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67" r:id="rId6"/>
    <p:sldMasterId id="2147483820" r:id="rId7"/>
    <p:sldMasterId id="2147483837" r:id="rId8"/>
    <p:sldMasterId id="2147483863" r:id="rId9"/>
  </p:sldMasterIdLst>
  <p:notesMasterIdLst>
    <p:notesMasterId r:id="rId14"/>
  </p:notesMasterIdLst>
  <p:sldIdLst>
    <p:sldId id="1272" r:id="rId10"/>
    <p:sldId id="1269" r:id="rId11"/>
    <p:sldId id="1278" r:id="rId12"/>
    <p:sldId id="127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14AC00"/>
    <a:srgbClr val="343A3D"/>
    <a:srgbClr val="FFCCFF"/>
    <a:srgbClr val="CDCDCD"/>
    <a:srgbClr val="00578E"/>
    <a:srgbClr val="67737A"/>
    <a:srgbClr val="5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E81F7-257A-4F4F-B947-32CE78BCC9B2}" v="13" dt="2022-12-06T12:40:54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93374" autoAdjust="0"/>
  </p:normalViewPr>
  <p:slideViewPr>
    <p:cSldViewPr snapToGrid="0">
      <p:cViewPr varScale="1">
        <p:scale>
          <a:sx n="62" d="100"/>
          <a:sy n="62" d="100"/>
        </p:scale>
        <p:origin x="9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the subtitle of the presentation</a:t>
            </a:r>
          </a:p>
          <a:p>
            <a:r>
              <a:rPr lang="sl-SI" dirty="0"/>
              <a:t>Brussels, 10.</a:t>
            </a:r>
            <a:r>
              <a:rPr lang="nl-NL" dirty="0"/>
              <a:t>01</a:t>
            </a:r>
            <a:r>
              <a:rPr lang="sl-SI" dirty="0"/>
              <a:t>.20</a:t>
            </a:r>
            <a:r>
              <a:rPr lang="nl-NL" dirty="0"/>
              <a:t>22</a:t>
            </a:r>
            <a:r>
              <a:rPr lang="sl-SI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34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3373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E2DDD7-C113-462F-B2A1-F8C0596DB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" y="863228"/>
            <a:ext cx="364355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07/12/2022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75C96-839F-7C6B-8FF4-E10A23A5E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2B8221F8-01A9-90A8-9D62-4310AE19FED0}"/>
              </a:ext>
            </a:extLst>
          </p:cNvPr>
          <p:cNvSpPr/>
          <p:nvPr/>
        </p:nvSpPr>
        <p:spPr>
          <a:xfrm>
            <a:off x="8952833" y="1043561"/>
            <a:ext cx="2888186" cy="399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Submitted by the expert from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CLEPA</a:t>
            </a:r>
            <a:endParaRPr lang="en-US" altLang="ja-JP" sz="1400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7C7F588F-0AE5-9271-3038-D70ADB22842D}"/>
              </a:ext>
            </a:extLst>
          </p:cNvPr>
          <p:cNvSpPr/>
          <p:nvPr/>
        </p:nvSpPr>
        <p:spPr>
          <a:xfrm>
            <a:off x="197880" y="302633"/>
            <a:ext cx="3927980" cy="510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Informal </a:t>
            </a:r>
            <a:r>
              <a:rPr lang="en-US" sz="1400" b="1" u="sng" strike="noStrike" spc="-1">
                <a:solidFill>
                  <a:srgbClr val="000000"/>
                </a:solidFill>
                <a:cs typeface="Times New Roman" panose="02020603050405020304" pitchFamily="18" charset="0"/>
              </a:rPr>
              <a:t>document</a:t>
            </a:r>
            <a:r>
              <a:rPr lang="en-US" sz="1400" b="1" strike="noStrike" spc="-1">
                <a:solidFill>
                  <a:srgbClr val="000000"/>
                </a:solidFill>
                <a:cs typeface="Times New Roman" panose="02020603050405020304" pitchFamily="18" charset="0"/>
              </a:rPr>
              <a:t> GRSP-72-38</a:t>
            </a:r>
            <a:b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GRSP 72</a:t>
            </a:r>
            <a:r>
              <a:rPr lang="en-US" sz="1400" b="0" strike="noStrike" spc="-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nd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– 9 December 2022</a:t>
            </a:r>
            <a:b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Agenda item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24(b)</a:t>
            </a:r>
            <a:endParaRPr lang="en-US" sz="1400" b="0" strike="noStrike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C28A50E-B9DA-5982-61FD-87D351DFDE2C}"/>
              </a:ext>
            </a:extLst>
          </p:cNvPr>
          <p:cNvSpPr txBox="1">
            <a:spLocks/>
          </p:cNvSpPr>
          <p:nvPr/>
        </p:nvSpPr>
        <p:spPr>
          <a:xfrm>
            <a:off x="1122219" y="2955885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 cap="all" spc="0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BE" dirty="0"/>
              <a:t>Unique Identifier</a:t>
            </a:r>
            <a:endParaRPr lang="LID4096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C3453B6-22B8-5D38-F5DD-65CB9CA427EE}"/>
              </a:ext>
            </a:extLst>
          </p:cNvPr>
          <p:cNvSpPr txBox="1">
            <a:spLocks/>
          </p:cNvSpPr>
          <p:nvPr/>
        </p:nvSpPr>
        <p:spPr>
          <a:xfrm>
            <a:off x="1122219" y="3486368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  <a:ea typeface="Times New Roman" panose="02020603050405020304" pitchFamily="18" charset="0"/>
              </a:rPr>
              <a:t>Assessment of UN Regulations under the purview of GRSP with regards to UI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54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Unique Identifier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8C86-2D08-46FF-BCAD-916EB5881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Screening</a:t>
            </a:r>
            <a:endParaRPr lang="en-GB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94744-8DDE-4717-A389-A4084A9EAD31}"/>
              </a:ext>
            </a:extLst>
          </p:cNvPr>
          <p:cNvSpPr txBox="1"/>
          <p:nvPr/>
        </p:nvSpPr>
        <p:spPr>
          <a:xfrm>
            <a:off x="609599" y="1101968"/>
            <a:ext cx="1083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CLEPA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refers to the list of regulations annexed to the 1958 Agreement contained in the ECE/TRANS/WP.29/343/Rev.30 and proposes the following initial assessment with 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 on component related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 on regulations requiring additional markings to the approval marking</a:t>
            </a:r>
            <a:endParaRPr lang="LID4096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406922-0B99-3682-0411-5DEA4AFC35CF}"/>
              </a:ext>
            </a:extLst>
          </p:cNvPr>
          <p:cNvSpPr/>
          <p:nvPr/>
        </p:nvSpPr>
        <p:spPr>
          <a:xfrm>
            <a:off x="2562195" y="5782381"/>
            <a:ext cx="7067609" cy="63271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ea typeface="Times New Roman" panose="02020603050405020304" pitchFamily="18" charset="0"/>
              </a:rPr>
              <a:t>Key takeaways of the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There is no added value to replace the approval marking (with or without additional markings) by the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UI should be prohibited for R16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469746-BA9D-F679-F640-B41B6CCDC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46124"/>
              </p:ext>
            </p:extLst>
          </p:nvPr>
        </p:nvGraphicFramePr>
        <p:xfrm>
          <a:off x="718930" y="2071719"/>
          <a:ext cx="10515600" cy="3648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01">
                  <a:extLst>
                    <a:ext uri="{9D8B030D-6E8A-4147-A177-3AD203B41FA5}">
                      <a16:colId xmlns:a16="http://schemas.microsoft.com/office/drawing/2014/main" val="4087670840"/>
                    </a:ext>
                  </a:extLst>
                </a:gridCol>
                <a:gridCol w="6256326">
                  <a:extLst>
                    <a:ext uri="{9D8B030D-6E8A-4147-A177-3AD203B41FA5}">
                      <a16:colId xmlns:a16="http://schemas.microsoft.com/office/drawing/2014/main" val="3431222967"/>
                    </a:ext>
                  </a:extLst>
                </a:gridCol>
                <a:gridCol w="530338">
                  <a:extLst>
                    <a:ext uri="{9D8B030D-6E8A-4147-A177-3AD203B41FA5}">
                      <a16:colId xmlns:a16="http://schemas.microsoft.com/office/drawing/2014/main" val="3937789272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2652108371"/>
                    </a:ext>
                  </a:extLst>
                </a:gridCol>
                <a:gridCol w="1082772">
                  <a:extLst>
                    <a:ext uri="{9D8B030D-6E8A-4147-A177-3AD203B41FA5}">
                      <a16:colId xmlns:a16="http://schemas.microsoft.com/office/drawing/2014/main" val="1488941713"/>
                    </a:ext>
                  </a:extLst>
                </a:gridCol>
                <a:gridCol w="952951">
                  <a:extLst>
                    <a:ext uri="{9D8B030D-6E8A-4147-A177-3AD203B41FA5}">
                      <a16:colId xmlns:a16="http://schemas.microsoft.com/office/drawing/2014/main" val="3576163216"/>
                    </a:ext>
                  </a:extLst>
                </a:gridCol>
              </a:tblGrid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UN. Regulation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Official name of the UN Regulation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Vehicle related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Component related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UI use prohibited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4225702878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11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door latches and door retention components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547474509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12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protection of the driver against the steering mechanism in the event of impact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902716477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14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safety-belt anchorages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890960011"/>
                  </a:ext>
                </a:extLst>
              </a:tr>
              <a:tr h="663445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of: I. Safety-belts, restraint systems, child restraint systems and ISOFIX child restraint systems for occupants of power-driven vehicles II. Vehicles equipped with safety-belts, safety-belt reminders, restraint systems, child restraint systems and ISOFIX child restraint systems and i-Size child restraint systems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225380165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17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seats, their anchorages and any head restraints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674854630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21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Uniform provisions concerning the approval of vehicles with regard to their interior fittings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152280520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n-B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Uniform provisions concerning the approval of protective helmets and their visors for drivers and passengers of motor cycles and mopeds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B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B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971259465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25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Uniform provisions concerning the approval of head restraints (headrests), whether or not incorporated in vehicle seats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940838408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29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Uniform provisions concerning the approval of vehicles with regard to the protection of the occupants of the cab of a commercial vehicle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102309437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32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Uniform provisions concerning the approval of vehicles with regard to the behaviour of the structure of the impacted vehicle in a rear-end collision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992914793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 dirty="0">
                          <a:effectLst/>
                        </a:rPr>
                        <a:t>33</a:t>
                      </a:r>
                      <a:endParaRPr lang="en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Uniform provisions concerning the approval of vehicles with regard to the behaviour of the structure of the impacted vehicle in a head-on collision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 position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0602023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FF594EC-E9DC-3869-B5F4-AD8B32AD38EC}"/>
              </a:ext>
            </a:extLst>
          </p:cNvPr>
          <p:cNvSpPr/>
          <p:nvPr/>
        </p:nvSpPr>
        <p:spPr>
          <a:xfrm>
            <a:off x="718931" y="2995735"/>
            <a:ext cx="10533268" cy="5051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60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673C50-AD71-054A-92C5-D558DD43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1BC7F-20D6-978D-E1FF-4B216D0731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DBA8C-256A-84E3-A330-C72E247290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5C5668-E647-63A5-EC1C-6D08830282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52231505"/>
              </p:ext>
            </p:extLst>
          </p:nvPr>
        </p:nvGraphicFramePr>
        <p:xfrm>
          <a:off x="433634" y="47135"/>
          <a:ext cx="9935852" cy="6391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407">
                  <a:extLst>
                    <a:ext uri="{9D8B030D-6E8A-4147-A177-3AD203B41FA5}">
                      <a16:colId xmlns:a16="http://schemas.microsoft.com/office/drawing/2014/main" val="1815900794"/>
                    </a:ext>
                  </a:extLst>
                </a:gridCol>
                <a:gridCol w="5911402">
                  <a:extLst>
                    <a:ext uri="{9D8B030D-6E8A-4147-A177-3AD203B41FA5}">
                      <a16:colId xmlns:a16="http://schemas.microsoft.com/office/drawing/2014/main" val="2787134083"/>
                    </a:ext>
                  </a:extLst>
                </a:gridCol>
                <a:gridCol w="501099">
                  <a:extLst>
                    <a:ext uri="{9D8B030D-6E8A-4147-A177-3AD203B41FA5}">
                      <a16:colId xmlns:a16="http://schemas.microsoft.com/office/drawing/2014/main" val="476039540"/>
                    </a:ext>
                  </a:extLst>
                </a:gridCol>
                <a:gridCol w="806455">
                  <a:extLst>
                    <a:ext uri="{9D8B030D-6E8A-4147-A177-3AD203B41FA5}">
                      <a16:colId xmlns:a16="http://schemas.microsoft.com/office/drawing/2014/main" val="1552108905"/>
                    </a:ext>
                  </a:extLst>
                </a:gridCol>
                <a:gridCol w="1023077">
                  <a:extLst>
                    <a:ext uri="{9D8B030D-6E8A-4147-A177-3AD203B41FA5}">
                      <a16:colId xmlns:a16="http://schemas.microsoft.com/office/drawing/2014/main" val="772723065"/>
                    </a:ext>
                  </a:extLst>
                </a:gridCol>
                <a:gridCol w="900412">
                  <a:extLst>
                    <a:ext uri="{9D8B030D-6E8A-4147-A177-3AD203B41FA5}">
                      <a16:colId xmlns:a16="http://schemas.microsoft.com/office/drawing/2014/main" val="119728735"/>
                    </a:ext>
                  </a:extLst>
                </a:gridCol>
              </a:tblGrid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 dirty="0">
                          <a:effectLst/>
                        </a:rPr>
                        <a:t>42</a:t>
                      </a:r>
                      <a:endParaRPr lang="en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their front and rear protective devices (bumpers, etc.)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723054554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B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Uniform provisions concerning the approval of restraining devices for child occupants of power-driven vehicles ("Child Restraint Systems")</a:t>
                      </a:r>
                      <a:endParaRPr lang="en-GB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GRSP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B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B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172741576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80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seats of large passenger vehicles and of these vehicles with regard to the strength of the seats and their anchorages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1167463889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94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the protection of the occupants in the event of a frontal collision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347491974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95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the protection of the occupants in the event of a lateral collision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2944559762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100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specific requirements for the electric power train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233998093"/>
                  </a:ext>
                </a:extLst>
              </a:tr>
              <a:tr h="168194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111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tank vehicles of categories N and O with regard to rollover stability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2554272416"/>
                  </a:ext>
                </a:extLst>
              </a:tr>
              <a:tr h="84097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114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of: I. An airbag module for a replacement airbag system II. A replacement steering wheel equipped with an airbag module of an approved type III. A replacement airbag system other than that installed in a steering wheel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4095659620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126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partitioning systems to protect passengers against displaced luggage, supplied as non original vehicle equipment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601479937"/>
                  </a:ext>
                </a:extLst>
              </a:tr>
              <a:tr h="168194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127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motor vehicles with regard to their pedestrian safety performance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039314134"/>
                  </a:ext>
                </a:extLst>
              </a:tr>
              <a:tr h="168194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129</a:t>
                      </a:r>
                      <a:endParaRPr lang="en-B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Uniform provisions concerning the approval of Enhanced Child Restraint Systems (ECRS)</a:t>
                      </a:r>
                      <a:endParaRPr lang="en-GB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GRSP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BE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158268225"/>
                  </a:ext>
                </a:extLst>
              </a:tr>
              <a:tr h="672778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134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motor vehicles and their components with regard to the safety-related performance of hydrogen-fuelled vehicles (HFCV)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863388029"/>
                  </a:ext>
                </a:extLst>
              </a:tr>
              <a:tr h="168194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135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their Pole Side Impact performance (PSI)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374489470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136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of category L with regard to specific requirements for the electric power train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2009198502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137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passenger cars in the event of a frontal collision with focus on the restraint system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481815276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145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ISOFIX anchorage systems ISOFIX top tether anchorages and i-Size seating positions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 position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4203097244"/>
                  </a:ext>
                </a:extLst>
              </a:tr>
              <a:tr h="504583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146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motor vehicles and their components with regard to the safety related performance of hydrogen-fuelled vehicles of categories L1, L2, L3, L4 and L5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3336579357"/>
                  </a:ext>
                </a:extLst>
              </a:tr>
              <a:tr h="336387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153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Uniform provisions concerning the approval of vehicles with regard to fuel system integrity and safety of electric power train in the event of a rear-end collision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GRSP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700" u="none" strike="noStrike">
                          <a:effectLst/>
                        </a:rPr>
                        <a:t> </a:t>
                      </a:r>
                      <a:endParaRPr lang="en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No position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4" marR="6264" marT="6264" marB="0" anchor="ctr"/>
                </a:tc>
                <a:extLst>
                  <a:ext uri="{0D108BD9-81ED-4DB2-BD59-A6C34878D82A}">
                    <a16:rowId xmlns:a16="http://schemas.microsoft.com/office/drawing/2014/main" val="114714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32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76638C-583A-EAB2-935E-8B42FB9DC1A1}"/>
              </a:ext>
            </a:extLst>
          </p:cNvPr>
          <p:cNvSpPr/>
          <p:nvPr/>
        </p:nvSpPr>
        <p:spPr>
          <a:xfrm>
            <a:off x="5850379" y="1126576"/>
            <a:ext cx="2179782" cy="406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CCCC66-8469-A802-11E8-AEEF7C6C6241}"/>
              </a:ext>
            </a:extLst>
          </p:cNvPr>
          <p:cNvSpPr/>
          <p:nvPr/>
        </p:nvSpPr>
        <p:spPr>
          <a:xfrm>
            <a:off x="785091" y="1126576"/>
            <a:ext cx="2179782" cy="406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B23FC-5CB3-EA3F-81D6-46CF52C42B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294" y="711306"/>
            <a:ext cx="766618" cy="42969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R16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5673B-BBE5-BA19-C1E2-4A1A1D2558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/>
              <a:t>Justification of the prohibition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6E94-CD02-DD6D-87B1-C01C5806A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Rechteck 88">
            <a:extLst>
              <a:ext uri="{FF2B5EF4-FFF2-40B4-BE49-F238E27FC236}">
                <a16:creationId xmlns:a16="http://schemas.microsoft.com/office/drawing/2014/main" id="{91BFCE4C-5CD1-7AA7-825B-CD0BE30AE32D}"/>
              </a:ext>
            </a:extLst>
          </p:cNvPr>
          <p:cNvSpPr/>
          <p:nvPr/>
        </p:nvSpPr>
        <p:spPr>
          <a:xfrm>
            <a:off x="1002463" y="2782908"/>
            <a:ext cx="1744858" cy="6654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62">
            <a:extLst>
              <a:ext uri="{FF2B5EF4-FFF2-40B4-BE49-F238E27FC236}">
                <a16:creationId xmlns:a16="http://schemas.microsoft.com/office/drawing/2014/main" id="{4262DD1C-1F84-4FE6-BB92-52D2E682DFE0}"/>
              </a:ext>
            </a:extLst>
          </p:cNvPr>
          <p:cNvSpPr/>
          <p:nvPr/>
        </p:nvSpPr>
        <p:spPr>
          <a:xfrm>
            <a:off x="1417084" y="2210100"/>
            <a:ext cx="975133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74">
            <a:extLst>
              <a:ext uri="{FF2B5EF4-FFF2-40B4-BE49-F238E27FC236}">
                <a16:creationId xmlns:a16="http://schemas.microsoft.com/office/drawing/2014/main" id="{2E0709B4-D5EA-700F-360D-52CDD0C466A0}"/>
              </a:ext>
            </a:extLst>
          </p:cNvPr>
          <p:cNvSpPr txBox="1"/>
          <p:nvPr/>
        </p:nvSpPr>
        <p:spPr>
          <a:xfrm>
            <a:off x="1447991" y="2247813"/>
            <a:ext cx="90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Aer4m</a:t>
            </a:r>
          </a:p>
        </p:txBody>
      </p:sp>
      <p:sp>
        <p:nvSpPr>
          <p:cNvPr id="17" name="TextBox 101">
            <a:extLst>
              <a:ext uri="{FF2B5EF4-FFF2-40B4-BE49-F238E27FC236}">
                <a16:creationId xmlns:a16="http://schemas.microsoft.com/office/drawing/2014/main" id="{3E673E44-0767-D753-43D7-03232F5FFC60}"/>
              </a:ext>
            </a:extLst>
          </p:cNvPr>
          <p:cNvSpPr txBox="1"/>
          <p:nvPr/>
        </p:nvSpPr>
        <p:spPr>
          <a:xfrm>
            <a:off x="1067603" y="2786275"/>
            <a:ext cx="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02">
            <a:extLst>
              <a:ext uri="{FF2B5EF4-FFF2-40B4-BE49-F238E27FC236}">
                <a16:creationId xmlns:a16="http://schemas.microsoft.com/office/drawing/2014/main" id="{8C007640-629A-896E-D034-D61369AB5658}"/>
              </a:ext>
            </a:extLst>
          </p:cNvPr>
          <p:cNvSpPr/>
          <p:nvPr/>
        </p:nvSpPr>
        <p:spPr>
          <a:xfrm>
            <a:off x="1059200" y="2841899"/>
            <a:ext cx="532518" cy="5325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7">
            <a:extLst>
              <a:ext uri="{FF2B5EF4-FFF2-40B4-BE49-F238E27FC236}">
                <a16:creationId xmlns:a16="http://schemas.microsoft.com/office/drawing/2014/main" id="{FE7B526A-F826-10AC-0BCD-2E952EE02992}"/>
              </a:ext>
            </a:extLst>
          </p:cNvPr>
          <p:cNvSpPr txBox="1"/>
          <p:nvPr/>
        </p:nvSpPr>
        <p:spPr>
          <a:xfrm>
            <a:off x="1599956" y="2874601"/>
            <a:ext cx="1224347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082439</a:t>
            </a:r>
          </a:p>
        </p:txBody>
      </p:sp>
      <p:sp>
        <p:nvSpPr>
          <p:cNvPr id="23" name="Rechteck 145">
            <a:extLst>
              <a:ext uri="{FF2B5EF4-FFF2-40B4-BE49-F238E27FC236}">
                <a16:creationId xmlns:a16="http://schemas.microsoft.com/office/drawing/2014/main" id="{A151C3F9-5803-C2F7-BC0B-21F62BBAE59E}"/>
              </a:ext>
            </a:extLst>
          </p:cNvPr>
          <p:cNvSpPr/>
          <p:nvPr/>
        </p:nvSpPr>
        <p:spPr>
          <a:xfrm>
            <a:off x="6054927" y="3796973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: abgerundete Ecken 146">
            <a:extLst>
              <a:ext uri="{FF2B5EF4-FFF2-40B4-BE49-F238E27FC236}">
                <a16:creationId xmlns:a16="http://schemas.microsoft.com/office/drawing/2014/main" id="{08894160-369D-C1C2-54C9-B6443EF7DEDE}"/>
              </a:ext>
            </a:extLst>
          </p:cNvPr>
          <p:cNvSpPr/>
          <p:nvPr/>
        </p:nvSpPr>
        <p:spPr>
          <a:xfrm>
            <a:off x="6149872" y="3978252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feld 147">
            <a:extLst>
              <a:ext uri="{FF2B5EF4-FFF2-40B4-BE49-F238E27FC236}">
                <a16:creationId xmlns:a16="http://schemas.microsoft.com/office/drawing/2014/main" id="{8DDE91EB-82CA-AF97-76D9-78EDF577BE43}"/>
              </a:ext>
            </a:extLst>
          </p:cNvPr>
          <p:cNvSpPr txBox="1"/>
          <p:nvPr/>
        </p:nvSpPr>
        <p:spPr>
          <a:xfrm>
            <a:off x="6070461" y="3858808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26" name="Textfeld 148">
            <a:extLst>
              <a:ext uri="{FF2B5EF4-FFF2-40B4-BE49-F238E27FC236}">
                <a16:creationId xmlns:a16="http://schemas.microsoft.com/office/drawing/2014/main" id="{E5ABE538-7CE7-03F9-1216-A649E601D1DA}"/>
              </a:ext>
            </a:extLst>
          </p:cNvPr>
          <p:cNvSpPr txBox="1"/>
          <p:nvPr/>
        </p:nvSpPr>
        <p:spPr>
          <a:xfrm>
            <a:off x="6722886" y="3963878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27" name="Rechteck 145">
            <a:extLst>
              <a:ext uri="{FF2B5EF4-FFF2-40B4-BE49-F238E27FC236}">
                <a16:creationId xmlns:a16="http://schemas.microsoft.com/office/drawing/2014/main" id="{75B5F199-5118-F02A-52A8-39B1A3B42D06}"/>
              </a:ext>
            </a:extLst>
          </p:cNvPr>
          <p:cNvSpPr/>
          <p:nvPr/>
        </p:nvSpPr>
        <p:spPr>
          <a:xfrm>
            <a:off x="6054927" y="2117318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hteck: abgerundete Ecken 146">
            <a:extLst>
              <a:ext uri="{FF2B5EF4-FFF2-40B4-BE49-F238E27FC236}">
                <a16:creationId xmlns:a16="http://schemas.microsoft.com/office/drawing/2014/main" id="{B7EE778C-A8DC-E5F9-568F-622ACBE64FE9}"/>
              </a:ext>
            </a:extLst>
          </p:cNvPr>
          <p:cNvSpPr/>
          <p:nvPr/>
        </p:nvSpPr>
        <p:spPr>
          <a:xfrm>
            <a:off x="6149872" y="2298597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147">
            <a:extLst>
              <a:ext uri="{FF2B5EF4-FFF2-40B4-BE49-F238E27FC236}">
                <a16:creationId xmlns:a16="http://schemas.microsoft.com/office/drawing/2014/main" id="{E39B6994-5D45-EBC4-0152-CFB37B78C101}"/>
              </a:ext>
            </a:extLst>
          </p:cNvPr>
          <p:cNvSpPr txBox="1"/>
          <p:nvPr/>
        </p:nvSpPr>
        <p:spPr>
          <a:xfrm>
            <a:off x="6070461" y="2179153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30" name="Textfeld 148">
            <a:extLst>
              <a:ext uri="{FF2B5EF4-FFF2-40B4-BE49-F238E27FC236}">
                <a16:creationId xmlns:a16="http://schemas.microsoft.com/office/drawing/2014/main" id="{8555ACB6-DB1E-736A-3BBE-477D9738E45A}"/>
              </a:ext>
            </a:extLst>
          </p:cNvPr>
          <p:cNvSpPr txBox="1"/>
          <p:nvPr/>
        </p:nvSpPr>
        <p:spPr>
          <a:xfrm>
            <a:off x="6722886" y="2284223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36" name="Textfeld 1">
            <a:extLst>
              <a:ext uri="{FF2B5EF4-FFF2-40B4-BE49-F238E27FC236}">
                <a16:creationId xmlns:a16="http://schemas.microsoft.com/office/drawing/2014/main" id="{398E0D7E-F0C7-03BA-AB20-63554F314F8C}"/>
              </a:ext>
            </a:extLst>
          </p:cNvPr>
          <p:cNvSpPr txBox="1"/>
          <p:nvPr/>
        </p:nvSpPr>
        <p:spPr>
          <a:xfrm>
            <a:off x="1032744" y="1115659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feld 91">
            <a:extLst>
              <a:ext uri="{FF2B5EF4-FFF2-40B4-BE49-F238E27FC236}">
                <a16:creationId xmlns:a16="http://schemas.microsoft.com/office/drawing/2014/main" id="{8F2EE021-CE96-D2AA-700A-52EA147F5169}"/>
              </a:ext>
            </a:extLst>
          </p:cNvPr>
          <p:cNvSpPr txBox="1"/>
          <p:nvPr/>
        </p:nvSpPr>
        <p:spPr>
          <a:xfrm>
            <a:off x="5699081" y="1167897"/>
            <a:ext cx="24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7">
            <a:extLst>
              <a:ext uri="{FF2B5EF4-FFF2-40B4-BE49-F238E27FC236}">
                <a16:creationId xmlns:a16="http://schemas.microsoft.com/office/drawing/2014/main" id="{66A2D0A1-A321-65D3-03BB-80BC11EFFD1C}"/>
              </a:ext>
            </a:extLst>
          </p:cNvPr>
          <p:cNvSpPr txBox="1"/>
          <p:nvPr/>
        </p:nvSpPr>
        <p:spPr>
          <a:xfrm>
            <a:off x="4309282" y="2160579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feld 94">
            <a:extLst>
              <a:ext uri="{FF2B5EF4-FFF2-40B4-BE49-F238E27FC236}">
                <a16:creationId xmlns:a16="http://schemas.microsoft.com/office/drawing/2014/main" id="{19042F42-7304-BF47-B747-657C4E870361}"/>
              </a:ext>
            </a:extLst>
          </p:cNvPr>
          <p:cNvSpPr txBox="1"/>
          <p:nvPr/>
        </p:nvSpPr>
        <p:spPr>
          <a:xfrm>
            <a:off x="4291616" y="3748571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3" name="Textfeld 117">
            <a:extLst>
              <a:ext uri="{FF2B5EF4-FFF2-40B4-BE49-F238E27FC236}">
                <a16:creationId xmlns:a16="http://schemas.microsoft.com/office/drawing/2014/main" id="{93493396-3362-FAEB-DEA6-0DFD996E60A1}"/>
              </a:ext>
            </a:extLst>
          </p:cNvPr>
          <p:cNvSpPr txBox="1"/>
          <p:nvPr/>
        </p:nvSpPr>
        <p:spPr>
          <a:xfrm>
            <a:off x="3698657" y="1115659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alternatives</a:t>
            </a: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10524FF-CFFE-DDC5-7B77-093F31F7F388}"/>
              </a:ext>
            </a:extLst>
          </p:cNvPr>
          <p:cNvSpPr txBox="1"/>
          <p:nvPr/>
        </p:nvSpPr>
        <p:spPr>
          <a:xfrm>
            <a:off x="3504935" y="2704406"/>
            <a:ext cx="213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120">
            <a:extLst>
              <a:ext uri="{FF2B5EF4-FFF2-40B4-BE49-F238E27FC236}">
                <a16:creationId xmlns:a16="http://schemas.microsoft.com/office/drawing/2014/main" id="{CC250E2A-4B6E-B0DE-78A1-28EC89C20E5B}"/>
              </a:ext>
            </a:extLst>
          </p:cNvPr>
          <p:cNvSpPr txBox="1"/>
          <p:nvPr/>
        </p:nvSpPr>
        <p:spPr>
          <a:xfrm>
            <a:off x="3197924" y="4352156"/>
            <a:ext cx="258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additional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symbols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49FA2-65F1-FC69-16F9-E2FC06679BE3}"/>
              </a:ext>
            </a:extLst>
          </p:cNvPr>
          <p:cNvSpPr/>
          <p:nvPr/>
        </p:nvSpPr>
        <p:spPr>
          <a:xfrm>
            <a:off x="8710793" y="2043720"/>
            <a:ext cx="22851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 </a:t>
            </a:r>
            <a:r>
              <a:rPr lang="fr-BE" dirty="0" err="1"/>
              <a:t>added</a:t>
            </a:r>
            <a:r>
              <a:rPr lang="fr-BE" dirty="0"/>
              <a:t> value</a:t>
            </a:r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ACEDD-F5F9-6DB3-F12A-130EAC52BF2A}"/>
              </a:ext>
            </a:extLst>
          </p:cNvPr>
          <p:cNvSpPr/>
          <p:nvPr/>
        </p:nvSpPr>
        <p:spPr>
          <a:xfrm>
            <a:off x="8710793" y="3616057"/>
            <a:ext cx="2285197" cy="1813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Missing</a:t>
            </a:r>
            <a:r>
              <a:rPr lang="fr-BE" dirty="0"/>
              <a:t> important information for the user, </a:t>
            </a:r>
            <a:r>
              <a:rPr lang="fr-BE" dirty="0" err="1"/>
              <a:t>technical</a:t>
            </a:r>
            <a:r>
              <a:rPr lang="fr-BE" dirty="0"/>
              <a:t> inspection</a:t>
            </a:r>
            <a:r>
              <a:rPr lang="fr-BE"/>
              <a:t>, bodybuilders</a:t>
            </a:r>
            <a:r>
              <a:rPr lang="fr-BE" dirty="0"/>
              <a:t>, customs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9F342B-C671-8B70-BCB1-763C5FE309C4}"/>
              </a:ext>
            </a:extLst>
          </p:cNvPr>
          <p:cNvSpPr txBox="1"/>
          <p:nvPr/>
        </p:nvSpPr>
        <p:spPr>
          <a:xfrm>
            <a:off x="642423" y="5261804"/>
            <a:ext cx="559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err="1"/>
              <a:t>symbols</a:t>
            </a:r>
            <a:r>
              <a:rPr lang="fr-BE" dirty="0"/>
              <a:t> to </a:t>
            </a:r>
            <a:r>
              <a:rPr lang="fr-BE" dirty="0" err="1"/>
              <a:t>identify</a:t>
            </a:r>
            <a:r>
              <a:rPr lang="fr-BE" dirty="0"/>
              <a:t> the type of </a:t>
            </a:r>
            <a:r>
              <a:rPr lang="fr-BE" dirty="0" err="1"/>
              <a:t>safety</a:t>
            </a:r>
            <a:r>
              <a:rPr lang="fr-BE" dirty="0"/>
              <a:t> </a:t>
            </a:r>
            <a:r>
              <a:rPr lang="fr-BE" dirty="0" err="1"/>
              <a:t>belt</a:t>
            </a:r>
            <a:r>
              <a:rPr lang="fr-BE" dirty="0"/>
              <a:t>, </a:t>
            </a:r>
            <a:r>
              <a:rPr lang="fr-BE" dirty="0" err="1"/>
              <a:t>energy</a:t>
            </a:r>
            <a:r>
              <a:rPr lang="fr-BE" dirty="0"/>
              <a:t> absorber and </a:t>
            </a:r>
            <a:r>
              <a:rPr lang="fr-BE" dirty="0" err="1"/>
              <a:t>retractor</a:t>
            </a:r>
            <a:endParaRPr lang="fr-BE" dirty="0"/>
          </a:p>
          <a:p>
            <a:r>
              <a:rPr lang="en-GB" dirty="0"/>
              <a:t>To be fitted to a vehicle equipped with an airbag in the given seating position</a:t>
            </a:r>
            <a:endParaRPr lang="LID4096" dirty="0"/>
          </a:p>
        </p:txBody>
      </p:sp>
      <p:sp>
        <p:nvSpPr>
          <p:cNvPr id="3" name="Rechteck 62">
            <a:extLst>
              <a:ext uri="{FF2B5EF4-FFF2-40B4-BE49-F238E27FC236}">
                <a16:creationId xmlns:a16="http://schemas.microsoft.com/office/drawing/2014/main" id="{2D494203-A496-23CE-93B8-25ADFCC79AF0}"/>
              </a:ext>
            </a:extLst>
          </p:cNvPr>
          <p:cNvSpPr/>
          <p:nvPr/>
        </p:nvSpPr>
        <p:spPr>
          <a:xfrm>
            <a:off x="1002463" y="3535808"/>
            <a:ext cx="1744857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74">
            <a:extLst>
              <a:ext uri="{FF2B5EF4-FFF2-40B4-BE49-F238E27FC236}">
                <a16:creationId xmlns:a16="http://schemas.microsoft.com/office/drawing/2014/main" id="{0048E57B-BAD7-12D2-5E91-FAD3FDF2AD16}"/>
              </a:ext>
            </a:extLst>
          </p:cNvPr>
          <p:cNvSpPr txBox="1"/>
          <p:nvPr/>
        </p:nvSpPr>
        <p:spPr>
          <a:xfrm>
            <a:off x="986235" y="3523420"/>
            <a:ext cx="167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AIRBAG</a:t>
            </a:r>
          </a:p>
        </p:txBody>
      </p:sp>
      <p:sp>
        <p:nvSpPr>
          <p:cNvPr id="13" name="Rechteck 62">
            <a:extLst>
              <a:ext uri="{FF2B5EF4-FFF2-40B4-BE49-F238E27FC236}">
                <a16:creationId xmlns:a16="http://schemas.microsoft.com/office/drawing/2014/main" id="{0EC58CFE-0A93-D2CC-C552-D8F3A1F924C5}"/>
              </a:ext>
            </a:extLst>
          </p:cNvPr>
          <p:cNvSpPr/>
          <p:nvPr/>
        </p:nvSpPr>
        <p:spPr>
          <a:xfrm>
            <a:off x="6452261" y="1580554"/>
            <a:ext cx="975133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74">
            <a:extLst>
              <a:ext uri="{FF2B5EF4-FFF2-40B4-BE49-F238E27FC236}">
                <a16:creationId xmlns:a16="http://schemas.microsoft.com/office/drawing/2014/main" id="{8402BD5C-1290-7B8E-8B27-8CB790CB366F}"/>
              </a:ext>
            </a:extLst>
          </p:cNvPr>
          <p:cNvSpPr txBox="1"/>
          <p:nvPr/>
        </p:nvSpPr>
        <p:spPr>
          <a:xfrm>
            <a:off x="6483168" y="1618267"/>
            <a:ext cx="90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Aer4m</a:t>
            </a:r>
          </a:p>
        </p:txBody>
      </p:sp>
      <p:sp>
        <p:nvSpPr>
          <p:cNvPr id="15" name="Rechteck 62">
            <a:extLst>
              <a:ext uri="{FF2B5EF4-FFF2-40B4-BE49-F238E27FC236}">
                <a16:creationId xmlns:a16="http://schemas.microsoft.com/office/drawing/2014/main" id="{E3D7BB46-0EB8-A65B-B6A7-2F7E9EF79D05}"/>
              </a:ext>
            </a:extLst>
          </p:cNvPr>
          <p:cNvSpPr/>
          <p:nvPr/>
        </p:nvSpPr>
        <p:spPr>
          <a:xfrm>
            <a:off x="6065168" y="3047204"/>
            <a:ext cx="1744857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feld 74">
            <a:extLst>
              <a:ext uri="{FF2B5EF4-FFF2-40B4-BE49-F238E27FC236}">
                <a16:creationId xmlns:a16="http://schemas.microsoft.com/office/drawing/2014/main" id="{D0997046-5446-D4BA-F4DA-1AF1A7346DEB}"/>
              </a:ext>
            </a:extLst>
          </p:cNvPr>
          <p:cNvSpPr txBox="1"/>
          <p:nvPr/>
        </p:nvSpPr>
        <p:spPr>
          <a:xfrm>
            <a:off x="6048940" y="3034816"/>
            <a:ext cx="167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AIRBAG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2C9D8A-F0E2-A9AC-4B1A-CEC5A72CE462}"/>
              </a:ext>
            </a:extLst>
          </p:cNvPr>
          <p:cNvCxnSpPr>
            <a:cxnSpLocks/>
          </p:cNvCxnSpPr>
          <p:nvPr/>
        </p:nvCxnSpPr>
        <p:spPr>
          <a:xfrm flipV="1">
            <a:off x="3705923" y="2055344"/>
            <a:ext cx="1631175" cy="1408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337C76-8197-F95E-6066-2DBC767773F0}"/>
              </a:ext>
            </a:extLst>
          </p:cNvPr>
          <p:cNvCxnSpPr>
            <a:cxnSpLocks/>
          </p:cNvCxnSpPr>
          <p:nvPr/>
        </p:nvCxnSpPr>
        <p:spPr>
          <a:xfrm flipV="1">
            <a:off x="5858367" y="1656673"/>
            <a:ext cx="2127469" cy="1742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5058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2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4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0D327E3F-A448-4FB5-B0DF-D423B7DAD35E}"/>
</file>

<file path=customXml/itemProps2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2FA59-3701-4695-AE1B-51DE05A8AC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a52e359-d055-4932-9e82-cfc0cc7d07cd"/>
    <ds:schemaRef ds:uri="http://purl.org/dc/dcmitype/"/>
    <ds:schemaRef ds:uri="7699816a-00b6-46a7-98c9-d45fd6239d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1042</Words>
  <Application>Microsoft Office PowerPoint</Application>
  <PresentationFormat>Widescreen</PresentationFormat>
  <Paragraphs>220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Chapter Slide - Photo</vt:lpstr>
      <vt:lpstr>1_Chapter Slide - Photo</vt:lpstr>
      <vt:lpstr>2_Chapter Slide - Photo</vt:lpstr>
      <vt:lpstr>1_Default Slide</vt:lpstr>
      <vt:lpstr>3_Default Slide</vt:lpstr>
      <vt:lpstr>5_Default Slide</vt:lpstr>
      <vt:lpstr>PowerPoint Presentation</vt:lpstr>
      <vt:lpstr>Unique Identifier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Edoardo Gianotti</cp:lastModifiedBy>
  <cp:revision>51</cp:revision>
  <cp:lastPrinted>2018-12-12T12:56:32Z</cp:lastPrinted>
  <dcterms:created xsi:type="dcterms:W3CDTF">2018-10-10T14:59:53Z</dcterms:created>
  <dcterms:modified xsi:type="dcterms:W3CDTF">2022-12-07T13:27:56Z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