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61163" cy="98567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33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37" autoAdjust="0"/>
  </p:normalViewPr>
  <p:slideViewPr>
    <p:cSldViewPr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1538"/>
            <a:ext cx="5408613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/>
              <a:t>Cliquez pour modifier les styles du texte du masque</a:t>
            </a:r>
          </a:p>
          <a:p>
            <a:pPr lvl="1"/>
            <a:r>
              <a:rPr lang="fr-FR" altLang="ja-JP"/>
              <a:t>Deuxième niveau</a:t>
            </a:r>
          </a:p>
          <a:p>
            <a:pPr lvl="2"/>
            <a:r>
              <a:rPr lang="fr-FR" altLang="ja-JP"/>
              <a:t>Troisième niveau</a:t>
            </a:r>
          </a:p>
          <a:p>
            <a:pPr lvl="3"/>
            <a:r>
              <a:rPr lang="fr-FR" altLang="ja-JP"/>
              <a:t>Quatrième niveau</a:t>
            </a:r>
          </a:p>
          <a:p>
            <a:pPr lvl="4"/>
            <a:r>
              <a:rPr lang="fr-FR" altLang="ja-JP"/>
              <a:t>Cinquième niveau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289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361488"/>
            <a:ext cx="29289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41FE2CFF-C77F-45F5-8196-7FFE9E57B434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DB702179-BB20-4D4E-A8AF-7B99DD8BDF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616" y="128212"/>
            <a:ext cx="1512168" cy="12306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22B0-3A17-45B7-AF4B-28357ACE90C3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D32B0-8A42-44E7-9B4D-3C2296BFBD2E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5D464-134C-4C80-B41F-7081051DEBC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56F4-53F4-4744-8FEF-840AE151320B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CAE38-802C-4BCD-8E23-F653FABC34F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7609-A126-430D-864C-5251E8DC0566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F580-C48E-4C14-8111-BE255E1134ED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A974D-1DC4-4C29-960C-4F23E42A2DA2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0A2B-ED20-46DB-805A-96BB748EB760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7C1A6-5432-4A88-9199-948E52B80477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dirty="0"/>
              <a:t>Cliquez pour modifier les styles du texte du masque</a:t>
            </a:r>
          </a:p>
          <a:p>
            <a:pPr lvl="1"/>
            <a:r>
              <a:rPr lang="fr-FR" altLang="ja-JP" dirty="0"/>
              <a:t>Deuxième niveau</a:t>
            </a:r>
          </a:p>
          <a:p>
            <a:pPr lvl="2"/>
            <a:r>
              <a:rPr lang="fr-FR" altLang="ja-JP" dirty="0"/>
              <a:t>Troisième niveau</a:t>
            </a:r>
          </a:p>
          <a:p>
            <a:pPr lvl="3"/>
            <a:r>
              <a:rPr lang="fr-FR" altLang="ja-JP" dirty="0"/>
              <a:t>Quatrième niveau</a:t>
            </a:r>
          </a:p>
          <a:p>
            <a:pPr lvl="4"/>
            <a:r>
              <a:rPr lang="fr-FR" altLang="ja-JP" dirty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endParaRPr lang="fr-FR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endParaRPr lang="fr-FR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fld id="{841ADF96-E6CA-4184-9617-4AA0842E2F41}" type="slidenum">
              <a:rPr lang="ja-JP" altLang="fr-FR"/>
              <a:pPr/>
              <a:t>‹#›</a:t>
            </a:fld>
            <a:endParaRPr lang="fr-FR" altLang="ja-JP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F077AA37-839A-40B8-BDFD-D116C7EC7C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79512" y="20335"/>
            <a:ext cx="884497" cy="14047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anose="020F0502020204030204" pitchFamily="34" charset="0"/>
        <a:buChar char="−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2EFB3BFE-026A-4511-BF97-ED4E1E36CD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 R14: Proposal on Alternative Seating Positions</a:t>
            </a:r>
            <a:endParaRPr lang="fr-F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AEB9A9-C250-4A5D-938D-AFC2EED4532F}"/>
              </a:ext>
            </a:extLst>
          </p:cNvPr>
          <p:cNvSpPr txBox="1"/>
          <p:nvPr/>
        </p:nvSpPr>
        <p:spPr>
          <a:xfrm>
            <a:off x="5292080" y="548680"/>
            <a:ext cx="457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Informal Document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GRSP-72-25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br>
              <a:rPr lang="en-US" sz="18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(72nd GRSP, 5-9 December 2022, </a:t>
            </a:r>
            <a:endParaRPr lang="en-GB" sz="1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agenda item 24(h)) 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Preliminary </a:t>
            </a:r>
            <a:r>
              <a:rPr lang="fr-FR" dirty="0" err="1"/>
              <a:t>Remarks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overall idea is to enable alternative seating positions during driving.</a:t>
            </a:r>
          </a:p>
          <a:p>
            <a:r>
              <a:rPr lang="en-US" sz="2400" dirty="0"/>
              <a:t>This proposal only affects UN Regulation No. 14 on Safety-belt anchorages and introduces alternative positions for anchorage points fitted to the seat structure.</a:t>
            </a:r>
          </a:p>
          <a:p>
            <a:r>
              <a:rPr lang="en-US" sz="2400" dirty="0"/>
              <a:t>The introduced amendments will not allow alternative seating positions as there are other UN Regulations, which need to be amended as well. This proposal is seen as a first step.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/>
              <a:t>Alternative Positions </a:t>
            </a:r>
            <a:r>
              <a:rPr lang="fr-FR" sz="3600" dirty="0" err="1"/>
              <a:t>before</a:t>
            </a:r>
            <a:r>
              <a:rPr lang="fr-FR" sz="3600" dirty="0"/>
              <a:t> Test</a:t>
            </a:r>
          </a:p>
        </p:txBody>
      </p:sp>
      <p:sp>
        <p:nvSpPr>
          <p:cNvPr id="4" name="Textplatzhalter 10">
            <a:extLst>
              <a:ext uri="{FF2B5EF4-FFF2-40B4-BE49-F238E27FC236}">
                <a16:creationId xmlns:a16="http://schemas.microsoft.com/office/drawing/2014/main" id="{1A05841F-7538-6369-E990-D27620CEC980}"/>
              </a:ext>
            </a:extLst>
          </p:cNvPr>
          <p:cNvSpPr txBox="1">
            <a:spLocks/>
          </p:cNvSpPr>
          <p:nvPr/>
        </p:nvSpPr>
        <p:spPr>
          <a:xfrm>
            <a:off x="1187624" y="846138"/>
            <a:ext cx="6973465" cy="337507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anose="020F0502020204030204" pitchFamily="34" charset="0"/>
              <a:buChar char="−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kern="0" dirty="0"/>
              <a:t>Transfer of effective </a:t>
            </a:r>
            <a:r>
              <a:rPr lang="en-US" sz="2000" kern="0" dirty="0">
                <a:solidFill>
                  <a:srgbClr val="0070C0"/>
                </a:solidFill>
              </a:rPr>
              <a:t>lower</a:t>
            </a:r>
            <a:r>
              <a:rPr lang="en-US" sz="2000" kern="0" dirty="0"/>
              <a:t> and </a:t>
            </a:r>
            <a:r>
              <a:rPr lang="en-US" sz="2000" kern="0" dirty="0">
                <a:solidFill>
                  <a:srgbClr val="FFC000"/>
                </a:solidFill>
              </a:rPr>
              <a:t>upper</a:t>
            </a:r>
            <a:r>
              <a:rPr lang="en-US" sz="2000" kern="0" dirty="0"/>
              <a:t> belt anchorage points</a:t>
            </a:r>
            <a:endParaRPr lang="de-DE" sz="2000" kern="0" dirty="0"/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D511351A-C8D3-EC4A-0EAF-0974F992A2E5}"/>
              </a:ext>
            </a:extLst>
          </p:cNvPr>
          <p:cNvGrpSpPr>
            <a:grpSpLocks noChangeAspect="1"/>
          </p:cNvGrpSpPr>
          <p:nvPr/>
        </p:nvGrpSpPr>
        <p:grpSpPr>
          <a:xfrm>
            <a:off x="185391" y="3717031"/>
            <a:ext cx="3074617" cy="2798847"/>
            <a:chOff x="185389" y="1303799"/>
            <a:chExt cx="5725625" cy="5212080"/>
          </a:xfrm>
        </p:grpSpPr>
        <p:pic>
          <p:nvPicPr>
            <p:cNvPr id="6" name="Picture 35">
              <a:extLst>
                <a:ext uri="{FF2B5EF4-FFF2-40B4-BE49-F238E27FC236}">
                  <a16:creationId xmlns:a16="http://schemas.microsoft.com/office/drawing/2014/main" id="{4940D87E-0E36-4795-3EE8-F4029266A90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8746" y="1387619"/>
              <a:ext cx="5672268" cy="512826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cxnSp>
          <p:nvCxnSpPr>
            <p:cNvPr id="7" name="Straight Connector 36">
              <a:extLst>
                <a:ext uri="{FF2B5EF4-FFF2-40B4-BE49-F238E27FC236}">
                  <a16:creationId xmlns:a16="http://schemas.microsoft.com/office/drawing/2014/main" id="{CD681DA6-9760-A78E-1FC0-9D63C4AC9393}"/>
                </a:ext>
              </a:extLst>
            </p:cNvPr>
            <p:cNvCxnSpPr>
              <a:cxnSpLocks/>
            </p:cNvCxnSpPr>
            <p:nvPr/>
          </p:nvCxnSpPr>
          <p:spPr>
            <a:xfrm>
              <a:off x="623694" y="5250959"/>
              <a:ext cx="3311881" cy="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37">
              <a:extLst>
                <a:ext uri="{FF2B5EF4-FFF2-40B4-BE49-F238E27FC236}">
                  <a16:creationId xmlns:a16="http://schemas.microsoft.com/office/drawing/2014/main" id="{E3E1951C-2D68-96DA-79C0-762F6D0E29C1}"/>
                </a:ext>
              </a:extLst>
            </p:cNvPr>
            <p:cNvSpPr txBox="1"/>
            <p:nvPr/>
          </p:nvSpPr>
          <p:spPr>
            <a:xfrm>
              <a:off x="185389" y="1303799"/>
              <a:ext cx="2817543" cy="6877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u="sng" dirty="0">
                  <a:solidFill>
                    <a:srgbClr val="0000FF"/>
                  </a:solidFill>
                </a:rPr>
                <a:t>UN-R 14.09</a:t>
              </a:r>
            </a:p>
          </p:txBody>
        </p:sp>
        <p:sp>
          <p:nvSpPr>
            <p:cNvPr id="9" name="Freeform: Shape 38">
              <a:extLst>
                <a:ext uri="{FF2B5EF4-FFF2-40B4-BE49-F238E27FC236}">
                  <a16:creationId xmlns:a16="http://schemas.microsoft.com/office/drawing/2014/main" id="{F661C25B-F2F0-67A8-9AB8-1D84E3D389AC}"/>
                </a:ext>
              </a:extLst>
            </p:cNvPr>
            <p:cNvSpPr/>
            <p:nvPr/>
          </p:nvSpPr>
          <p:spPr>
            <a:xfrm>
              <a:off x="2275080" y="5265419"/>
              <a:ext cx="1136149" cy="784079"/>
            </a:xfrm>
            <a:custGeom>
              <a:avLst/>
              <a:gdLst>
                <a:gd name="connsiteX0" fmla="*/ 0 w 1082040"/>
                <a:gd name="connsiteY0" fmla="*/ 0 h 769620"/>
                <a:gd name="connsiteX1" fmla="*/ 1082040 w 1082040"/>
                <a:gd name="connsiteY1" fmla="*/ 0 h 769620"/>
                <a:gd name="connsiteX2" fmla="*/ 1082040 w 1082040"/>
                <a:gd name="connsiteY2" fmla="*/ 182880 h 769620"/>
                <a:gd name="connsiteX3" fmla="*/ 1059180 w 1082040"/>
                <a:gd name="connsiteY3" fmla="*/ 297180 h 769620"/>
                <a:gd name="connsiteX4" fmla="*/ 1013460 w 1082040"/>
                <a:gd name="connsiteY4" fmla="*/ 396240 h 769620"/>
                <a:gd name="connsiteX5" fmla="*/ 967740 w 1082040"/>
                <a:gd name="connsiteY5" fmla="*/ 502920 h 769620"/>
                <a:gd name="connsiteX6" fmla="*/ 937260 w 1082040"/>
                <a:gd name="connsiteY6" fmla="*/ 586740 h 769620"/>
                <a:gd name="connsiteX7" fmla="*/ 899160 w 1082040"/>
                <a:gd name="connsiteY7" fmla="*/ 624840 h 769620"/>
                <a:gd name="connsiteX8" fmla="*/ 838200 w 1082040"/>
                <a:gd name="connsiteY8" fmla="*/ 670560 h 769620"/>
                <a:gd name="connsiteX9" fmla="*/ 784860 w 1082040"/>
                <a:gd name="connsiteY9" fmla="*/ 716280 h 769620"/>
                <a:gd name="connsiteX10" fmla="*/ 739140 w 1082040"/>
                <a:gd name="connsiteY10" fmla="*/ 769620 h 769620"/>
                <a:gd name="connsiteX11" fmla="*/ 0 w 1082040"/>
                <a:gd name="connsiteY11" fmla="*/ 0 h 769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82040" h="769620">
                  <a:moveTo>
                    <a:pt x="0" y="0"/>
                  </a:moveTo>
                  <a:lnTo>
                    <a:pt x="1082040" y="0"/>
                  </a:lnTo>
                  <a:lnTo>
                    <a:pt x="1082040" y="182880"/>
                  </a:lnTo>
                  <a:lnTo>
                    <a:pt x="1059180" y="297180"/>
                  </a:lnTo>
                  <a:lnTo>
                    <a:pt x="1013460" y="396240"/>
                  </a:lnTo>
                  <a:lnTo>
                    <a:pt x="967740" y="502920"/>
                  </a:lnTo>
                  <a:lnTo>
                    <a:pt x="937260" y="586740"/>
                  </a:lnTo>
                  <a:lnTo>
                    <a:pt x="899160" y="624840"/>
                  </a:lnTo>
                  <a:lnTo>
                    <a:pt x="838200" y="670560"/>
                  </a:lnTo>
                  <a:lnTo>
                    <a:pt x="784860" y="716280"/>
                  </a:lnTo>
                  <a:lnTo>
                    <a:pt x="739140" y="7696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>
                <a:alpha val="2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1B52A44A-AC1E-C219-ED97-0456F9512A67}"/>
              </a:ext>
            </a:extLst>
          </p:cNvPr>
          <p:cNvGrpSpPr>
            <a:grpSpLocks noChangeAspect="1"/>
          </p:cNvGrpSpPr>
          <p:nvPr/>
        </p:nvGrpSpPr>
        <p:grpSpPr>
          <a:xfrm>
            <a:off x="3927112" y="2230587"/>
            <a:ext cx="5084297" cy="3118432"/>
            <a:chOff x="6400875" y="3180040"/>
            <a:chExt cx="5592415" cy="3430084"/>
          </a:xfrm>
        </p:grpSpPr>
        <p:pic>
          <p:nvPicPr>
            <p:cNvPr id="11" name="Picture 29">
              <a:extLst>
                <a:ext uri="{FF2B5EF4-FFF2-40B4-BE49-F238E27FC236}">
                  <a16:creationId xmlns:a16="http://schemas.microsoft.com/office/drawing/2014/main" id="{D85B85D0-78D7-033E-5D0B-0BA94CFF120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00875" y="3765805"/>
              <a:ext cx="5539666" cy="2844319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cxnSp>
          <p:nvCxnSpPr>
            <p:cNvPr id="12" name="Straight Connector 30">
              <a:extLst>
                <a:ext uri="{FF2B5EF4-FFF2-40B4-BE49-F238E27FC236}">
                  <a16:creationId xmlns:a16="http://schemas.microsoft.com/office/drawing/2014/main" id="{F7A0745B-2E12-FFD6-3A46-38912AA98905}"/>
                </a:ext>
              </a:extLst>
            </p:cNvPr>
            <p:cNvCxnSpPr>
              <a:cxnSpLocks/>
            </p:cNvCxnSpPr>
            <p:nvPr/>
          </p:nvCxnSpPr>
          <p:spPr>
            <a:xfrm>
              <a:off x="6598502" y="5273039"/>
              <a:ext cx="2253760" cy="723901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31">
              <a:extLst>
                <a:ext uri="{FF2B5EF4-FFF2-40B4-BE49-F238E27FC236}">
                  <a16:creationId xmlns:a16="http://schemas.microsoft.com/office/drawing/2014/main" id="{2709E869-CA10-BF5E-6BC5-36FD336303E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10143" y="4471090"/>
              <a:ext cx="1336904" cy="1193988"/>
            </a:xfrm>
            <a:prstGeom prst="straightConnector1">
              <a:avLst/>
            </a:prstGeom>
            <a:ln w="28575">
              <a:solidFill>
                <a:srgbClr val="FFC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28">
              <a:extLst>
                <a:ext uri="{FF2B5EF4-FFF2-40B4-BE49-F238E27FC236}">
                  <a16:creationId xmlns:a16="http://schemas.microsoft.com/office/drawing/2014/main" id="{B9B828C5-A68E-7D60-76AA-F079EFAB0C45}"/>
                </a:ext>
              </a:extLst>
            </p:cNvPr>
            <p:cNvSpPr txBox="1"/>
            <p:nvPr/>
          </p:nvSpPr>
          <p:spPr>
            <a:xfrm>
              <a:off x="7814747" y="3180040"/>
              <a:ext cx="4178543" cy="50780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b="1" u="sng" dirty="0" err="1">
                  <a:solidFill>
                    <a:schemeClr val="accent5">
                      <a:lumMod val="10000"/>
                    </a:schemeClr>
                  </a:solidFill>
                </a:rPr>
                <a:t>Proposal</a:t>
              </a:r>
              <a:r>
                <a:rPr lang="de-DE" sz="2400" b="1" u="sng" dirty="0">
                  <a:solidFill>
                    <a:schemeClr val="accent5">
                      <a:lumMod val="10000"/>
                    </a:schemeClr>
                  </a:solidFill>
                </a:rPr>
                <a:t>: UN-R 14 </a:t>
              </a:r>
              <a:r>
                <a:rPr lang="de-DE" sz="2400" b="1" u="sng" dirty="0" err="1">
                  <a:solidFill>
                    <a:schemeClr val="accent5">
                      <a:lumMod val="10000"/>
                    </a:schemeClr>
                  </a:solidFill>
                </a:rPr>
                <a:t>Draft</a:t>
              </a:r>
              <a:endParaRPr lang="de-DE" sz="2400" b="1" u="sng" dirty="0">
                <a:solidFill>
                  <a:schemeClr val="accent5">
                    <a:lumMod val="10000"/>
                  </a:schemeClr>
                </a:solidFill>
              </a:endParaRPr>
            </a:p>
          </p:txBody>
        </p:sp>
        <p:cxnSp>
          <p:nvCxnSpPr>
            <p:cNvPr id="15" name="Straight Connector 32">
              <a:extLst>
                <a:ext uri="{FF2B5EF4-FFF2-40B4-BE49-F238E27FC236}">
                  <a16:creationId xmlns:a16="http://schemas.microsoft.com/office/drawing/2014/main" id="{28BC5CE8-24AF-8FAF-B499-3D4B36B6E91A}"/>
                </a:ext>
              </a:extLst>
            </p:cNvPr>
            <p:cNvCxnSpPr>
              <a:cxnSpLocks/>
            </p:cNvCxnSpPr>
            <p:nvPr/>
          </p:nvCxnSpPr>
          <p:spPr>
            <a:xfrm>
              <a:off x="6504876" y="5670476"/>
              <a:ext cx="2347386" cy="0"/>
            </a:xfrm>
            <a:prstGeom prst="line">
              <a:avLst/>
            </a:prstGeom>
            <a:ln w="28575"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Freeform: Shape 34">
              <a:extLst>
                <a:ext uri="{FF2B5EF4-FFF2-40B4-BE49-F238E27FC236}">
                  <a16:creationId xmlns:a16="http://schemas.microsoft.com/office/drawing/2014/main" id="{A6456824-8227-8F1B-0242-A14D23C0EE94}"/>
                </a:ext>
              </a:extLst>
            </p:cNvPr>
            <p:cNvSpPr/>
            <p:nvPr/>
          </p:nvSpPr>
          <p:spPr>
            <a:xfrm>
              <a:off x="9220200" y="3795295"/>
              <a:ext cx="1050806" cy="1404529"/>
            </a:xfrm>
            <a:custGeom>
              <a:avLst/>
              <a:gdLst>
                <a:gd name="connsiteX0" fmla="*/ 15240 w 1127760"/>
                <a:gd name="connsiteY0" fmla="*/ 822960 h 1767840"/>
                <a:gd name="connsiteX1" fmla="*/ 0 w 1127760"/>
                <a:gd name="connsiteY1" fmla="*/ 304800 h 1767840"/>
                <a:gd name="connsiteX2" fmla="*/ 45720 w 1127760"/>
                <a:gd name="connsiteY2" fmla="*/ 0 h 1767840"/>
                <a:gd name="connsiteX3" fmla="*/ 1112520 w 1127760"/>
                <a:gd name="connsiteY3" fmla="*/ 7620 h 1767840"/>
                <a:gd name="connsiteX4" fmla="*/ 1127760 w 1127760"/>
                <a:gd name="connsiteY4" fmla="*/ 1767840 h 1767840"/>
                <a:gd name="connsiteX5" fmla="*/ 15240 w 1127760"/>
                <a:gd name="connsiteY5" fmla="*/ 822960 h 1767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7760" h="1767840">
                  <a:moveTo>
                    <a:pt x="15240" y="822960"/>
                  </a:moveTo>
                  <a:lnTo>
                    <a:pt x="0" y="304800"/>
                  </a:lnTo>
                  <a:lnTo>
                    <a:pt x="45720" y="0"/>
                  </a:lnTo>
                  <a:lnTo>
                    <a:pt x="1112520" y="7620"/>
                  </a:lnTo>
                  <a:lnTo>
                    <a:pt x="1127760" y="1767840"/>
                  </a:lnTo>
                  <a:lnTo>
                    <a:pt x="15240" y="822960"/>
                  </a:lnTo>
                  <a:close/>
                </a:path>
              </a:pathLst>
            </a:custGeom>
            <a:solidFill>
              <a:srgbClr val="FFC000">
                <a:alpha val="2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Freeform: Shape 42">
              <a:extLst>
                <a:ext uri="{FF2B5EF4-FFF2-40B4-BE49-F238E27FC236}">
                  <a16:creationId xmlns:a16="http://schemas.microsoft.com/office/drawing/2014/main" id="{EB86BEA7-7B0B-113A-51DC-7DB15EC6EAF9}"/>
                </a:ext>
              </a:extLst>
            </p:cNvPr>
            <p:cNvSpPr/>
            <p:nvPr/>
          </p:nvSpPr>
          <p:spPr>
            <a:xfrm>
              <a:off x="7899400" y="5681980"/>
              <a:ext cx="873760" cy="756920"/>
            </a:xfrm>
            <a:custGeom>
              <a:avLst/>
              <a:gdLst>
                <a:gd name="connsiteX0" fmla="*/ 0 w 873760"/>
                <a:gd name="connsiteY0" fmla="*/ 0 h 756920"/>
                <a:gd name="connsiteX1" fmla="*/ 873760 w 873760"/>
                <a:gd name="connsiteY1" fmla="*/ 309880 h 756920"/>
                <a:gd name="connsiteX2" fmla="*/ 828040 w 873760"/>
                <a:gd name="connsiteY2" fmla="*/ 355600 h 756920"/>
                <a:gd name="connsiteX3" fmla="*/ 782320 w 873760"/>
                <a:gd name="connsiteY3" fmla="*/ 426720 h 756920"/>
                <a:gd name="connsiteX4" fmla="*/ 726440 w 873760"/>
                <a:gd name="connsiteY4" fmla="*/ 502920 h 756920"/>
                <a:gd name="connsiteX5" fmla="*/ 655320 w 873760"/>
                <a:gd name="connsiteY5" fmla="*/ 584200 h 756920"/>
                <a:gd name="connsiteX6" fmla="*/ 568960 w 873760"/>
                <a:gd name="connsiteY6" fmla="*/ 645160 h 756920"/>
                <a:gd name="connsiteX7" fmla="*/ 513080 w 873760"/>
                <a:gd name="connsiteY7" fmla="*/ 675640 h 756920"/>
                <a:gd name="connsiteX8" fmla="*/ 441960 w 873760"/>
                <a:gd name="connsiteY8" fmla="*/ 711200 h 756920"/>
                <a:gd name="connsiteX9" fmla="*/ 401320 w 873760"/>
                <a:gd name="connsiteY9" fmla="*/ 731520 h 756920"/>
                <a:gd name="connsiteX10" fmla="*/ 365760 w 873760"/>
                <a:gd name="connsiteY10" fmla="*/ 746760 h 756920"/>
                <a:gd name="connsiteX11" fmla="*/ 314960 w 873760"/>
                <a:gd name="connsiteY11" fmla="*/ 756920 h 756920"/>
                <a:gd name="connsiteX12" fmla="*/ 0 w 873760"/>
                <a:gd name="connsiteY12" fmla="*/ 0 h 756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73760" h="756920">
                  <a:moveTo>
                    <a:pt x="0" y="0"/>
                  </a:moveTo>
                  <a:lnTo>
                    <a:pt x="873760" y="309880"/>
                  </a:lnTo>
                  <a:lnTo>
                    <a:pt x="828040" y="355600"/>
                  </a:lnTo>
                  <a:lnTo>
                    <a:pt x="782320" y="426720"/>
                  </a:lnTo>
                  <a:lnTo>
                    <a:pt x="726440" y="502920"/>
                  </a:lnTo>
                  <a:lnTo>
                    <a:pt x="655320" y="584200"/>
                  </a:lnTo>
                  <a:lnTo>
                    <a:pt x="568960" y="645160"/>
                  </a:lnTo>
                  <a:lnTo>
                    <a:pt x="513080" y="675640"/>
                  </a:lnTo>
                  <a:lnTo>
                    <a:pt x="441960" y="711200"/>
                  </a:lnTo>
                  <a:lnTo>
                    <a:pt x="401320" y="731520"/>
                  </a:lnTo>
                  <a:lnTo>
                    <a:pt x="365760" y="746760"/>
                  </a:lnTo>
                  <a:lnTo>
                    <a:pt x="314960" y="7569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>
                <a:alpha val="2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7C53BF9F-7991-717C-9784-2581394D32E9}"/>
              </a:ext>
            </a:extLst>
          </p:cNvPr>
          <p:cNvGrpSpPr>
            <a:grpSpLocks noChangeAspect="1"/>
          </p:cNvGrpSpPr>
          <p:nvPr/>
        </p:nvGrpSpPr>
        <p:grpSpPr>
          <a:xfrm>
            <a:off x="158379" y="1389560"/>
            <a:ext cx="3102866" cy="1830797"/>
            <a:chOff x="6490666" y="789856"/>
            <a:chExt cx="4213258" cy="2485967"/>
          </a:xfrm>
        </p:grpSpPr>
        <p:pic>
          <p:nvPicPr>
            <p:cNvPr id="19" name="Picture 22">
              <a:extLst>
                <a:ext uri="{FF2B5EF4-FFF2-40B4-BE49-F238E27FC236}">
                  <a16:creationId xmlns:a16="http://schemas.microsoft.com/office/drawing/2014/main" id="{FDA0E25C-E4E3-6A0D-85DB-B156BD6BF5B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5400000">
              <a:off x="7411166" y="-16935"/>
              <a:ext cx="2447841" cy="4137675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cxnSp>
          <p:nvCxnSpPr>
            <p:cNvPr id="20" name="Straight Arrow Connector 23">
              <a:extLst>
                <a:ext uri="{FF2B5EF4-FFF2-40B4-BE49-F238E27FC236}">
                  <a16:creationId xmlns:a16="http://schemas.microsoft.com/office/drawing/2014/main" id="{E7C4E620-431E-F005-328A-6F64BA11B19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799320" y="1978660"/>
              <a:ext cx="439570" cy="1003501"/>
            </a:xfrm>
            <a:prstGeom prst="straightConnector1">
              <a:avLst/>
            </a:prstGeom>
            <a:ln w="38100">
              <a:solidFill>
                <a:srgbClr val="FFC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1">
              <a:extLst>
                <a:ext uri="{FF2B5EF4-FFF2-40B4-BE49-F238E27FC236}">
                  <a16:creationId xmlns:a16="http://schemas.microsoft.com/office/drawing/2014/main" id="{9DAC271C-D34E-D2AC-B240-C9E85F36ABB3}"/>
                </a:ext>
              </a:extLst>
            </p:cNvPr>
            <p:cNvSpPr txBox="1"/>
            <p:nvPr/>
          </p:nvSpPr>
          <p:spPr>
            <a:xfrm>
              <a:off x="6490666" y="789856"/>
              <a:ext cx="2365979" cy="5015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u="sng" dirty="0">
                  <a:solidFill>
                    <a:srgbClr val="FFC000"/>
                  </a:solidFill>
                </a:rPr>
                <a:t>FMVSS 210</a:t>
              </a:r>
            </a:p>
          </p:txBody>
        </p:sp>
        <p:sp>
          <p:nvSpPr>
            <p:cNvPr id="22" name="Freeform: Shape 25">
              <a:extLst>
                <a:ext uri="{FF2B5EF4-FFF2-40B4-BE49-F238E27FC236}">
                  <a16:creationId xmlns:a16="http://schemas.microsoft.com/office/drawing/2014/main" id="{A5B7CF96-EACC-C21D-398E-F8A41AB7C472}"/>
                </a:ext>
              </a:extLst>
            </p:cNvPr>
            <p:cNvSpPr/>
            <p:nvPr/>
          </p:nvSpPr>
          <p:spPr>
            <a:xfrm>
              <a:off x="9002545" y="871011"/>
              <a:ext cx="1671170" cy="2110740"/>
            </a:xfrm>
            <a:custGeom>
              <a:avLst/>
              <a:gdLst>
                <a:gd name="connsiteX0" fmla="*/ 22860 w 2065020"/>
                <a:gd name="connsiteY0" fmla="*/ 922020 h 2613660"/>
                <a:gd name="connsiteX1" fmla="*/ 0 w 2065020"/>
                <a:gd name="connsiteY1" fmla="*/ 571500 h 2613660"/>
                <a:gd name="connsiteX2" fmla="*/ 129540 w 2065020"/>
                <a:gd name="connsiteY2" fmla="*/ 0 h 2613660"/>
                <a:gd name="connsiteX3" fmla="*/ 2042160 w 2065020"/>
                <a:gd name="connsiteY3" fmla="*/ 15240 h 2613660"/>
                <a:gd name="connsiteX4" fmla="*/ 2065020 w 2065020"/>
                <a:gd name="connsiteY4" fmla="*/ 2613660 h 2613660"/>
                <a:gd name="connsiteX5" fmla="*/ 22860 w 2065020"/>
                <a:gd name="connsiteY5" fmla="*/ 922020 h 261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65020" h="2613660">
                  <a:moveTo>
                    <a:pt x="22860" y="922020"/>
                  </a:moveTo>
                  <a:lnTo>
                    <a:pt x="0" y="571500"/>
                  </a:lnTo>
                  <a:lnTo>
                    <a:pt x="129540" y="0"/>
                  </a:lnTo>
                  <a:lnTo>
                    <a:pt x="2042160" y="15240"/>
                  </a:lnTo>
                  <a:lnTo>
                    <a:pt x="2065020" y="2613660"/>
                  </a:lnTo>
                  <a:lnTo>
                    <a:pt x="22860" y="922020"/>
                  </a:lnTo>
                  <a:close/>
                </a:path>
              </a:pathLst>
            </a:custGeom>
            <a:solidFill>
              <a:srgbClr val="FFC000">
                <a:alpha val="2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3" name="Pfeil: nach rechts 22">
            <a:extLst>
              <a:ext uri="{FF2B5EF4-FFF2-40B4-BE49-F238E27FC236}">
                <a16:creationId xmlns:a16="http://schemas.microsoft.com/office/drawing/2014/main" id="{2164DDCB-5D90-8217-60DC-FFE595B58366}"/>
              </a:ext>
            </a:extLst>
          </p:cNvPr>
          <p:cNvSpPr/>
          <p:nvPr/>
        </p:nvSpPr>
        <p:spPr>
          <a:xfrm rot="1206991">
            <a:off x="3363855" y="2343126"/>
            <a:ext cx="1835616" cy="454823"/>
          </a:xfrm>
          <a:prstGeom prst="rightArrow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Pfeil: nach rechts 23">
            <a:extLst>
              <a:ext uri="{FF2B5EF4-FFF2-40B4-BE49-F238E27FC236}">
                <a16:creationId xmlns:a16="http://schemas.microsoft.com/office/drawing/2014/main" id="{E83B9077-A883-1360-8CCF-E26E3A53D64E}"/>
              </a:ext>
            </a:extLst>
          </p:cNvPr>
          <p:cNvSpPr/>
          <p:nvPr/>
        </p:nvSpPr>
        <p:spPr>
          <a:xfrm rot="20507536">
            <a:off x="2241638" y="5300387"/>
            <a:ext cx="2827263" cy="454823"/>
          </a:xfrm>
          <a:prstGeom prst="rightArrow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Alternative Positions during and after Test</a:t>
            </a:r>
            <a:endParaRPr lang="fr-FR" sz="2800" dirty="0"/>
          </a:p>
        </p:txBody>
      </p:sp>
      <p:sp>
        <p:nvSpPr>
          <p:cNvPr id="4" name="Textplatzhalter 10">
            <a:extLst>
              <a:ext uri="{FF2B5EF4-FFF2-40B4-BE49-F238E27FC236}">
                <a16:creationId xmlns:a16="http://schemas.microsoft.com/office/drawing/2014/main" id="{1A05841F-7538-6369-E990-D27620CEC980}"/>
              </a:ext>
            </a:extLst>
          </p:cNvPr>
          <p:cNvSpPr txBox="1">
            <a:spLocks/>
          </p:cNvSpPr>
          <p:nvPr/>
        </p:nvSpPr>
        <p:spPr>
          <a:xfrm>
            <a:off x="1187624" y="846138"/>
            <a:ext cx="6973465" cy="337507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anose="020F0502020204030204" pitchFamily="34" charset="0"/>
              <a:buChar char="−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dirty="0"/>
              <a:t>Transfer of effective </a:t>
            </a:r>
            <a:r>
              <a:rPr lang="en-US" sz="2000" dirty="0">
                <a:solidFill>
                  <a:srgbClr val="00B050"/>
                </a:solidFill>
              </a:rPr>
              <a:t>upper</a:t>
            </a:r>
            <a:r>
              <a:rPr lang="en-US" sz="2000" dirty="0"/>
              <a:t> belt anchorage point</a:t>
            </a:r>
            <a:endParaRPr lang="de-DE" sz="2000" dirty="0"/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EBC8D648-DDD7-A2CE-B5C4-7D836FEA25A2}"/>
              </a:ext>
            </a:extLst>
          </p:cNvPr>
          <p:cNvGrpSpPr>
            <a:grpSpLocks noChangeAspect="1"/>
          </p:cNvGrpSpPr>
          <p:nvPr/>
        </p:nvGrpSpPr>
        <p:grpSpPr>
          <a:xfrm>
            <a:off x="163650" y="2134922"/>
            <a:ext cx="3675510" cy="3592084"/>
            <a:chOff x="-45331" y="599772"/>
            <a:chExt cx="6083157" cy="5945083"/>
          </a:xfrm>
        </p:grpSpPr>
        <p:pic>
          <p:nvPicPr>
            <p:cNvPr id="25" name="Picture 19">
              <a:extLst>
                <a:ext uri="{FF2B5EF4-FFF2-40B4-BE49-F238E27FC236}">
                  <a16:creationId xmlns:a16="http://schemas.microsoft.com/office/drawing/2014/main" id="{8E1FFD7A-B36E-A2E8-23ED-7EA343D6A66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629" y="1233128"/>
              <a:ext cx="5875197" cy="5311727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cxnSp>
          <p:nvCxnSpPr>
            <p:cNvPr id="26" name="Straight Connector 20">
              <a:extLst>
                <a:ext uri="{FF2B5EF4-FFF2-40B4-BE49-F238E27FC236}">
                  <a16:creationId xmlns:a16="http://schemas.microsoft.com/office/drawing/2014/main" id="{B24A334F-4046-7B81-45CB-BD6A41CD4698}"/>
                </a:ext>
              </a:extLst>
            </p:cNvPr>
            <p:cNvCxnSpPr>
              <a:cxnSpLocks/>
            </p:cNvCxnSpPr>
            <p:nvPr/>
          </p:nvCxnSpPr>
          <p:spPr>
            <a:xfrm>
              <a:off x="1343042" y="5238563"/>
              <a:ext cx="2529840" cy="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1">
              <a:extLst>
                <a:ext uri="{FF2B5EF4-FFF2-40B4-BE49-F238E27FC236}">
                  <a16:creationId xmlns:a16="http://schemas.microsoft.com/office/drawing/2014/main" id="{D81D80DD-2B76-62B0-233E-3B249E1FD88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99603" y="3774440"/>
              <a:ext cx="0" cy="1464123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2">
              <a:extLst>
                <a:ext uri="{FF2B5EF4-FFF2-40B4-BE49-F238E27FC236}">
                  <a16:creationId xmlns:a16="http://schemas.microsoft.com/office/drawing/2014/main" id="{10B7EDBD-5C97-8451-ADFF-24314C89F613}"/>
                </a:ext>
              </a:extLst>
            </p:cNvPr>
            <p:cNvCxnSpPr>
              <a:cxnSpLocks/>
            </p:cNvCxnSpPr>
            <p:nvPr/>
          </p:nvCxnSpPr>
          <p:spPr>
            <a:xfrm>
              <a:off x="2278594" y="2160955"/>
              <a:ext cx="0" cy="30997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3">
              <a:extLst>
                <a:ext uri="{FF2B5EF4-FFF2-40B4-BE49-F238E27FC236}">
                  <a16:creationId xmlns:a16="http://schemas.microsoft.com/office/drawing/2014/main" id="{06325EF9-3B3A-EF06-D34F-E1E57DBFDAD3}"/>
                </a:ext>
              </a:extLst>
            </p:cNvPr>
            <p:cNvSpPr/>
            <p:nvPr/>
          </p:nvSpPr>
          <p:spPr>
            <a:xfrm>
              <a:off x="2291079" y="2160955"/>
              <a:ext cx="3551386" cy="1613480"/>
            </a:xfrm>
            <a:prstGeom prst="rect">
              <a:avLst/>
            </a:prstGeom>
            <a:solidFill>
              <a:srgbClr val="00B050">
                <a:alpha val="2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0" name="Straight Arrow Connector 24">
              <a:extLst>
                <a:ext uri="{FF2B5EF4-FFF2-40B4-BE49-F238E27FC236}">
                  <a16:creationId xmlns:a16="http://schemas.microsoft.com/office/drawing/2014/main" id="{88A36690-6B18-9B02-6DC6-F5F7955E5A6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31746" y="3764280"/>
              <a:ext cx="4472940" cy="0"/>
            </a:xfrm>
            <a:prstGeom prst="straightConnector1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25">
              <a:extLst>
                <a:ext uri="{FF2B5EF4-FFF2-40B4-BE49-F238E27FC236}">
                  <a16:creationId xmlns:a16="http://schemas.microsoft.com/office/drawing/2014/main" id="{F7046382-1D1B-E25D-3060-DD0EAEEC950A}"/>
                </a:ext>
              </a:extLst>
            </p:cNvPr>
            <p:cNvSpPr txBox="1"/>
            <p:nvPr/>
          </p:nvSpPr>
          <p:spPr>
            <a:xfrm rot="16200000">
              <a:off x="1781954" y="4265937"/>
              <a:ext cx="7924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solidFill>
                    <a:srgbClr val="00B050"/>
                  </a:solidFill>
                </a:rPr>
                <a:t>RC = 450 </a:t>
              </a:r>
            </a:p>
          </p:txBody>
        </p:sp>
        <p:sp>
          <p:nvSpPr>
            <p:cNvPr id="32" name="TextBox 26">
              <a:extLst>
                <a:ext uri="{FF2B5EF4-FFF2-40B4-BE49-F238E27FC236}">
                  <a16:creationId xmlns:a16="http://schemas.microsoft.com/office/drawing/2014/main" id="{2A8ADDA5-371C-FB10-5DCE-9E135D37DE4C}"/>
                </a:ext>
              </a:extLst>
            </p:cNvPr>
            <p:cNvSpPr txBox="1"/>
            <p:nvPr/>
          </p:nvSpPr>
          <p:spPr>
            <a:xfrm>
              <a:off x="-45331" y="599772"/>
              <a:ext cx="3154153" cy="611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u="sng" dirty="0">
                  <a:solidFill>
                    <a:schemeClr val="accent5">
                      <a:lumMod val="10000"/>
                    </a:schemeClr>
                  </a:solidFill>
                </a:rPr>
                <a:t>UN-R 14.09</a:t>
              </a:r>
            </a:p>
          </p:txBody>
        </p: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A1787974-771D-BE0A-989A-ECB001EEA6A6}"/>
              </a:ext>
            </a:extLst>
          </p:cNvPr>
          <p:cNvGrpSpPr>
            <a:grpSpLocks noChangeAspect="1"/>
          </p:cNvGrpSpPr>
          <p:nvPr/>
        </p:nvGrpSpPr>
        <p:grpSpPr>
          <a:xfrm>
            <a:off x="4019750" y="2134370"/>
            <a:ext cx="5002240" cy="3406301"/>
            <a:chOff x="6142163" y="2517615"/>
            <a:chExt cx="5929024" cy="4037400"/>
          </a:xfrm>
        </p:grpSpPr>
        <p:grpSp>
          <p:nvGrpSpPr>
            <p:cNvPr id="34" name="Group 6">
              <a:extLst>
                <a:ext uri="{FF2B5EF4-FFF2-40B4-BE49-F238E27FC236}">
                  <a16:creationId xmlns:a16="http://schemas.microsoft.com/office/drawing/2014/main" id="{EEBAB84F-36AA-AC13-86E0-B6010D6B4870}"/>
                </a:ext>
              </a:extLst>
            </p:cNvPr>
            <p:cNvGrpSpPr/>
            <p:nvPr/>
          </p:nvGrpSpPr>
          <p:grpSpPr>
            <a:xfrm>
              <a:off x="6195990" y="3265479"/>
              <a:ext cx="5875197" cy="3289536"/>
              <a:chOff x="6209689" y="3303274"/>
              <a:chExt cx="5875197" cy="3289536"/>
            </a:xfrm>
          </p:grpSpPr>
          <p:pic>
            <p:nvPicPr>
              <p:cNvPr id="36" name="Picture 7">
                <a:extLst>
                  <a:ext uri="{FF2B5EF4-FFF2-40B4-BE49-F238E27FC236}">
                    <a16:creationId xmlns:a16="http://schemas.microsoft.com/office/drawing/2014/main" id="{BA8C6D1E-12CE-042D-5F61-78A0BF23C66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09689" y="3303274"/>
                <a:ext cx="5875197" cy="3289536"/>
              </a:xfrm>
              <a:prstGeom prst="rect">
                <a:avLst/>
              </a:prstGeom>
              <a:solidFill>
                <a:srgbClr val="FFFFFF">
                  <a:shade val="85000"/>
                </a:srgbClr>
              </a:solidFill>
              <a:ln w="88900" cap="sq">
                <a:solidFill>
                  <a:srgbClr val="FFFFFF"/>
                </a:solidFill>
                <a:miter lim="800000"/>
              </a:ln>
              <a:effectLst>
                <a:outerShdw blurRad="55000" dist="18000" dir="5400000" algn="tl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twoPt" dir="t">
                  <a:rot lat="0" lon="0" rev="7200000"/>
                </a:lightRig>
              </a:scene3d>
              <a:sp3d>
                <a:bevelT w="25400" h="19050"/>
                <a:contourClr>
                  <a:srgbClr val="FFFFFF"/>
                </a:contourClr>
              </a:sp3d>
            </p:spPr>
          </p:pic>
          <p:cxnSp>
            <p:nvCxnSpPr>
              <p:cNvPr id="37" name="Straight Connector 8">
                <a:extLst>
                  <a:ext uri="{FF2B5EF4-FFF2-40B4-BE49-F238E27FC236}">
                    <a16:creationId xmlns:a16="http://schemas.microsoft.com/office/drawing/2014/main" id="{ED633173-EAED-A45F-741B-03D51E917C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09689" y="5063837"/>
                <a:ext cx="2711574" cy="982105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11">
                <a:extLst>
                  <a:ext uri="{FF2B5EF4-FFF2-40B4-BE49-F238E27FC236}">
                    <a16:creationId xmlns:a16="http://schemas.microsoft.com/office/drawing/2014/main" id="{58831502-AC80-AC9D-1825-FE41A1A42F3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760482" y="4447309"/>
                <a:ext cx="1160781" cy="1203627"/>
              </a:xfrm>
              <a:prstGeom prst="straightConnector1">
                <a:avLst/>
              </a:prstGeom>
              <a:ln w="38100">
                <a:solidFill>
                  <a:srgbClr val="00B05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12">
                <a:extLst>
                  <a:ext uri="{FF2B5EF4-FFF2-40B4-BE49-F238E27FC236}">
                    <a16:creationId xmlns:a16="http://schemas.microsoft.com/office/drawing/2014/main" id="{481E0CAB-C976-096B-864E-4C036B83DBF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760482" y="3352800"/>
                <a:ext cx="863973" cy="22981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13">
                <a:extLst>
                  <a:ext uri="{FF2B5EF4-FFF2-40B4-BE49-F238E27FC236}">
                    <a16:creationId xmlns:a16="http://schemas.microsoft.com/office/drawing/2014/main" id="{CB11EFD4-15B5-C0AC-CCB1-87176455CF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50804" y="5650936"/>
                <a:ext cx="2670459" cy="0"/>
              </a:xfrm>
              <a:prstGeom prst="line">
                <a:avLst/>
              </a:prstGeom>
              <a:ln w="28575">
                <a:solidFill>
                  <a:srgbClr val="0000FF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14">
                <a:extLst>
                  <a:ext uri="{FF2B5EF4-FFF2-40B4-BE49-F238E27FC236}">
                    <a16:creationId xmlns:a16="http://schemas.microsoft.com/office/drawing/2014/main" id="{79ACD659-D0C7-48D9-A616-71120C65CB7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960509" y="4495800"/>
                <a:ext cx="1334111" cy="1270682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Arc 16">
                <a:extLst>
                  <a:ext uri="{FF2B5EF4-FFF2-40B4-BE49-F238E27FC236}">
                    <a16:creationId xmlns:a16="http://schemas.microsoft.com/office/drawing/2014/main" id="{6B02313C-0315-2ACB-FE8F-7E6C9CD1D845}"/>
                  </a:ext>
                </a:extLst>
              </p:cNvPr>
              <p:cNvSpPr/>
              <p:nvPr/>
            </p:nvSpPr>
            <p:spPr>
              <a:xfrm rot="1895028">
                <a:off x="8181936" y="4201817"/>
                <a:ext cx="800824" cy="208235"/>
              </a:xfrm>
              <a:prstGeom prst="arc">
                <a:avLst>
                  <a:gd name="adj1" fmla="val 11626575"/>
                  <a:gd name="adj2" fmla="val 21067918"/>
                </a:avLst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3" name="Freeform: Shape 17">
                <a:extLst>
                  <a:ext uri="{FF2B5EF4-FFF2-40B4-BE49-F238E27FC236}">
                    <a16:creationId xmlns:a16="http://schemas.microsoft.com/office/drawing/2014/main" id="{47CB204A-7BC2-7A14-E8CC-9744310DD3FE}"/>
                  </a:ext>
                </a:extLst>
              </p:cNvPr>
              <p:cNvSpPr/>
              <p:nvPr/>
            </p:nvSpPr>
            <p:spPr>
              <a:xfrm>
                <a:off x="8378190" y="3333750"/>
                <a:ext cx="1905000" cy="2392680"/>
              </a:xfrm>
              <a:custGeom>
                <a:avLst/>
                <a:gdLst>
                  <a:gd name="connsiteX0" fmla="*/ 266700 w 1905000"/>
                  <a:gd name="connsiteY0" fmla="*/ 0 h 2392680"/>
                  <a:gd name="connsiteX1" fmla="*/ 1893570 w 1905000"/>
                  <a:gd name="connsiteY1" fmla="*/ 11430 h 2392680"/>
                  <a:gd name="connsiteX2" fmla="*/ 1905000 w 1905000"/>
                  <a:gd name="connsiteY2" fmla="*/ 2392680 h 2392680"/>
                  <a:gd name="connsiteX3" fmla="*/ 563880 w 1905000"/>
                  <a:gd name="connsiteY3" fmla="*/ 1112520 h 2392680"/>
                  <a:gd name="connsiteX4" fmla="*/ 521970 w 1905000"/>
                  <a:gd name="connsiteY4" fmla="*/ 1066800 h 2392680"/>
                  <a:gd name="connsiteX5" fmla="*/ 430530 w 1905000"/>
                  <a:gd name="connsiteY5" fmla="*/ 979170 h 2392680"/>
                  <a:gd name="connsiteX6" fmla="*/ 354330 w 1905000"/>
                  <a:gd name="connsiteY6" fmla="*/ 918210 h 2392680"/>
                  <a:gd name="connsiteX7" fmla="*/ 270510 w 1905000"/>
                  <a:gd name="connsiteY7" fmla="*/ 861060 h 2392680"/>
                  <a:gd name="connsiteX8" fmla="*/ 167640 w 1905000"/>
                  <a:gd name="connsiteY8" fmla="*/ 800100 h 2392680"/>
                  <a:gd name="connsiteX9" fmla="*/ 76200 w 1905000"/>
                  <a:gd name="connsiteY9" fmla="*/ 765810 h 2392680"/>
                  <a:gd name="connsiteX10" fmla="*/ 19050 w 1905000"/>
                  <a:gd name="connsiteY10" fmla="*/ 746760 h 2392680"/>
                  <a:gd name="connsiteX11" fmla="*/ 0 w 1905000"/>
                  <a:gd name="connsiteY11" fmla="*/ 735330 h 2392680"/>
                  <a:gd name="connsiteX12" fmla="*/ 266700 w 1905000"/>
                  <a:gd name="connsiteY12" fmla="*/ 0 h 2392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905000" h="2392680">
                    <a:moveTo>
                      <a:pt x="266700" y="0"/>
                    </a:moveTo>
                    <a:lnTo>
                      <a:pt x="1893570" y="11430"/>
                    </a:lnTo>
                    <a:lnTo>
                      <a:pt x="1905000" y="2392680"/>
                    </a:lnTo>
                    <a:lnTo>
                      <a:pt x="563880" y="1112520"/>
                    </a:lnTo>
                    <a:lnTo>
                      <a:pt x="521970" y="1066800"/>
                    </a:lnTo>
                    <a:lnTo>
                      <a:pt x="430530" y="979170"/>
                    </a:lnTo>
                    <a:lnTo>
                      <a:pt x="354330" y="918210"/>
                    </a:lnTo>
                    <a:lnTo>
                      <a:pt x="270510" y="861060"/>
                    </a:lnTo>
                    <a:lnTo>
                      <a:pt x="167640" y="800100"/>
                    </a:lnTo>
                    <a:lnTo>
                      <a:pt x="76200" y="765810"/>
                    </a:lnTo>
                    <a:lnTo>
                      <a:pt x="19050" y="746760"/>
                    </a:lnTo>
                    <a:lnTo>
                      <a:pt x="0" y="735330"/>
                    </a:lnTo>
                    <a:lnTo>
                      <a:pt x="266700" y="0"/>
                    </a:lnTo>
                    <a:close/>
                  </a:path>
                </a:pathLst>
              </a:custGeom>
              <a:solidFill>
                <a:srgbClr val="00B050">
                  <a:alpha val="25098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35" name="TextBox 18">
              <a:extLst>
                <a:ext uri="{FF2B5EF4-FFF2-40B4-BE49-F238E27FC236}">
                  <a16:creationId xmlns:a16="http://schemas.microsoft.com/office/drawing/2014/main" id="{46276C0C-921E-8112-EFAF-63560F8911B6}"/>
                </a:ext>
              </a:extLst>
            </p:cNvPr>
            <p:cNvSpPr txBox="1"/>
            <p:nvPr/>
          </p:nvSpPr>
          <p:spPr>
            <a:xfrm>
              <a:off x="6142163" y="2517615"/>
              <a:ext cx="4068534" cy="437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800" b="1" u="sng" dirty="0" err="1">
                  <a:solidFill>
                    <a:schemeClr val="accent5">
                      <a:lumMod val="10000"/>
                    </a:schemeClr>
                  </a:solidFill>
                </a:rPr>
                <a:t>Proposal</a:t>
              </a:r>
              <a:r>
                <a:rPr lang="de-DE" sz="1800" b="1" u="sng" dirty="0">
                  <a:solidFill>
                    <a:schemeClr val="accent5">
                      <a:lumMod val="10000"/>
                    </a:schemeClr>
                  </a:solidFill>
                </a:rPr>
                <a:t>: UN-R 14 </a:t>
              </a:r>
              <a:r>
                <a:rPr lang="de-DE" sz="1800" b="1" u="sng" dirty="0" err="1">
                  <a:solidFill>
                    <a:schemeClr val="accent5">
                      <a:lumMod val="10000"/>
                    </a:schemeClr>
                  </a:solidFill>
                </a:rPr>
                <a:t>Draft</a:t>
              </a:r>
              <a:endParaRPr lang="de-DE" sz="1800" b="1" u="sng" dirty="0">
                <a:solidFill>
                  <a:schemeClr val="accent5">
                    <a:lumMod val="10000"/>
                  </a:schemeClr>
                </a:solidFill>
              </a:endParaRPr>
            </a:p>
          </p:txBody>
        </p:sp>
      </p:grpSp>
      <p:sp>
        <p:nvSpPr>
          <p:cNvPr id="44" name="Pfeil: nach rechts 43">
            <a:extLst>
              <a:ext uri="{FF2B5EF4-FFF2-40B4-BE49-F238E27FC236}">
                <a16:creationId xmlns:a16="http://schemas.microsoft.com/office/drawing/2014/main" id="{AD976D67-03FF-7E43-D617-44906604D537}"/>
              </a:ext>
            </a:extLst>
          </p:cNvPr>
          <p:cNvSpPr/>
          <p:nvPr/>
        </p:nvSpPr>
        <p:spPr>
          <a:xfrm>
            <a:off x="3775289" y="3076859"/>
            <a:ext cx="1814829" cy="454823"/>
          </a:xfrm>
          <a:prstGeom prst="rightArrow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701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56BBFF-C2B0-1383-A078-09C91C389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Further </a:t>
            </a:r>
            <a:r>
              <a:rPr lang="de-DE" dirty="0" err="1"/>
              <a:t>Steps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4734F60-DBF6-0B14-B5B6-6B024558F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OICA will </a:t>
            </a:r>
            <a:r>
              <a:rPr lang="de-DE" dirty="0" err="1"/>
              <a:t>finalise</a:t>
            </a:r>
            <a:r>
              <a:rPr lang="de-DE" dirty="0"/>
              <a:t> a </a:t>
            </a:r>
            <a:r>
              <a:rPr lang="de-DE" dirty="0" err="1"/>
              <a:t>proposal</a:t>
            </a:r>
            <a:r>
              <a:rPr lang="de-DE" dirty="0"/>
              <a:t>.</a:t>
            </a:r>
          </a:p>
          <a:p>
            <a:r>
              <a:rPr lang="de-DE" dirty="0"/>
              <a:t>A </a:t>
            </a:r>
            <a:r>
              <a:rPr lang="de-DE" dirty="0" err="1"/>
              <a:t>meeting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interested</a:t>
            </a:r>
            <a:r>
              <a:rPr lang="de-DE" dirty="0"/>
              <a:t> </a:t>
            </a:r>
            <a:r>
              <a:rPr lang="de-DE" dirty="0" err="1"/>
              <a:t>persons</a:t>
            </a:r>
            <a:r>
              <a:rPr lang="de-DE" dirty="0"/>
              <a:t> 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scheduled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2023.</a:t>
            </a:r>
          </a:p>
          <a:p>
            <a:r>
              <a:rPr lang="de-DE" dirty="0" err="1"/>
              <a:t>Aim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an informal </a:t>
            </a:r>
            <a:r>
              <a:rPr lang="de-DE" dirty="0" err="1"/>
              <a:t>document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73rd GRSP in May 2023.</a:t>
            </a:r>
          </a:p>
        </p:txBody>
      </p:sp>
    </p:spTree>
    <p:extLst>
      <p:ext uri="{BB962C8B-B14F-4D97-AF65-F5344CB8AC3E}">
        <p14:creationId xmlns:p14="http://schemas.microsoft.com/office/powerpoint/2010/main" val="3311388209"/>
      </p:ext>
    </p:extLst>
  </p:cSld>
  <p:clrMapOvr>
    <a:masterClrMapping/>
  </p:clrMapOvr>
</p:sld>
</file>

<file path=ppt/theme/theme1.xml><?xml version="1.0" encoding="utf-8"?>
<a:theme xmlns:a="http://schemas.openxmlformats.org/drawingml/2006/main" name="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que Présentation avec nouveau logo" id="{41F3EA33-912A-4903-8CCA-99FF488B0193}" vid="{C303C125-C101-4B8B-B005-6DF588CFC6F5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Props1.xml><?xml version="1.0" encoding="utf-8"?>
<ds:datastoreItem xmlns:ds="http://schemas.openxmlformats.org/officeDocument/2006/customXml" ds:itemID="{A141F5E7-7149-40EA-BEDA-544DE6C2CBE5}"/>
</file>

<file path=customXml/itemProps2.xml><?xml version="1.0" encoding="utf-8"?>
<ds:datastoreItem xmlns:ds="http://schemas.openxmlformats.org/officeDocument/2006/customXml" ds:itemID="{38340F81-FF56-4538-94E3-015600E3BE91}"/>
</file>

<file path=customXml/itemProps3.xml><?xml version="1.0" encoding="utf-8"?>
<ds:datastoreItem xmlns:ds="http://schemas.openxmlformats.org/officeDocument/2006/customXml" ds:itemID="{0F641398-9B89-4500-9F48-4B08839CA316}"/>
</file>

<file path=docProps/app.xml><?xml version="1.0" encoding="utf-8"?>
<Properties xmlns="http://schemas.openxmlformats.org/officeDocument/2006/extended-properties" xmlns:vt="http://schemas.openxmlformats.org/officeDocument/2006/docPropsVTypes">
  <Template>OICA PP template (standard)</Template>
  <TotalTime>1</TotalTime>
  <Words>177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Courier New</vt:lpstr>
      <vt:lpstr>Times New Roman</vt:lpstr>
      <vt:lpstr>Wingdings</vt:lpstr>
      <vt:lpstr>Masque présentation OICA</vt:lpstr>
      <vt:lpstr>UN R14: Proposal on Alternative Seating Positions</vt:lpstr>
      <vt:lpstr>Preliminary Remarks</vt:lpstr>
      <vt:lpstr>Alternative Positions before Test</vt:lpstr>
      <vt:lpstr>Alternative Positions during and after Test</vt:lpstr>
      <vt:lpstr>Further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Perl, Andreas</dc:creator>
  <cp:lastModifiedBy>Edoardo Gianotti</cp:lastModifiedBy>
  <cp:revision>3</cp:revision>
  <dcterms:created xsi:type="dcterms:W3CDTF">2022-12-02T16:21:49Z</dcterms:created>
  <dcterms:modified xsi:type="dcterms:W3CDTF">2022-12-05T07:43:43Z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</Properties>
</file>