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64" r:id="rId5"/>
  </p:sldMasterIdLst>
  <p:notesMasterIdLst>
    <p:notesMasterId r:id="rId20"/>
  </p:notesMasterIdLst>
  <p:sldIdLst>
    <p:sldId id="349" r:id="rId6"/>
    <p:sldId id="459" r:id="rId7"/>
    <p:sldId id="433" r:id="rId8"/>
    <p:sldId id="455" r:id="rId9"/>
    <p:sldId id="464" r:id="rId10"/>
    <p:sldId id="450" r:id="rId11"/>
    <p:sldId id="451" r:id="rId12"/>
    <p:sldId id="452" r:id="rId13"/>
    <p:sldId id="453" r:id="rId14"/>
    <p:sldId id="454" r:id="rId15"/>
    <p:sldId id="456" r:id="rId16"/>
    <p:sldId id="460" r:id="rId17"/>
    <p:sldId id="461" r:id="rId18"/>
    <p:sldId id="458" r:id="rId19"/>
  </p:sldIdLst>
  <p:sldSz cx="12192000" cy="6858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0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0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13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17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5220" algn="l" defTabSz="914088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2264" algn="l" defTabSz="914088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199308" algn="l" defTabSz="914088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6352" algn="l" defTabSz="914088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orient="horz" pos="2969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pos="1104" userDrawn="1">
          <p15:clr>
            <a:srgbClr val="A4A3A4"/>
          </p15:clr>
        </p15:guide>
        <p15:guide id="7" pos="6576" userDrawn="1">
          <p15:clr>
            <a:srgbClr val="A4A3A4"/>
          </p15:clr>
        </p15:guide>
        <p15:guide id="8" pos="1497" userDrawn="1">
          <p15:clr>
            <a:srgbClr val="A4A3A4"/>
          </p15:clr>
        </p15:guide>
        <p15:guide id="9" pos="6185" userDrawn="1">
          <p15:clr>
            <a:srgbClr val="A4A3A4"/>
          </p15:clr>
        </p15:guide>
        <p15:guide id="10" pos="5550" userDrawn="1">
          <p15:clr>
            <a:srgbClr val="A4A3A4"/>
          </p15:clr>
        </p15:guide>
        <p15:guide id="11" pos="3617" userDrawn="1">
          <p15:clr>
            <a:srgbClr val="A4A3A4"/>
          </p15:clr>
        </p15:guide>
        <p15:guide id="12" pos="3003" userDrawn="1">
          <p15:clr>
            <a:srgbClr val="A4A3A4"/>
          </p15:clr>
        </p15:guide>
        <p15:guide id="13" pos="2305" userDrawn="1">
          <p15:clr>
            <a:srgbClr val="A4A3A4"/>
          </p15:clr>
        </p15:guide>
        <p15:guide id="14" pos="3929" userDrawn="1">
          <p15:clr>
            <a:srgbClr val="A4A3A4"/>
          </p15:clr>
        </p15:guide>
        <p15:guide id="15" pos="5348" userDrawn="1">
          <p15:clr>
            <a:srgbClr val="A4A3A4"/>
          </p15:clr>
        </p15:guide>
        <p15:guide id="16" pos="5627" userDrawn="1">
          <p15:clr>
            <a:srgbClr val="A4A3A4"/>
          </p15:clr>
        </p15:guide>
        <p15:guide id="17" pos="41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yan (TEMA)" initials="AR(" lastIdx="1" clrIdx="0">
    <p:extLst>
      <p:ext uri="{19B8F6BF-5375-455C-9EA6-DF929625EA0E}">
        <p15:presenceInfo xmlns:p15="http://schemas.microsoft.com/office/powerpoint/2012/main" userId="S-1-5-21-1903061005-1413307639-1264475144-230569" providerId="AD"/>
      </p:ext>
    </p:extLst>
  </p:cmAuthor>
  <p:cmAuthor id="2" name="Amy Ryan (TEMA)" initials="AR( [2]" lastIdx="6" clrIdx="1">
    <p:extLst>
      <p:ext uri="{19B8F6BF-5375-455C-9EA6-DF929625EA0E}">
        <p15:presenceInfo xmlns:p15="http://schemas.microsoft.com/office/powerpoint/2012/main" userId="S::amy.ryan@toyota.com::1ea02e2a-c927-4329-a5d6-f4c3dc0f85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FFCCCC"/>
    <a:srgbClr val="FFFFCC"/>
    <a:srgbClr val="006600"/>
    <a:srgbClr val="CBE4C1"/>
    <a:srgbClr val="FF9999"/>
    <a:srgbClr val="FF7C8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D47A8-5F55-4289-B32D-A1817B839262}" v="4" dt="2022-12-02T15:10:46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5910" autoAdjust="0"/>
  </p:normalViewPr>
  <p:slideViewPr>
    <p:cSldViewPr>
      <p:cViewPr varScale="1">
        <p:scale>
          <a:sx n="114" d="100"/>
          <a:sy n="114" d="100"/>
        </p:scale>
        <p:origin x="600" y="102"/>
      </p:cViewPr>
      <p:guideLst>
        <p:guide orient="horz" pos="2931"/>
        <p:guide orient="horz" pos="2969"/>
        <p:guide orient="horz" pos="2296"/>
        <p:guide orient="horz" pos="709"/>
        <p:guide orient="horz" pos="1752"/>
        <p:guide pos="1104"/>
        <p:guide pos="6576"/>
        <p:guide pos="1497"/>
        <p:guide pos="6185"/>
        <p:guide pos="5550"/>
        <p:guide pos="3617"/>
        <p:guide pos="3003"/>
        <p:guide pos="2305"/>
        <p:guide pos="3929"/>
        <p:guide pos="5348"/>
        <p:guide pos="5627"/>
        <p:guide pos="4175"/>
      </p:guideLst>
    </p:cSldViewPr>
  </p:slideViewPr>
  <p:outlineViewPr>
    <p:cViewPr>
      <p:scale>
        <a:sx n="33" d="100"/>
        <a:sy n="33" d="100"/>
      </p:scale>
      <p:origin x="0" y="4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-1484"/>
    </p:cViewPr>
  </p:sorterViewPr>
  <p:notesViewPr>
    <p:cSldViewPr>
      <p:cViewPr>
        <p:scale>
          <a:sx n="75" d="100"/>
          <a:sy n="75" d="100"/>
        </p:scale>
        <p:origin x="2128" y="-105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5" y="5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0" rIns="91375" bIns="4569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14763" y="5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0" rIns="91375" bIns="4569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1162916-0AC7-47C1-A199-25CF7B230AD6}" type="datetimeFigureOut">
              <a:rPr lang="ja-JP" altLang="en-US"/>
              <a:pPr>
                <a:defRPr/>
              </a:pPr>
              <a:t>2022/12/2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-260350" y="112713"/>
            <a:ext cx="3844925" cy="216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5" rIns="91406" bIns="45705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25400" y="2341563"/>
            <a:ext cx="66611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0" rIns="91375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5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0" rIns="91375" bIns="4569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0" rIns="91375" bIns="4569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47638C3-D3C0-44A9-A30B-0DAB77345EE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60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+mn-ea"/>
        <a:cs typeface="+mn-cs"/>
      </a:defRPr>
    </a:lvl1pPr>
    <a:lvl2pPr marL="45704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+mn-ea"/>
        <a:cs typeface="+mn-cs"/>
      </a:defRPr>
    </a:lvl2pPr>
    <a:lvl3pPr marL="914088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+mn-ea"/>
        <a:cs typeface="+mn-cs"/>
      </a:defRPr>
    </a:lvl3pPr>
    <a:lvl4pPr marL="1371132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+mn-ea"/>
        <a:cs typeface="+mn-cs"/>
      </a:defRPr>
    </a:lvl4pPr>
    <a:lvl5pPr marL="1828176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+mn-ea"/>
        <a:cs typeface="+mn-cs"/>
      </a:defRPr>
    </a:lvl5pPr>
    <a:lvl6pPr marL="2285220" algn="l" defTabSz="914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9E26-DA80-40A2-927B-3CC06D4FB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435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6435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9E26-DA80-40A2-927B-3CC06D4FB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9E26-DA80-40A2-927B-3CC06D4FB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9E26-DA80-40A2-927B-3CC06D4FB6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9E26-DA80-40A2-927B-3CC06D4FB6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178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560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350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5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This is a combined fire test on a container: localized and engulfing fire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en-US" altLang="en-US"/>
              <a:t>NHTSA and Transport Canada had jointly conducted a series of research:  TC identified the need for localized fire test and developed the test procedures; NHTSA picked up the second phase of the research by conducting a series of test to identify the mitigation materials.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1F7CF-70CB-4634-936F-8B59A2C09D8B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824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E6C1E7-193F-4A19-B8A2-8C3C22A6C47C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9347200" y="73028"/>
            <a:ext cx="28448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26E509-EA51-4E46-98F8-C0B83A303FC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8333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 lIns="91408" tIns="45704" rIns="91408" bIns="45704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D48B-D36F-48BC-9508-6746B4D9131E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8101-57EB-4957-8751-2343413D263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65550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  <a:prstGeom prst="rect">
            <a:avLst/>
          </a:prstGeom>
        </p:spPr>
        <p:txBody>
          <a:bodyPr vert="eaVert"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60404" y="274640"/>
            <a:ext cx="8712201" cy="5851525"/>
          </a:xfrm>
          <a:prstGeom prst="rect">
            <a:avLst/>
          </a:prstGeom>
        </p:spPr>
        <p:txBody>
          <a:bodyPr vert="eaVert" lIns="91408" tIns="45704" rIns="91408" bIns="45704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53C0-580A-4333-9901-0135A6BFAB8B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7E4D-DD5C-4D59-B8B3-45F07AD2783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93047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4496-356E-418E-8C82-64698718FD4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89596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3DE-AE24-4AF0-B82E-D98AFAD86624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0F72-9FFE-40B6-92A5-277F1C506E89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0D0-17F2-4B01-B291-18F8E8E2963C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9E90-B29C-432B-A9A7-A5332F4B1F94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97E6-3FEB-4329-8A6B-603CC5F90C36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D76-1917-4045-B704-D2666B388E3A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886B-B1E5-45C4-BD5F-E02E56A701C0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440" y="44624"/>
            <a:ext cx="10446699" cy="576064"/>
          </a:xfrm>
          <a:prstGeom prst="rect">
            <a:avLst/>
          </a:prstGeom>
        </p:spPr>
        <p:txBody>
          <a:bodyPr lIns="91408" tIns="45704" rIns="91408" bIns="45704"/>
          <a:lstStyle>
            <a:lvl1pPr algn="l">
              <a:defRPr sz="2800" b="1">
                <a:solidFill>
                  <a:srgbClr val="3F3F3F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8AA3-93D9-418B-8677-4A1C9F617076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3D6A-DD1E-4E08-AF13-F57FDC84D70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44850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D85D-421D-4A2B-8806-61DC424E18E8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7C59-BFCC-4590-9F6A-0735EF82B738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65"/>
            <a:ext cx="10972800" cy="48768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99872" y="39541"/>
            <a:ext cx="2844800" cy="365125"/>
          </a:xfrm>
        </p:spPr>
        <p:txBody>
          <a:bodyPr/>
          <a:lstStyle>
            <a:lvl1pPr>
              <a:defRPr sz="1600">
                <a:latin typeface="+mn-ea"/>
                <a:ea typeface="+mn-ea"/>
              </a:defRPr>
            </a:lvl1pPr>
          </a:lstStyle>
          <a:p>
            <a:pPr>
              <a:defRPr/>
            </a:pPr>
            <a:fld id="{92C9C74E-49C4-4A08-B55F-B2A369D1A8E7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01476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1FE3-61A3-45F7-90FC-729865BCBEC8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1D03-4928-436F-9818-AAE253E30525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8A47-04EE-4F41-808D-B1943FC7A466}" type="datetime1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68341" y="21473"/>
            <a:ext cx="2844800" cy="365125"/>
          </a:xfrm>
        </p:spPr>
        <p:txBody>
          <a:bodyPr/>
          <a:lstStyle>
            <a:lvl1pPr>
              <a:defRPr sz="1600"/>
            </a:lvl1pPr>
          </a:lstStyle>
          <a:p>
            <a:fld id="{A5A63F57-87EA-44B1-A77D-A3B9B8CF789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12505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673600" y="6492875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ja-JP" dirty="0"/>
              <a:t>GTR13 Phase 2</a:t>
            </a:r>
            <a:endParaRPr lang="en-US" dirty="0"/>
          </a:p>
        </p:txBody>
      </p:sp>
      <p:sp>
        <p:nvSpPr>
          <p:cNvPr id="7" name="Rectangle 26"/>
          <p:cNvSpPr>
            <a:spLocks noChangeArrowheads="1"/>
          </p:cNvSpPr>
          <p:nvPr userDrawn="1"/>
        </p:nvSpPr>
        <p:spPr bwMode="black">
          <a:xfrm>
            <a:off x="10896534" y="6555225"/>
            <a:ext cx="1166493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r" defTabSz="808191" eaLnBrk="0" hangingPunct="0">
              <a:spcBef>
                <a:spcPct val="0"/>
              </a:spcBef>
              <a:tabLst>
                <a:tab pos="629864" algn="l"/>
                <a:tab pos="6233687" algn="ctr"/>
                <a:tab pos="11536651" algn="r"/>
                <a:tab pos="12073441" algn="r"/>
              </a:tabLst>
              <a:defRPr/>
            </a:pPr>
            <a:fld id="{EDF30A77-26CB-4904-9806-B14B0F476DBA}" type="slidenum">
              <a:rPr lang="en-US" sz="1238">
                <a:solidFill>
                  <a:schemeClr val="bg2"/>
                </a:solidFill>
                <a:latin typeface="Arial" charset="0"/>
              </a:rPr>
              <a:pPr algn="r" defTabSz="808191" eaLnBrk="0" hangingPunct="0">
                <a:spcBef>
                  <a:spcPct val="0"/>
                </a:spcBef>
                <a:tabLst>
                  <a:tab pos="629864" algn="l"/>
                  <a:tab pos="6233687" algn="ctr"/>
                  <a:tab pos="11536651" algn="r"/>
                  <a:tab pos="12073441" algn="r"/>
                </a:tabLst>
                <a:defRPr/>
              </a:pPr>
              <a:t>‹#›</a:t>
            </a:fld>
            <a:endParaRPr lang="en-US" sz="1238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12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C527-CDA9-46B7-87E7-42E8BADED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B0B3D-C3AF-4863-A1B2-D5351F180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CB71-FFCD-4342-A9DF-E16EE2F7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4307-9027-4440-B6AE-29535663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177B2-DC92-431A-91F3-25E24DFC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55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983F-652F-411C-A1ED-DEA1176F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2C52-3DCD-479B-ABA0-3BE33034B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9D70-A42A-4CFE-87C9-D0B1667F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C6B8-9B21-4225-8B21-7426B3A6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5074-3514-43B7-934D-B9BF13F6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51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2C2C-E86B-4D41-960B-E73BC094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A9E22-00E2-4403-B100-66E9A09F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8C991-CB88-4BD2-95C9-8F180AA0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57B1-FD53-4A45-8491-82C0C589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158B-3BD3-45FF-B380-42E1D498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lIns="91408" tIns="45704" rIns="91408" bIns="45704"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BBCB-49C8-4BD7-B3AC-8DE7391CF622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A397-2D27-4052-AB1E-FA499F57F49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23649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97C8-121C-4E74-9C09-8567A159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5F3E-69C3-4ADB-A1B9-408BCEE9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312C2-40D2-48F2-812C-3DFAF797B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CA635-CAB8-4FD1-8C66-F23DC86C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E7B41-AC0D-45D2-A974-B4767077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7554A-FA1E-4611-9D29-7DEC6617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0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82A9-A882-4C47-9477-D34D2421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7780-B538-447C-837E-9AE45E82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93D77-DAB3-4659-AD87-D9D28D3F0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91D0A-5B96-4AEA-BA34-7313AF8F9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81620-3533-48E5-9726-64774AE80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0702A-C502-4B00-9851-F2918F64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4116A-B30E-42D7-8450-0B25C248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AC194-A585-4F70-9D28-344D1052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9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D23A-5494-4F07-8416-C2104F37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1F244-7437-4058-ADEF-DFD590B9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E6E1F-8EDE-44FC-BABD-FA528EB2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F9529-807C-4CA0-AA95-FFC1FDB4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7D85E-99D8-414B-94CA-6A043C1F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2D35F-B576-4123-9DDD-2A452774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33698-BA68-46AF-AF66-826D44B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7B02-97B0-46E1-8C23-3E0D8C5F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7442-9DD2-4BDD-864F-0F7DFEB7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D80EE-1E0F-49F0-BC67-C8595692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AB114-D28D-41DA-B5AC-54385DEF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7D825-5F7C-46CC-BC78-250CDD48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B11E8-2F35-42BB-B21A-CCD9F6D9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7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9BE5-A47F-4D3A-9790-C51EE32F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D9211C-A613-4773-9670-DBCDB6F19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C7ACE-C5B0-4613-9152-E814CC902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629C7-952B-4A4A-9386-F6427E73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0756-8B99-43DC-80B7-1693CDAC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DA3CB-F194-4E23-AB79-DDA2D385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08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C853-E284-4D88-B4E9-CD904A7B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1FBF6-26E5-4332-94A6-8C7BA6B1B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6B6A-4A20-4905-8E2A-B4ED787B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8D7D-E297-426D-B041-B4E0FEF8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54E2-9DBD-4D4A-9DBA-E8154588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9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8062-BD9F-42AE-BD6B-8615DD076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42EDF-B947-4B95-852E-F480CAB8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BE919-033A-4EC1-AF5D-2C0BD7AE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BC3F-AC54-4276-92BD-A38A7732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A574-E933-4516-A378-6BB12C9B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800">
                <a:latin typeface="Arial" pitchFamily="34" charset="0"/>
              </a:defRPr>
            </a:lvl1pPr>
            <a:lvl2pPr>
              <a:defRPr sz="23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800">
                <a:latin typeface="Arial" pitchFamily="34" charset="0"/>
              </a:defRPr>
            </a:lvl1pPr>
            <a:lvl2pPr>
              <a:defRPr sz="23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704F-2AEC-4372-87B7-3444B0879FC7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A80D-8FF3-4016-AAE4-8ADA2ADA2D1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10090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300" b="1">
                <a:latin typeface="Arial" pitchFamily="34" charset="0"/>
              </a:defRPr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3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  <a:prstGeom prst="rect">
            <a:avLst/>
          </a:prstGeom>
        </p:spPr>
        <p:txBody>
          <a:bodyPr lIns="91408" tIns="45704" rIns="91408" bIns="45704" anchor="b"/>
          <a:lstStyle>
            <a:lvl1pPr marL="0" indent="0">
              <a:buNone/>
              <a:defRPr sz="2300" b="1">
                <a:latin typeface="Arial" pitchFamily="34" charset="0"/>
              </a:defRPr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4" cy="3951288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23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1B37-E6DB-4CEC-A010-B3C26D0DCD04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3814-CCFB-4BE9-9E1E-B4112D3BF27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19072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CDD3-FBBD-4C28-AF3B-FE545566DA33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A9FB-381D-4DB3-A7BF-2E00B98B6C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0886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84D3-1DDE-498F-BB49-D2DA1EA69C33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0B1E-5857-45A5-8BAE-89FEB1790B7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90825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1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  <a:prstGeom prst="rect">
            <a:avLst/>
          </a:prstGeom>
        </p:spPr>
        <p:txBody>
          <a:bodyPr lIns="91408" tIns="45704" rIns="91408" bIns="45704"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3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1435104"/>
            <a:ext cx="4011084" cy="4691063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FEF3-F5E5-41CE-9B26-02CC6976F2A3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776F-7314-4DB9-BD93-9E0AB97FFFD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8198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lIns="91408" tIns="45704" rIns="91408" bIns="45704"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408" tIns="45704" rIns="91408" bIns="45704"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A569-1B7C-4DF7-8035-208FDC46B1A4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43DB-A96F-4300-BC65-57D92052ABF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80823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8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7485"/>
            <a:ext cx="5977353" cy="5880191"/>
          </a:xfrm>
          <a:prstGeom prst="rect">
            <a:avLst/>
          </a:prstGeom>
        </p:spPr>
      </p:pic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66275" y="6525344"/>
            <a:ext cx="28448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F3CA37-088C-43D4-BA78-6F9469EEF95A}" type="datetime1">
              <a:rPr lang="ja-JP" altLang="en-US" smtClean="0"/>
              <a:t>2022/12/2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405752" y="6525344"/>
            <a:ext cx="38608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ja-JP" dirty="0"/>
              <a:t>GTR 13 – HFCV Phase 2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568608" y="105946"/>
            <a:ext cx="599845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22B9B45-13C4-4D85-8FAA-7BB78DDEC0D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20688"/>
            <a:ext cx="12192000" cy="0"/>
          </a:xfrm>
          <a:prstGeom prst="line">
            <a:avLst/>
          </a:prstGeom>
          <a:ln w="38100">
            <a:solidFill>
              <a:srgbClr val="80B6C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l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3" name="hc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hr" descr=" "/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3" r:id="rId12"/>
    <p:sldLayoutId id="2147483744" r:id="rId13"/>
    <p:sldLayoutId id="2147483745" r:id="rId14"/>
    <p:sldLayoutId id="2147483746" r:id="rId15"/>
    <p:sldLayoutId id="2147483748" r:id="rId16"/>
    <p:sldLayoutId id="2147483749" r:id="rId17"/>
    <p:sldLayoutId id="2147483750" r:id="rId18"/>
    <p:sldLayoutId id="2147483751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61" r:id="rId25"/>
    <p:sldLayoutId id="2147483762" r:id="rId2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45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88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32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76" algn="ctr" rtl="0" fontAlgn="base">
        <a:spcBef>
          <a:spcPct val="0"/>
        </a:spcBef>
        <a:spcAft>
          <a:spcPct val="0"/>
        </a:spcAft>
        <a:defRPr kumimoji="1" sz="4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83" indent="-3427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7" indent="-2856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0" indent="-2285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53" indent="-2285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8" indent="-2285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F9F56-92DC-4FE8-8D7A-2165E00E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8B141-7E11-4D5D-B77C-15F695DA8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4DB32-49DB-489F-B9F8-64DDF4083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4CBF-8185-427D-AC06-0796B9E2746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B512A-7E0C-49D3-9BCB-23D18DA4C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0D152-6626-44FF-86A8-FABB0FA3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05A1-8669-4D0A-AEB5-BDED462F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CBB24-B6AB-4F4F-9000-EDF51E64E038}"/>
              </a:ext>
            </a:extLst>
          </p:cNvPr>
          <p:cNvSpPr txBox="1"/>
          <p:nvPr/>
        </p:nvSpPr>
        <p:spPr>
          <a:xfrm>
            <a:off x="1172453" y="1412776"/>
            <a:ext cx="9847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Overview of Hydrogen </a:t>
            </a:r>
            <a:r>
              <a:rPr lang="en-US" sz="4000" b="1" dirty="0" err="1">
                <a:latin typeface="+mj-lt"/>
              </a:rPr>
              <a:t>Fuelled</a:t>
            </a:r>
            <a:r>
              <a:rPr lang="en-US" sz="4000" b="1" dirty="0">
                <a:latin typeface="+mj-lt"/>
              </a:rPr>
              <a:t> Vehicle </a:t>
            </a:r>
          </a:p>
          <a:p>
            <a:pPr algn="ctr"/>
            <a:r>
              <a:rPr lang="en-US" sz="4000" b="1" dirty="0">
                <a:latin typeface="+mj-lt"/>
              </a:rPr>
              <a:t>Phase 2 Project</a:t>
            </a:r>
          </a:p>
          <a:p>
            <a:pPr algn="ctr"/>
            <a:r>
              <a:rPr lang="en-US" sz="4000" b="1" dirty="0">
                <a:latin typeface="+mj-lt"/>
              </a:rPr>
              <a:t>Global Technical Regulations No.13</a:t>
            </a:r>
          </a:p>
          <a:p>
            <a:pPr algn="ctr"/>
            <a:r>
              <a:rPr lang="en-US" sz="4000" b="1" dirty="0" err="1">
                <a:latin typeface="+mj-lt"/>
              </a:rPr>
              <a:t>GRSP</a:t>
            </a:r>
            <a:r>
              <a:rPr lang="en-US" sz="4000" b="1" dirty="0">
                <a:latin typeface="+mj-lt"/>
              </a:rPr>
              <a:t> 72</a:t>
            </a:r>
            <a:r>
              <a:rPr lang="en-US" sz="4000" b="1" baseline="30000" dirty="0">
                <a:latin typeface="+mj-lt"/>
              </a:rPr>
              <a:t>nd</a:t>
            </a:r>
            <a:r>
              <a:rPr lang="en-US" sz="4000" b="1" dirty="0">
                <a:latin typeface="+mj-lt"/>
              </a:rPr>
              <a:t> Meeting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31B9A-D28F-4ED6-98AF-4E3A57D66067}"/>
              </a:ext>
            </a:extLst>
          </p:cNvPr>
          <p:cNvSpPr txBox="1"/>
          <p:nvPr/>
        </p:nvSpPr>
        <p:spPr>
          <a:xfrm>
            <a:off x="2927648" y="4798893"/>
            <a:ext cx="6106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Martin Koubek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UNECE/WP.29/GRSP</a:t>
            </a:r>
            <a:endParaRPr lang="en-US" sz="2400" dirty="0">
              <a:latin typeface="+mn-lt"/>
            </a:endParaRPr>
          </a:p>
        </p:txBody>
      </p:sp>
      <p:sp>
        <p:nvSpPr>
          <p:cNvPr id="5" name="Textfeld 128">
            <a:extLst>
              <a:ext uri="{FF2B5EF4-FFF2-40B4-BE49-F238E27FC236}">
                <a16:creationId xmlns:a16="http://schemas.microsoft.com/office/drawing/2014/main" id="{EC92CEE3-5F1E-4881-90FC-20E4B9FE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211" y="27206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ko-KR" sz="12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2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GRSP-72-21</a:t>
            </a:r>
          </a:p>
          <a:p>
            <a:pPr algn="r">
              <a:lnSpc>
                <a:spcPts val="1200"/>
              </a:lnSpc>
            </a:pPr>
            <a:r>
              <a:rPr lang="en-US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72nd GRSP, 5-9 Dec. 2022                         agenda item 3</a:t>
            </a:r>
            <a:r>
              <a:rPr lang="en-AU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03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960258" y="3854"/>
            <a:ext cx="10271484" cy="1552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#5: Interoperability</a:t>
            </a:r>
          </a:p>
          <a:p>
            <a:r>
              <a:rPr lang="en-US" sz="2000" dirty="0"/>
              <a:t>Led by A. Tchouvelev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DC65D-5029-40B1-8DFB-139D4EA60A04}"/>
              </a:ext>
            </a:extLst>
          </p:cNvPr>
          <p:cNvSpPr txBox="1"/>
          <p:nvPr/>
        </p:nvSpPr>
        <p:spPr>
          <a:xfrm>
            <a:off x="484632" y="1078992"/>
            <a:ext cx="114492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To review safety dependencies between hydrogen </a:t>
            </a:r>
            <a:r>
              <a:rPr lang="en-US" sz="3000" b="1" u="sng" dirty="0" err="1">
                <a:solidFill>
                  <a:schemeClr val="accent1"/>
                </a:solidFill>
                <a:latin typeface="+mn-lt"/>
              </a:rPr>
              <a:t>refuelling</a:t>
            </a:r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 station and HFCV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Fueling station components (e.g., dispenser)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Fueling protocol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Vehicle to station communication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References to relevant industry documents (ISO, SAE)</a:t>
            </a:r>
          </a:p>
          <a:p>
            <a:endParaRPr lang="en-US" sz="3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6637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960258" y="0"/>
            <a:ext cx="10271484" cy="14127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#0: Phase 2 Drafting and Editing</a:t>
            </a:r>
          </a:p>
          <a:p>
            <a:r>
              <a:rPr lang="en-US" sz="2000" dirty="0"/>
              <a:t>Co-led by: A. Ryan and I. MacIntire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DC65D-5029-40B1-8DFB-139D4EA60A04}"/>
              </a:ext>
            </a:extLst>
          </p:cNvPr>
          <p:cNvSpPr txBox="1"/>
          <p:nvPr/>
        </p:nvSpPr>
        <p:spPr>
          <a:xfrm>
            <a:off x="484632" y="1078992"/>
            <a:ext cx="114492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To develop informal/formal drafts of GTR13 Phase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TF0 members include CP and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Collect agreements among CP, industry from various discussions and taskforces to draft language for Part 1 (Rationale) and Part 2 (Mandatory Requirements)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Reflected in formal draft submitted in September.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endParaRPr lang="en-US" sz="3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5712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960258" y="3854"/>
            <a:ext cx="10271484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Selected Feedback and Resolutions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A2E15-301E-462B-87CD-3D80178916D2}"/>
              </a:ext>
            </a:extLst>
          </p:cNvPr>
          <p:cNvSpPr/>
          <p:nvPr/>
        </p:nvSpPr>
        <p:spPr>
          <a:xfrm>
            <a:off x="322040" y="843007"/>
            <a:ext cx="5760640" cy="255678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20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460E6-EA09-4E57-9D3D-5E48A87F671F}"/>
              </a:ext>
            </a:extLst>
          </p:cNvPr>
          <p:cNvSpPr/>
          <p:nvPr/>
        </p:nvSpPr>
        <p:spPr>
          <a:xfrm>
            <a:off x="6231632" y="843008"/>
            <a:ext cx="5760640" cy="255678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200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13264-55CF-450D-BD07-2CF03BDADB0E}"/>
              </a:ext>
            </a:extLst>
          </p:cNvPr>
          <p:cNvSpPr/>
          <p:nvPr/>
        </p:nvSpPr>
        <p:spPr>
          <a:xfrm>
            <a:off x="322040" y="3503884"/>
            <a:ext cx="5760640" cy="255678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200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0913D-A24B-4DDB-8E80-E5B4390A38ED}"/>
              </a:ext>
            </a:extLst>
          </p:cNvPr>
          <p:cNvSpPr/>
          <p:nvPr/>
        </p:nvSpPr>
        <p:spPr>
          <a:xfrm>
            <a:off x="6231632" y="3503885"/>
            <a:ext cx="5760640" cy="2556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200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89EDD-E4D0-4493-A5B8-A63F3E060271}"/>
              </a:ext>
            </a:extLst>
          </p:cNvPr>
          <p:cNvSpPr txBox="1"/>
          <p:nvPr/>
        </p:nvSpPr>
        <p:spPr>
          <a:xfrm>
            <a:off x="479376" y="872217"/>
            <a:ext cx="5544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GB" sz="2400" kern="1200" dirty="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“Generic approach in which both HFCV and H-ICE vehicles are included and treated equally from a safety POV”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CB499-B45B-4E68-9040-EB1E10BDC019}"/>
              </a:ext>
            </a:extLst>
          </p:cNvPr>
          <p:cNvSpPr txBox="1"/>
          <p:nvPr/>
        </p:nvSpPr>
        <p:spPr>
          <a:xfrm>
            <a:off x="373079" y="2309540"/>
            <a:ext cx="5544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Revised to make more inclusive: “fuel cell or ICE” or “hydrogen </a:t>
            </a:r>
            <a:r>
              <a:rPr lang="en-US" sz="2400" dirty="0" err="1">
                <a:latin typeface="+mj-lt"/>
              </a:rPr>
              <a:t>fuelled</a:t>
            </a:r>
            <a:r>
              <a:rPr lang="en-US" sz="2400" dirty="0">
                <a:latin typeface="+mj-lt"/>
              </a:rPr>
              <a:t> vehicles”</a:t>
            </a: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F686BDA3-8AF8-44FA-B0B5-68E18C41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728" y="2121398"/>
            <a:ext cx="478580" cy="478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73F66B-C10A-4024-A52C-5F988A7037BE}"/>
              </a:ext>
            </a:extLst>
          </p:cNvPr>
          <p:cNvSpPr txBox="1"/>
          <p:nvPr/>
        </p:nvSpPr>
        <p:spPr>
          <a:xfrm>
            <a:off x="439018" y="3605581"/>
            <a:ext cx="5584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“Reference to SAE J2601 fueling ramp rates should be replaced by actual values”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036CE8-BA13-4900-8D6E-8922B19DAA8D}"/>
              </a:ext>
            </a:extLst>
          </p:cNvPr>
          <p:cNvSpPr txBox="1"/>
          <p:nvPr/>
        </p:nvSpPr>
        <p:spPr>
          <a:xfrm>
            <a:off x="439018" y="4869160"/>
            <a:ext cx="5544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Included table of fueling ramp rates per SAE J2601 and extrapolated for large CHSS for HDV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518A9D93-B9C2-423A-9BD6-F3F7C73DB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239" y="4744523"/>
            <a:ext cx="478580" cy="478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91076A-9D04-46C3-A3A2-2B160C70FB8D}"/>
              </a:ext>
            </a:extLst>
          </p:cNvPr>
          <p:cNvSpPr txBox="1"/>
          <p:nvPr/>
        </p:nvSpPr>
        <p:spPr>
          <a:xfrm>
            <a:off x="6384032" y="872217"/>
            <a:ext cx="560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“LPG used in fire test could vary by region or time of year and could cause differences”</a:t>
            </a:r>
            <a:endParaRPr kumimoji="1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B770AF-3D49-4FDA-B824-D7C406CA953F}"/>
              </a:ext>
            </a:extLst>
          </p:cNvPr>
          <p:cNvSpPr txBox="1"/>
          <p:nvPr/>
        </p:nvSpPr>
        <p:spPr>
          <a:xfrm>
            <a:off x="6470431" y="2279170"/>
            <a:ext cx="5544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The newly added burner pre-test check allows test lab to match fuel flow of LPG to the temperatures produced by the burner</a:t>
            </a:r>
          </a:p>
        </p:txBody>
      </p:sp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3A9DA154-4EF3-42E1-88E7-D6ECA34C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857" y="2204328"/>
            <a:ext cx="478580" cy="4785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315AD9-CB2C-4794-86A0-38FE4153A413}"/>
              </a:ext>
            </a:extLst>
          </p:cNvPr>
          <p:cNvSpPr txBox="1"/>
          <p:nvPr/>
        </p:nvSpPr>
        <p:spPr>
          <a:xfrm>
            <a:off x="6213106" y="3563168"/>
            <a:ext cx="5760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“Horizontal drop test language for </a:t>
            </a:r>
            <a:r>
              <a:rPr lang="en-US" sz="2400" dirty="0" err="1">
                <a:latin typeface="+mj-lt"/>
              </a:rPr>
              <a:t>confor-mables</a:t>
            </a:r>
            <a:r>
              <a:rPr lang="en-US" sz="2400" dirty="0">
                <a:latin typeface="+mj-lt"/>
              </a:rPr>
              <a:t> is unclear”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77720-CF4E-443C-94D1-E0C75147E9CD}"/>
              </a:ext>
            </a:extLst>
          </p:cNvPr>
          <p:cNvSpPr txBox="1"/>
          <p:nvPr/>
        </p:nvSpPr>
        <p:spPr>
          <a:xfrm>
            <a:off x="6251839" y="4407495"/>
            <a:ext cx="5798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Revised: “In case of non-axisymmetric container, the largest projection area of the container shall be oriented downward and aligned horizontally… , the shut-off valve interface location and its </a:t>
            </a:r>
            <a:r>
              <a:rPr lang="en-US" sz="2000" dirty="0" err="1">
                <a:latin typeface="+mj-lt"/>
              </a:rPr>
              <a:t>centre</a:t>
            </a:r>
            <a:r>
              <a:rPr lang="en-US" sz="2000" dirty="0">
                <a:latin typeface="+mj-lt"/>
              </a:rPr>
              <a:t> of gravity should be horizontally aligned as it is feasible;”</a:t>
            </a:r>
          </a:p>
        </p:txBody>
      </p: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3650C1AD-1559-4E06-8674-231404B21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9322" y="4219898"/>
            <a:ext cx="478580" cy="4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375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D6777-7FCB-4A2C-A3B5-AFCD77B76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528" y="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Items Identified for Phase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EF267-94B4-4D05-BD4D-213B597E5A41}"/>
              </a:ext>
            </a:extLst>
          </p:cNvPr>
          <p:cNvSpPr txBox="1"/>
          <p:nvPr/>
        </p:nvSpPr>
        <p:spPr>
          <a:xfrm>
            <a:off x="479376" y="1166842"/>
            <a:ext cx="114492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Consideration of research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 after Phase 2 </a:t>
            </a:r>
            <a:r>
              <a:rPr lang="en-US" sz="3200" dirty="0">
                <a:latin typeface="+mn-lt"/>
              </a:rPr>
              <a:t>(CHSS systems, post-crash safety)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Fuel system integrity requirements (e.g.,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acceleration/sled test and side impact test</a:t>
            </a:r>
            <a:r>
              <a:rPr lang="en-US" sz="3200" dirty="0">
                <a:latin typeface="+mn-lt"/>
              </a:rPr>
              <a:t> for HDV)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Review of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liquified hydrogen </a:t>
            </a:r>
            <a:r>
              <a:rPr lang="en-US" sz="3200" dirty="0">
                <a:latin typeface="+mn-lt"/>
              </a:rPr>
              <a:t>storage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Improvements to test procedures </a:t>
            </a:r>
          </a:p>
          <a:p>
            <a:pPr marL="914245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Fire</a:t>
            </a:r>
            <a:r>
              <a:rPr lang="en-US" sz="3200" dirty="0">
                <a:latin typeface="+mn-lt"/>
              </a:rPr>
              <a:t> (e.g., withstand test)</a:t>
            </a:r>
          </a:p>
          <a:p>
            <a:pPr marL="914245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CHSS qualification </a:t>
            </a:r>
            <a:r>
              <a:rPr lang="en-US" sz="3200" dirty="0">
                <a:latin typeface="+mn-lt"/>
              </a:rPr>
              <a:t>(e.g., station risk, remote TPRD,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Review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CP options </a:t>
            </a:r>
            <a:r>
              <a:rPr lang="en-US" sz="3200" dirty="0">
                <a:latin typeface="+mn-lt"/>
              </a:rPr>
              <a:t>to achieve further harmonization</a:t>
            </a:r>
          </a:p>
        </p:txBody>
      </p:sp>
    </p:spTree>
    <p:extLst>
      <p:ext uri="{BB962C8B-B14F-4D97-AF65-F5344CB8AC3E}">
        <p14:creationId xmlns:p14="http://schemas.microsoft.com/office/powerpoint/2010/main" val="565371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D852D16-FA1F-4142-8906-0AA410B7F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3" b="4708"/>
          <a:stretch/>
        </p:blipFill>
        <p:spPr>
          <a:xfrm>
            <a:off x="4079776" y="13718"/>
            <a:ext cx="5001362" cy="2066544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7A4349E-9448-4777-8960-46C09C7244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26167" r="508" b="9873"/>
          <a:stretch/>
        </p:blipFill>
        <p:spPr>
          <a:xfrm>
            <a:off x="-8926" y="-993"/>
            <a:ext cx="4308022" cy="206654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9C9DA0-DFB6-4CB6-BFFD-885CF403C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0"/>
          <a:stretch/>
        </p:blipFill>
        <p:spPr>
          <a:xfrm>
            <a:off x="8331973" y="4791456"/>
            <a:ext cx="3860027" cy="20665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6435AB-378B-465B-B5EA-D3D716D0B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46198"/>
            <a:ext cx="10363200" cy="1470025"/>
          </a:xfrm>
        </p:spPr>
        <p:txBody>
          <a:bodyPr/>
          <a:lstStyle/>
          <a:p>
            <a:r>
              <a:rPr lang="en-US" sz="7200" dirty="0">
                <a:latin typeface="+mj-lt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E09D2-1BAE-4312-B1D9-4B456B62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3A9FB-381D-4DB3-A7BF-2E00B98B6C6E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15" name="F95B1194-90FD-4BCB-A9F9-A912985FA0E5" descr="Image">
            <a:extLst>
              <a:ext uri="{FF2B5EF4-FFF2-40B4-BE49-F238E27FC236}">
                <a16:creationId xmlns:a16="http://schemas.microsoft.com/office/drawing/2014/main" id="{81FDF192-4B82-4E3D-996A-8623C986C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1" b="5924"/>
          <a:stretch/>
        </p:blipFill>
        <p:spPr bwMode="auto">
          <a:xfrm>
            <a:off x="13725" y="4777738"/>
            <a:ext cx="4517142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6A74DE-64F3-4CB6-BB33-2C89CF0A43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23731" r="5623" b="6000"/>
          <a:stretch/>
        </p:blipFill>
        <p:spPr>
          <a:xfrm>
            <a:off x="8262385" y="10410"/>
            <a:ext cx="3949541" cy="2066544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916A9F-8D23-4C2F-A2E8-C9F23C78A7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4311586" y="4776761"/>
            <a:ext cx="4028704" cy="20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28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B8427-7A70-41F5-B23D-FD82C9D514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9375" y="926986"/>
            <a:ext cx="633670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Hydrogen </a:t>
            </a:r>
            <a:r>
              <a:rPr lang="en-US" dirty="0" err="1">
                <a:latin typeface="+mj-lt"/>
              </a:rPr>
              <a:t>fuelled</a:t>
            </a:r>
            <a:r>
              <a:rPr lang="en-US" dirty="0">
                <a:latin typeface="+mj-lt"/>
              </a:rPr>
              <a:t> vehicle GTR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Scope of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Summary of work in 6 taskforces of IWG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Comments addressed in formal document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DD6777-7FCB-4A2C-A3B5-AFCD77B76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31714"/>
            <a:ext cx="8229600" cy="868362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EB55EB-976A-4D36-A313-981F1A31C1DE}"/>
              </a:ext>
            </a:extLst>
          </p:cNvPr>
          <p:cNvSpPr/>
          <p:nvPr/>
        </p:nvSpPr>
        <p:spPr>
          <a:xfrm>
            <a:off x="6761247" y="791142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Chair: USA </a:t>
            </a:r>
          </a:p>
          <a:p>
            <a:pPr algn="ctr"/>
            <a:r>
              <a:rPr kumimoji="1" lang="en-US" dirty="0"/>
              <a:t>M. Koubek/NHTSA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E6CA39-71B7-40F7-A717-88B00308BF5E}"/>
              </a:ext>
            </a:extLst>
          </p:cNvPr>
          <p:cNvSpPr/>
          <p:nvPr/>
        </p:nvSpPr>
        <p:spPr>
          <a:xfrm>
            <a:off x="9353535" y="791142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Co-Chair: JPN</a:t>
            </a:r>
          </a:p>
          <a:p>
            <a:pPr algn="ctr"/>
            <a:r>
              <a:rPr kumimoji="1" lang="en-US" dirty="0"/>
              <a:t>K. Sato/ METI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C62B44-2A2A-4C44-9D67-11E75FEB3017}"/>
              </a:ext>
            </a:extLst>
          </p:cNvPr>
          <p:cNvSpPr/>
          <p:nvPr/>
        </p:nvSpPr>
        <p:spPr>
          <a:xfrm>
            <a:off x="6755161" y="1603283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Co-Vice Chair: KOR </a:t>
            </a:r>
          </a:p>
          <a:p>
            <a:pPr algn="ctr"/>
            <a:r>
              <a:rPr kumimoji="1" lang="en-US" dirty="0"/>
              <a:t>S. Kim/KATRI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B82336-5C72-4CCB-9C15-5A6D24841FD3}"/>
              </a:ext>
            </a:extLst>
          </p:cNvPr>
          <p:cNvSpPr/>
          <p:nvPr/>
        </p:nvSpPr>
        <p:spPr>
          <a:xfrm>
            <a:off x="6761247" y="3450957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CP: USA NHTSA</a:t>
            </a:r>
          </a:p>
          <a:p>
            <a:pPr algn="ctr"/>
            <a:r>
              <a:rPr lang="en-US" dirty="0"/>
              <a:t>I. MacIntire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F3137D-25B3-4F9A-989A-E5E7B4359F78}"/>
              </a:ext>
            </a:extLst>
          </p:cNvPr>
          <p:cNvSpPr/>
          <p:nvPr/>
        </p:nvSpPr>
        <p:spPr>
          <a:xfrm>
            <a:off x="6761247" y="4332745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CP: Transport Canada</a:t>
            </a:r>
          </a:p>
          <a:p>
            <a:pPr algn="ctr"/>
            <a:r>
              <a:rPr lang="en-US" dirty="0"/>
              <a:t>K. Hendershot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CC5F5E3-8A77-4F41-825D-5CF3DCC2C27D}"/>
              </a:ext>
            </a:extLst>
          </p:cNvPr>
          <p:cNvSpPr/>
          <p:nvPr/>
        </p:nvSpPr>
        <p:spPr>
          <a:xfrm>
            <a:off x="8040216" y="2383456"/>
            <a:ext cx="2304256" cy="794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CP: EU</a:t>
            </a:r>
          </a:p>
          <a:p>
            <a:pPr algn="ctr"/>
            <a:r>
              <a:rPr lang="en-US" dirty="0"/>
              <a:t>B. Acosta-</a:t>
            </a:r>
            <a:r>
              <a:rPr lang="en-US" dirty="0" err="1"/>
              <a:t>Iborra</a:t>
            </a:r>
            <a:endParaRPr lang="en-US" dirty="0"/>
          </a:p>
          <a:p>
            <a:pPr algn="ctr"/>
            <a:r>
              <a:rPr lang="en-US" dirty="0"/>
              <a:t>R. </a:t>
            </a:r>
            <a:r>
              <a:rPr lang="en-US" dirty="0" err="1"/>
              <a:t>Ladret</a:t>
            </a:r>
            <a:r>
              <a:rPr lang="en-US" dirty="0"/>
              <a:t> </a:t>
            </a:r>
            <a:r>
              <a:rPr lang="en-US" dirty="0" err="1"/>
              <a:t>Piciorus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249B979-8FE6-4AB5-84AE-8BBD9F896650}"/>
              </a:ext>
            </a:extLst>
          </p:cNvPr>
          <p:cNvSpPr/>
          <p:nvPr/>
        </p:nvSpPr>
        <p:spPr>
          <a:xfrm>
            <a:off x="9353535" y="1603283"/>
            <a:ext cx="2298171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Co-Vice Chair:  CN </a:t>
            </a:r>
          </a:p>
          <a:p>
            <a:pPr algn="ctr"/>
            <a:r>
              <a:rPr lang="en-US" dirty="0"/>
              <a:t>Y. He/CATARC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074258-5828-424D-9221-FB2B3E19BC40}"/>
              </a:ext>
            </a:extLst>
          </p:cNvPr>
          <p:cNvSpPr/>
          <p:nvPr/>
        </p:nvSpPr>
        <p:spPr>
          <a:xfrm>
            <a:off x="9347450" y="3450957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Secretary: OICA</a:t>
            </a:r>
          </a:p>
          <a:p>
            <a:pPr algn="ctr"/>
            <a:r>
              <a:rPr lang="en-US" dirty="0"/>
              <a:t>M. Iwasaki/A. Ryan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328FBF-0D26-45D4-AB89-A28D3D00824B}"/>
              </a:ext>
            </a:extLst>
          </p:cNvPr>
          <p:cNvSpPr/>
          <p:nvPr/>
        </p:nvSpPr>
        <p:spPr>
          <a:xfrm>
            <a:off x="9347450" y="4282732"/>
            <a:ext cx="2304256" cy="19545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Government</a:t>
            </a:r>
          </a:p>
          <a:p>
            <a:pPr algn="ctr"/>
            <a:r>
              <a:rPr lang="en-US" dirty="0" err="1"/>
              <a:t>OICA</a:t>
            </a:r>
            <a:endParaRPr lang="en-US" dirty="0"/>
          </a:p>
          <a:p>
            <a:pPr algn="ctr"/>
            <a:r>
              <a:rPr lang="en-US" dirty="0" err="1"/>
              <a:t>CLEPA</a:t>
            </a:r>
            <a:endParaRPr lang="en-US" dirty="0"/>
          </a:p>
          <a:p>
            <a:pPr algn="ctr"/>
            <a:r>
              <a:rPr lang="en-US" dirty="0"/>
              <a:t>Container </a:t>
            </a:r>
            <a:r>
              <a:rPr lang="en-US" dirty="0" err="1"/>
              <a:t>mfrs</a:t>
            </a:r>
            <a:endParaRPr lang="en-US" dirty="0"/>
          </a:p>
          <a:p>
            <a:pPr algn="ctr"/>
            <a:r>
              <a:rPr lang="en-US" dirty="0"/>
              <a:t>Standards Orgs</a:t>
            </a:r>
          </a:p>
          <a:p>
            <a:pPr algn="ctr"/>
            <a:r>
              <a:rPr lang="en-US" dirty="0"/>
              <a:t>Laboratories</a:t>
            </a:r>
          </a:p>
          <a:p>
            <a:pPr algn="ctr"/>
            <a:r>
              <a:rPr lang="en-US" dirty="0"/>
              <a:t>Academia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C412B-8107-411D-8C88-2FA15E45F0D4}"/>
              </a:ext>
            </a:extLst>
          </p:cNvPr>
          <p:cNvSpPr/>
          <p:nvPr/>
        </p:nvSpPr>
        <p:spPr>
          <a:xfrm>
            <a:off x="6755161" y="5206469"/>
            <a:ext cx="23042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CP:  UK </a:t>
            </a:r>
            <a:r>
              <a:rPr lang="en-US" dirty="0" err="1"/>
              <a:t>DFT</a:t>
            </a:r>
            <a:endParaRPr lang="en-US" dirty="0"/>
          </a:p>
          <a:p>
            <a:pPr algn="ctr"/>
            <a:r>
              <a:rPr lang="en-US" dirty="0"/>
              <a:t>M. Levet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A4CA3F-3492-4D12-8F1C-35A609989A36}"/>
              </a:ext>
            </a:extLst>
          </p:cNvPr>
          <p:cNvCxnSpPr/>
          <p:nvPr/>
        </p:nvCxnSpPr>
        <p:spPr>
          <a:xfrm>
            <a:off x="6755161" y="3356992"/>
            <a:ext cx="4896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4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D6777-7FCB-4A2C-A3B5-AFCD77B76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7124" y="-66661"/>
            <a:ext cx="9597752" cy="868363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Hydrogen </a:t>
            </a:r>
            <a:r>
              <a:rPr lang="en-US" sz="4000" dirty="0" err="1"/>
              <a:t>Fuelled</a:t>
            </a:r>
            <a:r>
              <a:rPr lang="en-US" sz="4000" dirty="0"/>
              <a:t> Vehicle GTR Background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B6232D-A5F4-416B-A447-EEE9C7685436}"/>
              </a:ext>
            </a:extLst>
          </p:cNvPr>
          <p:cNvSpPr txBox="1">
            <a:spLocks/>
          </p:cNvSpPr>
          <p:nvPr/>
        </p:nvSpPr>
        <p:spPr>
          <a:xfrm>
            <a:off x="119336" y="764704"/>
            <a:ext cx="12313368" cy="5974900"/>
          </a:xfrm>
        </p:spPr>
        <p:txBody>
          <a:bodyPr>
            <a:noAutofit/>
          </a:bodyPr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7" indent="-285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10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53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98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42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86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0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74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itchFamily="18" charset="0"/>
              </a:rPr>
              <a:t>In 2009, a working group was established under the 1998 Global Agreement to develop a GTR that would address the safety and environmental concerns associated with </a:t>
            </a: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fuel-cell compressed gaseous and liquid hydrogen vehicles.</a:t>
            </a:r>
          </a:p>
        </p:txBody>
      </p:sp>
      <p:pic>
        <p:nvPicPr>
          <p:cNvPr id="5122" name="Picture 2" descr="Hydrogen car image">
            <a:extLst>
              <a:ext uri="{FF2B5EF4-FFF2-40B4-BE49-F238E27FC236}">
                <a16:creationId xmlns:a16="http://schemas.microsoft.com/office/drawing/2014/main" id="{3EB039A9-CFBB-48E6-9C38-590EE8E4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71" y="2708920"/>
            <a:ext cx="623031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60F349-E761-4ED7-B230-98248B1DD16C}"/>
              </a:ext>
            </a:extLst>
          </p:cNvPr>
          <p:cNvSpPr txBox="1">
            <a:spLocks/>
          </p:cNvSpPr>
          <p:nvPr/>
        </p:nvSpPr>
        <p:spPr>
          <a:xfrm>
            <a:off x="77280" y="2852936"/>
            <a:ext cx="5658679" cy="5974900"/>
          </a:xfrm>
        </p:spPr>
        <p:txBody>
          <a:bodyPr>
            <a:noAutofit/>
          </a:bodyPr>
          <a:lstStyle>
            <a:lvl1pPr marL="342783" indent="-34278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97" indent="-285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10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53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98" indent="-2285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42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86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0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74" indent="-228522" algn="l" defTabSz="9140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Times New Roman" pitchFamily="18" charset="0"/>
              </a:rPr>
              <a:t>Sub-group on Safety (SGS): </a:t>
            </a:r>
            <a:r>
              <a:rPr lang="en-US" dirty="0">
                <a:ea typeface="MS Mincho"/>
              </a:rPr>
              <a:t>GTR for hydrogen vehicles ensuring </a:t>
            </a:r>
            <a:r>
              <a:rPr lang="en-US" dirty="0">
                <a:solidFill>
                  <a:srgbClr val="0070C0"/>
                </a:solidFill>
                <a:ea typeface="MS Mincho"/>
              </a:rPr>
              <a:t>high pressure container safety, hydrogen fuel system including FC and exhaust system, and high voltage electrical safety.</a:t>
            </a:r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DB957-482B-4C39-AB28-9798F9DDAB0D}"/>
              </a:ext>
            </a:extLst>
          </p:cNvPr>
          <p:cNvSpPr txBox="1"/>
          <p:nvPr/>
        </p:nvSpPr>
        <p:spPr>
          <a:xfrm>
            <a:off x="5982883" y="60840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Photo: NREL</a:t>
            </a:r>
          </a:p>
        </p:txBody>
      </p:sp>
    </p:spTree>
    <p:extLst>
      <p:ext uri="{BB962C8B-B14F-4D97-AF65-F5344CB8AC3E}">
        <p14:creationId xmlns:p14="http://schemas.microsoft.com/office/powerpoint/2010/main" val="263826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A28AD5C-5C22-46C3-9DE6-4BD9A1339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09195"/>
              </p:ext>
            </p:extLst>
          </p:nvPr>
        </p:nvGraphicFramePr>
        <p:xfrm>
          <a:off x="263352" y="1117282"/>
          <a:ext cx="1180931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78768174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57034744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84763404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93363909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977872615"/>
                    </a:ext>
                  </a:extLst>
                </a:gridCol>
              </a:tblGrid>
              <a:tr h="344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GTR13 Phase 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GTR13 Phase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300361"/>
                  </a:ext>
                </a:extLst>
              </a:tr>
              <a:tr h="3448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2018-2021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48372"/>
                  </a:ext>
                </a:extLst>
              </a:tr>
              <a:tr h="1822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latin typeface="Arial Narrow" panose="020B0606020202030204" pitchFamily="34" charset="0"/>
                        </a:rPr>
                        <a:t>Wkg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 Grp est. GTR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Jun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GTR13 adopted by AC.3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 Narrow" panose="020B0606020202030204" pitchFamily="34" charset="0"/>
                        </a:rPr>
                        <a:t>Begin transposal to 58 Agreement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Mar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-Authorization to start Phase 2  (WP.29, AC.3)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Oct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First IWG mtg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Arial Narrow" panose="020B0606020202030204" pitchFamily="34" charset="0"/>
                        </a:rPr>
                        <a:t>IWG mtgs (x10)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Arial Narrow" panose="020B0606020202030204" pitchFamily="34" charset="0"/>
                      </a:endParaRPr>
                    </a:p>
                    <a:p>
                      <a:pPr marL="285750" marR="0" lvl="0" indent="-285750" algn="l" defTabSz="914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Nov ‘20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-Mandate extended to Dec ‘22 by WP.29</a:t>
                      </a:r>
                    </a:p>
                    <a:p>
                      <a:endParaRPr lang="en-US" sz="2400" dirty="0">
                        <a:latin typeface="Arial Narrow" panose="020B0606020202030204" pitchFamily="34" charset="0"/>
                      </a:endParaRPr>
                    </a:p>
                    <a:p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Jan-Jun</a:t>
                      </a:r>
                      <a:r>
                        <a:rPr lang="en-US" sz="2400" u="none" dirty="0">
                          <a:latin typeface="Arial Narrow" panose="020B0606020202030204" pitchFamily="34" charset="0"/>
                        </a:rPr>
                        <a:t> – IWG mtg (x4)</a:t>
                      </a:r>
                    </a:p>
                    <a:p>
                      <a:pPr marL="285750" marR="0" lvl="0" indent="-285750" algn="l" defTabSz="914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Mar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Mandate extended to Dec 2022 by AC.3.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May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Informal draft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Sep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Formal draft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>
                          <a:latin typeface="Arial Narrow" panose="020B0606020202030204" pitchFamily="34" charset="0"/>
                        </a:rPr>
                        <a:t>Dec</a:t>
                      </a:r>
                      <a:r>
                        <a:rPr lang="en-US" sz="2400" dirty="0">
                          <a:latin typeface="Arial Narrow" panose="020B0606020202030204" pitchFamily="34" charset="0"/>
                        </a:rPr>
                        <a:t>- GRSP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2551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F3CB320-5EAD-4869-86FF-2094ECC6E4DC}"/>
              </a:ext>
            </a:extLst>
          </p:cNvPr>
          <p:cNvSpPr txBox="1">
            <a:spLocks/>
          </p:cNvSpPr>
          <p:nvPr/>
        </p:nvSpPr>
        <p:spPr>
          <a:xfrm>
            <a:off x="1297124" y="-66661"/>
            <a:ext cx="9597752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/>
              <a:t>Hydrogen Fuelled Vehicle GTR 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56331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D6CBC2-335D-4C58-854A-305A95DB32BE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868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GTR13 Scope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240F20-AEF2-45BA-82BC-A7516F5B2CB2}"/>
              </a:ext>
            </a:extLst>
          </p:cNvPr>
          <p:cNvGrpSpPr/>
          <p:nvPr/>
        </p:nvGrpSpPr>
        <p:grpSpPr>
          <a:xfrm>
            <a:off x="191344" y="800707"/>
            <a:ext cx="11449272" cy="5256585"/>
            <a:chOff x="917305" y="1052736"/>
            <a:chExt cx="9932168" cy="52565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9C1F14-9691-4848-800B-5F2348374F94}"/>
                </a:ext>
              </a:extLst>
            </p:cNvPr>
            <p:cNvSpPr/>
            <p:nvPr/>
          </p:nvSpPr>
          <p:spPr>
            <a:xfrm>
              <a:off x="917305" y="1423079"/>
              <a:ext cx="9932168" cy="48862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55659D-2059-448A-A78C-5C78896F5163}"/>
                </a:ext>
              </a:extLst>
            </p:cNvPr>
            <p:cNvGrpSpPr/>
            <p:nvPr/>
          </p:nvGrpSpPr>
          <p:grpSpPr>
            <a:xfrm>
              <a:off x="1215194" y="1932149"/>
              <a:ext cx="9330535" cy="4197283"/>
              <a:chOff x="1215194" y="2159077"/>
              <a:chExt cx="9330535" cy="419728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3E98441-EF26-4D08-AC6F-C39E8C8049D6}"/>
                  </a:ext>
                </a:extLst>
              </p:cNvPr>
              <p:cNvSpPr/>
              <p:nvPr/>
            </p:nvSpPr>
            <p:spPr>
              <a:xfrm>
                <a:off x="1226749" y="2159077"/>
                <a:ext cx="4768217" cy="41972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B2FCAC-FC6D-41C0-99DF-0EF1E762C721}"/>
                  </a:ext>
                </a:extLst>
              </p:cNvPr>
              <p:cNvSpPr txBox="1"/>
              <p:nvPr/>
            </p:nvSpPr>
            <p:spPr>
              <a:xfrm>
                <a:off x="1215194" y="2444592"/>
                <a:ext cx="476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Category 1-1, 1-2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Compressed gaseous hydrogen system for FCEV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Liquefied hydrogen system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6F7871-3D5D-4D0F-8C8A-A80424B1BB73}"/>
                  </a:ext>
                </a:extLst>
              </p:cNvPr>
              <p:cNvSpPr txBox="1"/>
              <p:nvPr/>
            </p:nvSpPr>
            <p:spPr>
              <a:xfrm>
                <a:off x="6119937" y="2179354"/>
                <a:ext cx="4425792" cy="29238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solidFill>
                    <a:schemeClr val="tx2"/>
                  </a:solidFill>
                  <a:latin typeface="+mn-lt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Category 1, 2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Receptacle requirements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Updated test procedures based on research data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Revised initial burst pressure requirement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Extended service life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BA8C6D-7C9C-426D-8227-CB493F61C849}"/>
                  </a:ext>
                </a:extLst>
              </p:cNvPr>
              <p:cNvSpPr txBox="1"/>
              <p:nvPr/>
            </p:nvSpPr>
            <p:spPr>
              <a:xfrm>
                <a:off x="1215194" y="4036133"/>
                <a:ext cx="476821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High pressure fuel container system: 35/70 MPa NWP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Fuel system at vehicle level:  in-use and post-crash hydrogen leakage limits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strike="sngStrike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Electrical integrity of high voltage system: in-use and post-crash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6DA43C6-5270-4E8A-A9DC-4940DFCD078F}"/>
                </a:ext>
              </a:extLst>
            </p:cNvPr>
            <p:cNvSpPr/>
            <p:nvPr/>
          </p:nvSpPr>
          <p:spPr>
            <a:xfrm>
              <a:off x="4151784" y="1052736"/>
              <a:ext cx="3384376" cy="6463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3600" b="1" dirty="0"/>
                <a:t>Phase 2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26E5EA-E768-4ABF-B190-6D624037B9BB}"/>
              </a:ext>
            </a:extLst>
          </p:cNvPr>
          <p:cNvSpPr/>
          <p:nvPr/>
        </p:nvSpPr>
        <p:spPr>
          <a:xfrm>
            <a:off x="548055" y="1426784"/>
            <a:ext cx="1639225" cy="5066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b="1" dirty="0"/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34724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487674" y="-16346"/>
            <a:ext cx="11529577" cy="1213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#1: Heavy Duty Vehicles &amp; Buses</a:t>
            </a:r>
          </a:p>
          <a:p>
            <a:r>
              <a:rPr lang="en-US" sz="2000" dirty="0"/>
              <a:t>Co-led by A. Schuessling and Y. He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1FF36E-B6FE-437D-BE27-5DD6137EE65F}"/>
              </a:ext>
            </a:extLst>
          </p:cNvPr>
          <p:cNvSpPr txBox="1"/>
          <p:nvPr/>
        </p:nvSpPr>
        <p:spPr>
          <a:xfrm>
            <a:off x="484632" y="1074509"/>
            <a:ext cx="114492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 Address safety issues associated with heavy vehicles and buses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Extension of the scope to cover Commercial/Heavy Duty Vehicles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Service life of the container (15 </a:t>
            </a:r>
            <a:r>
              <a:rPr lang="en-US" sz="3000" dirty="0">
                <a:latin typeface="+mn-lt"/>
                <a:sym typeface="Wingdings" panose="05000000000000000000" pitchFamily="2" charset="2"/>
              </a:rPr>
              <a:t> 25 years)</a:t>
            </a:r>
            <a:endParaRPr lang="en-US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Crash requirements/sled test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3FED3-FA9F-4DA2-A86C-836EC310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461"/>
          <a:stretch/>
        </p:blipFill>
        <p:spPr>
          <a:xfrm>
            <a:off x="7713394" y="2947725"/>
            <a:ext cx="4303857" cy="2669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BEF665-8448-42C3-836B-BA102E3CF101}"/>
              </a:ext>
            </a:extLst>
          </p:cNvPr>
          <p:cNvSpPr txBox="1"/>
          <p:nvPr/>
        </p:nvSpPr>
        <p:spPr>
          <a:xfrm>
            <a:off x="488824" y="4282673"/>
            <a:ext cx="7992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Thermally activated pressure relief device (TPRD) venting direction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Container permeation and pneumatic cycling</a:t>
            </a:r>
          </a:p>
        </p:txBody>
      </p:sp>
    </p:spTree>
    <p:extLst>
      <p:ext uri="{BB962C8B-B14F-4D97-AF65-F5344CB8AC3E}">
        <p14:creationId xmlns:p14="http://schemas.microsoft.com/office/powerpoint/2010/main" val="19461523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1297125" y="0"/>
            <a:ext cx="9669759" cy="1388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#2: </a:t>
            </a:r>
            <a:r>
              <a:rPr lang="en-US" sz="4000" dirty="0" err="1"/>
              <a:t>Fuelling</a:t>
            </a:r>
            <a:r>
              <a:rPr lang="en-US" sz="4000" dirty="0"/>
              <a:t> Receptacle</a:t>
            </a:r>
          </a:p>
          <a:p>
            <a:r>
              <a:rPr lang="en-US" sz="2000" dirty="0"/>
              <a:t>Led by L. Gambone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1FF36E-B6FE-437D-BE27-5DD6137EE65F}"/>
              </a:ext>
            </a:extLst>
          </p:cNvPr>
          <p:cNvSpPr txBox="1"/>
          <p:nvPr/>
        </p:nvSpPr>
        <p:spPr>
          <a:xfrm>
            <a:off x="484632" y="1078992"/>
            <a:ext cx="112710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To standardize references to </a:t>
            </a:r>
            <a:r>
              <a:rPr lang="en-US" sz="3000" b="1" u="sng" dirty="0" err="1">
                <a:solidFill>
                  <a:schemeClr val="accent1"/>
                </a:solidFill>
                <a:latin typeface="+mn-lt"/>
              </a:rPr>
              <a:t>fuelling</a:t>
            </a:r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 receptacle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Ensures that vehicles of lower Nominal Working Pressure (NWP) are not </a:t>
            </a:r>
            <a:r>
              <a:rPr lang="en-US" sz="3000" dirty="0" err="1">
                <a:solidFill>
                  <a:prstClr val="black"/>
                </a:solidFill>
                <a:latin typeface="+mn-lt"/>
              </a:rPr>
              <a:t>fuelled</a:t>
            </a:r>
            <a:r>
              <a:rPr lang="en-US" sz="3000" dirty="0">
                <a:solidFill>
                  <a:prstClr val="black"/>
                </a:solidFill>
                <a:latin typeface="+mn-lt"/>
              </a:rPr>
              <a:t> at hydrogen dispensers operating at a higher NWP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Ensures vehicles </a:t>
            </a:r>
            <a:r>
              <a:rPr lang="en-US" sz="3000" dirty="0" err="1">
                <a:solidFill>
                  <a:prstClr val="black"/>
                </a:solidFill>
                <a:latin typeface="+mn-lt"/>
              </a:rPr>
              <a:t>fuelled</a:t>
            </a:r>
            <a:r>
              <a:rPr lang="en-US" sz="3000" dirty="0">
                <a:solidFill>
                  <a:prstClr val="black"/>
                </a:solidFill>
                <a:latin typeface="+mn-lt"/>
              </a:rPr>
              <a:t> by hydrogen are not </a:t>
            </a:r>
            <a:r>
              <a:rPr lang="en-US" sz="3000" dirty="0" err="1">
                <a:solidFill>
                  <a:prstClr val="black"/>
                </a:solidFill>
                <a:latin typeface="+mn-lt"/>
              </a:rPr>
              <a:t>fuelled</a:t>
            </a:r>
            <a:r>
              <a:rPr lang="en-US" sz="3000" dirty="0">
                <a:solidFill>
                  <a:prstClr val="black"/>
                </a:solidFill>
                <a:latin typeface="+mn-lt"/>
              </a:rPr>
              <a:t> by other gaseous fuel dispensers</a:t>
            </a:r>
          </a:p>
        </p:txBody>
      </p:sp>
    </p:spTree>
    <p:extLst>
      <p:ext uri="{BB962C8B-B14F-4D97-AF65-F5344CB8AC3E}">
        <p14:creationId xmlns:p14="http://schemas.microsoft.com/office/powerpoint/2010/main" val="9038204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960258" y="3854"/>
            <a:ext cx="10271484" cy="1312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#3: Test Requirements &amp; Procedures</a:t>
            </a:r>
          </a:p>
          <a:p>
            <a:r>
              <a:rPr lang="en-US" sz="2000" dirty="0"/>
              <a:t>Led by L. Gambone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9AA13-0FB0-476C-9A2F-F2B5594580F3}"/>
              </a:ext>
            </a:extLst>
          </p:cNvPr>
          <p:cNvSpPr txBox="1"/>
          <p:nvPr/>
        </p:nvSpPr>
        <p:spPr>
          <a:xfrm>
            <a:off x="484632" y="1078992"/>
            <a:ext cx="114492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To update qualification test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To correct editorial errors and test specs from Phase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To modify test procedures based on industry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To incorporate requirements for medium and heavy-duty vehicles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To incorporate requirements for new storage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458861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3A269F-BC11-4572-B5B7-578EDB212B31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50C1205-DC95-46DD-897E-BF25E03C29D2}"/>
              </a:ext>
            </a:extLst>
          </p:cNvPr>
          <p:cNvSpPr txBox="1">
            <a:spLocks/>
          </p:cNvSpPr>
          <p:nvPr/>
        </p:nvSpPr>
        <p:spPr>
          <a:xfrm>
            <a:off x="960258" y="3854"/>
            <a:ext cx="10271484" cy="11686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045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088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132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176" algn="ctr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sz="4000" dirty="0"/>
              <a:t>Taskforce #4: Fire Test</a:t>
            </a:r>
          </a:p>
          <a:p>
            <a:r>
              <a:rPr lang="en-US" sz="2000" dirty="0"/>
              <a:t>Led by G. Scheffler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DC65D-5029-40B1-8DFB-139D4EA60A04}"/>
              </a:ext>
            </a:extLst>
          </p:cNvPr>
          <p:cNvSpPr txBox="1"/>
          <p:nvPr/>
        </p:nvSpPr>
        <p:spPr>
          <a:xfrm>
            <a:off x="484632" y="1078992"/>
            <a:ext cx="114492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chemeClr val="accent1"/>
                </a:solidFill>
                <a:latin typeface="+mn-lt"/>
              </a:rPr>
              <a:t>Goal: To improve the repeatability and reproducibility of the fire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Burner specifications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Pre-test check of fire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Accommodate vehicle specific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Extend the application of the fire test to containers on heavy vehicles and to conformable containers</a:t>
            </a:r>
          </a:p>
          <a:p>
            <a:endParaRPr lang="en-US" sz="3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0714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23AB3CFE-43B4-440A-AE4A-A8FE088B0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7C8E5D-A9B1-4932-A069-541FAB3FC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31B5E8-8FFB-495B-8094-A11D1F46F65D}">
  <ds:schemaRefs>
    <ds:schemaRef ds:uri="http://schemas.microsoft.com/office/2006/metadata/properties"/>
    <ds:schemaRef ds:uri="10996304-6cfd-4166-8338-679f421a0daf"/>
    <ds:schemaRef ds:uri="http://schemas.microsoft.com/sharepoint/v3"/>
    <ds:schemaRef ds:uri="http://purl.org/dc/terms/"/>
    <ds:schemaRef ds:uri="1664aaf0-6a99-43b4-a219-fc869edc78f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acccb6d4-dbe5-46d2-b4d3-5733603d8cc6"/>
    <ds:schemaRef ds:uri="985ec44e-1bab-4c0b-9df0-6ba128686f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56052</TotalTime>
  <Words>1432</Words>
  <Application>Microsoft Office PowerPoint</Application>
  <PresentationFormat>Widescreen</PresentationFormat>
  <Paragraphs>184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</vt:lpstr>
      <vt:lpstr>Arial Narrow</vt:lpstr>
      <vt:lpstr>Calibri</vt:lpstr>
      <vt:lpstr>Calibri Light</vt:lpstr>
      <vt:lpstr>Times New Roman</vt:lpstr>
      <vt:lpstr>Office テーマ</vt:lpstr>
      <vt:lpstr>Custom Design</vt:lpstr>
      <vt:lpstr>PowerPoint Presentation</vt:lpstr>
      <vt:lpstr>Outline</vt:lpstr>
      <vt:lpstr>Hydrogen Fuelled Vehicle GTR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Items Identified for Phase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GTR13 Phase 2</dc:title>
  <dc:creator>amy.ryan@toyota.com</dc:creator>
  <cp:keywords>CONFIDENTIAL</cp:keywords>
  <cp:lastModifiedBy>Edoardo Gianotti</cp:lastModifiedBy>
  <cp:revision>3169</cp:revision>
  <cp:lastPrinted>2016-09-20T01:53:00Z</cp:lastPrinted>
  <dcterms:created xsi:type="dcterms:W3CDTF">2012-10-02T03:13:35Z</dcterms:created>
  <dcterms:modified xsi:type="dcterms:W3CDTF">2022-12-02T15:10:57Z</dcterms:modified>
  <cp:category>Not Protected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TitusGUID">
    <vt:lpwstr>dac0cf81-83a3-47e8-8a67-8b8497c325ef</vt:lpwstr>
  </property>
  <property fmtid="{D5CDD505-2E9C-101B-9397-08002B2CF9AE}" pid="4" name="TITUS">
    <vt:lpwstr>&lt;span style="color: rgb(255, 255, 255);"&gt;&amp;nbsp;&lt;/span&gt;;&lt;div style="text-align: center;"&gt;&lt;span style="color: rgb(255, 255, 255);"&gt;&amp;nbsp;&lt;/span&gt;&lt;/div&gt;;&lt;div style="text-align: right;"&gt;&lt;span style="color: rgb(255, 255, 255);"&gt;&amp;nbsp;&lt;/span&gt;&lt;/div&gt;;&lt;span style="</vt:lpwstr>
  </property>
  <property fmtid="{D5CDD505-2E9C-101B-9397-08002B2CF9AE}" pid="5" name="ToyotaClassificationClassification">
    <vt:lpwstr>PUBLIC</vt:lpwstr>
  </property>
  <property fmtid="{D5CDD505-2E9C-101B-9397-08002B2CF9AE}" pid="6" name="ToyotaClassificationVisualMarkings">
    <vt:lpwstr>No Label</vt:lpwstr>
  </property>
  <property fmtid="{D5CDD505-2E9C-101B-9397-08002B2CF9AE}" pid="7" name="ToyotaClassification">
    <vt:lpwstr>CONFIDENTIAL</vt:lpwstr>
  </property>
  <property fmtid="{D5CDD505-2E9C-101B-9397-08002B2CF9AE}" pid="8" name="ToyotaVisualMarkings">
    <vt:lpwstr>Bottom Center</vt:lpwstr>
  </property>
  <property fmtid="{D5CDD505-2E9C-101B-9397-08002B2CF9AE}" pid="9" name="MSIP_Label_2c7890e8-8459-473b-8b86-643375e9aab5_Enabled">
    <vt:lpwstr>true</vt:lpwstr>
  </property>
  <property fmtid="{D5CDD505-2E9C-101B-9397-08002B2CF9AE}" pid="10" name="MSIP_Label_2c7890e8-8459-473b-8b86-643375e9aab5_SetDate">
    <vt:lpwstr>2022-05-04T20:33:39Z</vt:lpwstr>
  </property>
  <property fmtid="{D5CDD505-2E9C-101B-9397-08002B2CF9AE}" pid="11" name="MSIP_Label_2c7890e8-8459-473b-8b86-643375e9aab5_Method">
    <vt:lpwstr>Privileged</vt:lpwstr>
  </property>
  <property fmtid="{D5CDD505-2E9C-101B-9397-08002B2CF9AE}" pid="12" name="MSIP_Label_2c7890e8-8459-473b-8b86-643375e9aab5_Name">
    <vt:lpwstr>2c7890e8-8459-473b-8b86-643375e9aab5</vt:lpwstr>
  </property>
  <property fmtid="{D5CDD505-2E9C-101B-9397-08002B2CF9AE}" pid="13" name="MSIP_Label_2c7890e8-8459-473b-8b86-643375e9aab5_SiteId">
    <vt:lpwstr>8c642d1d-d709-47b0-ab10-080af10798fb</vt:lpwstr>
  </property>
  <property fmtid="{D5CDD505-2E9C-101B-9397-08002B2CF9AE}" pid="14" name="MSIP_Label_2c7890e8-8459-473b-8b86-643375e9aab5_ActionId">
    <vt:lpwstr>6adc6045-f47e-44c8-872f-23ccfac5f0d7</vt:lpwstr>
  </property>
  <property fmtid="{D5CDD505-2E9C-101B-9397-08002B2CF9AE}" pid="15" name="MSIP_Label_2c7890e8-8459-473b-8b86-643375e9aab5_ContentBits">
    <vt:lpwstr>0</vt:lpwstr>
  </property>
  <property fmtid="{D5CDD505-2E9C-101B-9397-08002B2CF9AE}" pid="16" name="ContentTypeId">
    <vt:lpwstr>0x0101003B8422D08C252547BB1CFA7F78E2CB83</vt:lpwstr>
  </property>
  <property fmtid="{D5CDD505-2E9C-101B-9397-08002B2CF9AE}" pid="17" name="Office_x0020_of_x0020_Origin">
    <vt:lpwstr/>
  </property>
  <property fmtid="{D5CDD505-2E9C-101B-9397-08002B2CF9AE}" pid="18" name="MediaServiceImageTags">
    <vt:lpwstr/>
  </property>
  <property fmtid="{D5CDD505-2E9C-101B-9397-08002B2CF9AE}" pid="19" name="gba66df640194346a5267c50f24d4797">
    <vt:lpwstr/>
  </property>
  <property fmtid="{D5CDD505-2E9C-101B-9397-08002B2CF9AE}" pid="20" name="Office of Origin">
    <vt:lpwstr/>
  </property>
</Properties>
</file>