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87" r:id="rId5"/>
    <p:sldId id="292" r:id="rId6"/>
    <p:sldId id="290" r:id="rId7"/>
    <p:sldId id="291" r:id="rId8"/>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AD0687-FC6D-4574-BA13-706EA7068561}" v="1" dt="2022-12-02T09:08:27.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252" y="76"/>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B3AD0687-FC6D-4574-BA13-706EA7068561}"/>
    <pc:docChg chg="undo redo custSel addSld modSld sldOrd">
      <pc:chgData name="Edoardo Gianotti" userId="4490dee7-4f30-4172-b5ed-357d35e2ab2b" providerId="ADAL" clId="{B3AD0687-FC6D-4574-BA13-706EA7068561}" dt="2022-12-05T16:47:45.861" v="1314" actId="20577"/>
      <pc:docMkLst>
        <pc:docMk/>
      </pc:docMkLst>
      <pc:sldChg chg="modSp mod">
        <pc:chgData name="Edoardo Gianotti" userId="4490dee7-4f30-4172-b5ed-357d35e2ab2b" providerId="ADAL" clId="{B3AD0687-FC6D-4574-BA13-706EA7068561}" dt="2022-12-05T16:47:45.861" v="1314" actId="20577"/>
        <pc:sldMkLst>
          <pc:docMk/>
          <pc:sldMk cId="2256515904" sldId="287"/>
        </pc:sldMkLst>
        <pc:spChg chg="mod">
          <ac:chgData name="Edoardo Gianotti" userId="4490dee7-4f30-4172-b5ed-357d35e2ab2b" providerId="ADAL" clId="{B3AD0687-FC6D-4574-BA13-706EA7068561}" dt="2022-12-02T12:23:00.700" v="1255"/>
          <ac:spMkLst>
            <pc:docMk/>
            <pc:sldMk cId="2256515904" sldId="287"/>
            <ac:spMk id="2" creationId="{00000000-0000-0000-0000-000000000000}"/>
          </ac:spMkLst>
        </pc:spChg>
        <pc:spChg chg="mod">
          <ac:chgData name="Edoardo Gianotti" userId="4490dee7-4f30-4172-b5ed-357d35e2ab2b" providerId="ADAL" clId="{B3AD0687-FC6D-4574-BA13-706EA7068561}" dt="2022-12-05T16:47:45.861" v="1314" actId="20577"/>
          <ac:spMkLst>
            <pc:docMk/>
            <pc:sldMk cId="2256515904" sldId="287"/>
            <ac:spMk id="4" creationId="{00000000-0000-0000-0000-000000000000}"/>
          </ac:spMkLst>
        </pc:spChg>
        <pc:spChg chg="mod">
          <ac:chgData name="Edoardo Gianotti" userId="4490dee7-4f30-4172-b5ed-357d35e2ab2b" providerId="ADAL" clId="{B3AD0687-FC6D-4574-BA13-706EA7068561}" dt="2022-12-02T08:58:35.691" v="33" actId="20577"/>
          <ac:spMkLst>
            <pc:docMk/>
            <pc:sldMk cId="2256515904" sldId="287"/>
            <ac:spMk id="7" creationId="{00000000-0000-0000-0000-000000000000}"/>
          </ac:spMkLst>
        </pc:spChg>
      </pc:sldChg>
      <pc:sldChg chg="modSp mod">
        <pc:chgData name="Edoardo Gianotti" userId="4490dee7-4f30-4172-b5ed-357d35e2ab2b" providerId="ADAL" clId="{B3AD0687-FC6D-4574-BA13-706EA7068561}" dt="2022-12-02T12:22:46.347" v="1253"/>
        <pc:sldMkLst>
          <pc:docMk/>
          <pc:sldMk cId="599011087" sldId="290"/>
        </pc:sldMkLst>
        <pc:spChg chg="mod">
          <ac:chgData name="Edoardo Gianotti" userId="4490dee7-4f30-4172-b5ed-357d35e2ab2b" providerId="ADAL" clId="{B3AD0687-FC6D-4574-BA13-706EA7068561}" dt="2022-12-02T12:21:54.451" v="1229" actId="20577"/>
          <ac:spMkLst>
            <pc:docMk/>
            <pc:sldMk cId="599011087" sldId="290"/>
            <ac:spMk id="7" creationId="{00000000-0000-0000-0000-000000000000}"/>
          </ac:spMkLst>
        </pc:spChg>
        <pc:spChg chg="mod">
          <ac:chgData name="Edoardo Gianotti" userId="4490dee7-4f30-4172-b5ed-357d35e2ab2b" providerId="ADAL" clId="{B3AD0687-FC6D-4574-BA13-706EA7068561}" dt="2022-12-02T12:22:46.347" v="1253"/>
          <ac:spMkLst>
            <pc:docMk/>
            <pc:sldMk cId="599011087" sldId="290"/>
            <ac:spMk id="8" creationId="{8919244D-5883-4A81-9CC0-401183656F66}"/>
          </ac:spMkLst>
        </pc:spChg>
      </pc:sldChg>
      <pc:sldChg chg="modSp mod">
        <pc:chgData name="Edoardo Gianotti" userId="4490dee7-4f30-4172-b5ed-357d35e2ab2b" providerId="ADAL" clId="{B3AD0687-FC6D-4574-BA13-706EA7068561}" dt="2022-12-02T12:26:10.729" v="1298" actId="20577"/>
        <pc:sldMkLst>
          <pc:docMk/>
          <pc:sldMk cId="3664389315" sldId="291"/>
        </pc:sldMkLst>
        <pc:spChg chg="mod">
          <ac:chgData name="Edoardo Gianotti" userId="4490dee7-4f30-4172-b5ed-357d35e2ab2b" providerId="ADAL" clId="{B3AD0687-FC6D-4574-BA13-706EA7068561}" dt="2022-12-02T12:26:10.729" v="1298" actId="20577"/>
          <ac:spMkLst>
            <pc:docMk/>
            <pc:sldMk cId="3664389315" sldId="291"/>
            <ac:spMk id="7" creationId="{00000000-0000-0000-0000-000000000000}"/>
          </ac:spMkLst>
        </pc:spChg>
        <pc:spChg chg="mod">
          <ac:chgData name="Edoardo Gianotti" userId="4490dee7-4f30-4172-b5ed-357d35e2ab2b" providerId="ADAL" clId="{B3AD0687-FC6D-4574-BA13-706EA7068561}" dt="2022-12-02T12:22:35.547" v="1252" actId="20577"/>
          <ac:spMkLst>
            <pc:docMk/>
            <pc:sldMk cId="3664389315" sldId="291"/>
            <ac:spMk id="8" creationId="{00E6243A-C131-46BE-B4CA-32755401276B}"/>
          </ac:spMkLst>
        </pc:spChg>
      </pc:sldChg>
      <pc:sldChg chg="modSp add mod ord">
        <pc:chgData name="Edoardo Gianotti" userId="4490dee7-4f30-4172-b5ed-357d35e2ab2b" providerId="ADAL" clId="{B3AD0687-FC6D-4574-BA13-706EA7068561}" dt="2022-12-02T12:25:54.460" v="1296" actId="20577"/>
        <pc:sldMkLst>
          <pc:docMk/>
          <pc:sldMk cId="2041045721" sldId="292"/>
        </pc:sldMkLst>
        <pc:spChg chg="mod">
          <ac:chgData name="Edoardo Gianotti" userId="4490dee7-4f30-4172-b5ed-357d35e2ab2b" providerId="ADAL" clId="{B3AD0687-FC6D-4574-BA13-706EA7068561}" dt="2022-12-02T12:25:54.460" v="1296" actId="20577"/>
          <ac:spMkLst>
            <pc:docMk/>
            <pc:sldMk cId="2041045721" sldId="292"/>
            <ac:spMk id="7" creationId="{00000000-0000-0000-0000-000000000000}"/>
          </ac:spMkLst>
        </pc:spChg>
        <pc:spChg chg="mod">
          <ac:chgData name="Edoardo Gianotti" userId="4490dee7-4f30-4172-b5ed-357d35e2ab2b" providerId="ADAL" clId="{B3AD0687-FC6D-4574-BA13-706EA7068561}" dt="2022-12-02T12:22:53.517" v="1254"/>
          <ac:spMkLst>
            <pc:docMk/>
            <pc:sldMk cId="2041045721" sldId="292"/>
            <ac:spMk id="8" creationId="{8919244D-5883-4A81-9CC0-401183656F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12/5/2022</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05/12/2022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November 2022 sessions of WP.29</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GRSP-72-20</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72</a:t>
            </a:r>
            <a:r>
              <a:rPr lang="en-US" sz="1200" baseline="30000" dirty="0">
                <a:solidFill>
                  <a:schemeClr val="bg1"/>
                </a:solidFill>
                <a:latin typeface="Times New Roman" pitchFamily="18" charset="0"/>
                <a:cs typeface="Times New Roman" pitchFamily="18" charset="0"/>
              </a:rPr>
              <a:t>nd</a:t>
            </a:r>
            <a:r>
              <a:rPr lang="en-US" sz="1200" dirty="0">
                <a:solidFill>
                  <a:schemeClr val="bg1"/>
                </a:solidFill>
                <a:latin typeface="Times New Roman" pitchFamily="18" charset="0"/>
                <a:cs typeface="Times New Roman" pitchFamily="18" charset="0"/>
              </a:rPr>
              <a:t> GRSP, </a:t>
            </a:r>
            <a:r>
              <a:rPr lang="en-US" sz="1200">
                <a:solidFill>
                  <a:schemeClr val="bg1"/>
                </a:solidFill>
                <a:latin typeface="Times New Roman" pitchFamily="18" charset="0"/>
                <a:cs typeface="Times New Roman" pitchFamily="18" charset="0"/>
              </a:rPr>
              <a:t>5-9 December </a:t>
            </a:r>
            <a:r>
              <a:rPr lang="en-US" sz="1200" dirty="0">
                <a:solidFill>
                  <a:schemeClr val="bg1"/>
                </a:solidFill>
                <a:latin typeface="Times New Roman" pitchFamily="18" charset="0"/>
                <a:cs typeface="Times New Roman" pitchFamily="18" charset="0"/>
              </a:rPr>
              <a:t>2022</a:t>
            </a:r>
          </a:p>
          <a:p>
            <a:pPr algn="r" eaLnBrk="1" hangingPunct="1"/>
            <a:r>
              <a:rPr lang="en-US" sz="1200" dirty="0">
                <a:solidFill>
                  <a:schemeClr val="bg1"/>
                </a:solidFill>
                <a:latin typeface="Times New Roman" pitchFamily="18" charset="0"/>
                <a:cs typeface="Times New Roman" pitchFamily="18" charset="0"/>
              </a:rPr>
              <a:t>Agenda item 24(c)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June and </a:t>
            </a:r>
            <a:r>
              <a:rPr lang="fr-FR" sz="2150" b="1" dirty="0" err="1"/>
              <a:t>November</a:t>
            </a:r>
            <a:r>
              <a:rPr lang="fr-FR" sz="2150" b="1" dirty="0"/>
              <a:t> 2022 session</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25949"/>
            <a:ext cx="9849544" cy="5229277"/>
          </a:xfrm>
        </p:spPr>
        <p:txBody>
          <a:bodyPr>
            <a:noAutofit/>
          </a:bodyPr>
          <a:lstStyle/>
          <a:p>
            <a:pPr>
              <a:spcBef>
                <a:spcPts val="0"/>
              </a:spcBef>
            </a:pPr>
            <a:r>
              <a:rPr lang="fr-FR" sz="2150" b="1" dirty="0"/>
              <a:t>Highlights of WP.29 June 2022 session</a:t>
            </a:r>
          </a:p>
          <a:p>
            <a:pPr>
              <a:spcBef>
                <a:spcPts val="0"/>
              </a:spcBef>
            </a:pPr>
            <a:r>
              <a:rPr lang="en-US" sz="1300" dirty="0"/>
              <a:t>The 187</a:t>
            </a:r>
            <a:r>
              <a:rPr lang="en-US" sz="1300" baseline="30000" dirty="0"/>
              <a:t>th</a:t>
            </a:r>
            <a:r>
              <a:rPr lang="en-US" sz="1300" dirty="0"/>
              <a:t> session of WP.29 was held as an hybrid meeting.</a:t>
            </a:r>
          </a:p>
          <a:p>
            <a:pPr>
              <a:spcBef>
                <a:spcPts val="0"/>
              </a:spcBef>
            </a:pPr>
            <a:endParaRPr lang="en-US" sz="1300" dirty="0"/>
          </a:p>
          <a:p>
            <a:pPr>
              <a:spcBef>
                <a:spcPts val="0"/>
              </a:spcBef>
            </a:pPr>
            <a:r>
              <a:rPr lang="en-US" sz="1300" dirty="0"/>
              <a:t>WP.29/AC.3 agreed to extend the mandate of the UN GTR 9 IWG on Deployable Pedestrian Protection Systems until November 2023</a:t>
            </a:r>
          </a:p>
          <a:p>
            <a:pPr>
              <a:spcBef>
                <a:spcPts val="0"/>
              </a:spcBef>
            </a:pPr>
            <a:endParaRPr lang="en-US" sz="1300" dirty="0"/>
          </a:p>
          <a:p>
            <a:pPr>
              <a:spcBef>
                <a:spcPts val="0"/>
              </a:spcBef>
            </a:pPr>
            <a:r>
              <a:rPr lang="en-US" sz="1300" dirty="0"/>
              <a:t>Concerning the acceptance of type-approvals to the preceding series of amendments (singular or plural) to be mentioned in transitional provisions of UN Regulations in general WP.29 requested the IWG on IWVTA to devise a solution at its next meetings</a:t>
            </a:r>
          </a:p>
          <a:p>
            <a:pPr>
              <a:spcBef>
                <a:spcPts val="0"/>
              </a:spcBef>
            </a:pPr>
            <a:endParaRPr lang="en-US" sz="1300" dirty="0"/>
          </a:p>
          <a:p>
            <a:pPr>
              <a:spcBef>
                <a:spcPts val="0"/>
              </a:spcBef>
            </a:pPr>
            <a:r>
              <a:rPr lang="en-US" sz="1300" dirty="0"/>
              <a:t>WP.29 agreed to create a new webpage under "reference material" on the website of WP.29 to allocate a calculator solely for the purpose of helping to calculate the minimum stature height (without any mandatory legal basis) as prescribed by the adopted Supplement by GRSP</a:t>
            </a:r>
          </a:p>
          <a:p>
            <a:pPr>
              <a:spcBef>
                <a:spcPts val="0"/>
              </a:spcBef>
            </a:pPr>
            <a:endParaRPr lang="en-US" sz="1300" dirty="0"/>
          </a:p>
          <a:p>
            <a:pPr>
              <a:spcBef>
                <a:spcPts val="0"/>
              </a:spcBef>
            </a:pPr>
            <a:r>
              <a:rPr lang="en-US" sz="1300" dirty="0"/>
              <a:t>On the possible cooperation with UNECE/Trade WP.6 – Regulatory Cooperation and Standardization Policies (UNECE Trade Division) on developing gender responsive standards as requested by the expert from WP.6, WP.29 confirmed that GRSP is the proper subsidiary regulatory body for passive safety vehicle provisions. This work included inter-alia verifying the merit of the claim of the expert from WP.6 but also addressing safety diversity concerning stature and mass of all occupants and reach a conclusion on this issue. Therefore, WP.29 concluded that such request of cooperation was premature (ECE/TRANS/WP.29/1166. para. 72).</a:t>
            </a:r>
          </a:p>
          <a:p>
            <a:pPr>
              <a:spcBef>
                <a:spcPts val="0"/>
              </a:spcBef>
            </a:pPr>
            <a:endParaRPr lang="en-US" sz="1300" dirty="0"/>
          </a:p>
          <a:p>
            <a:pPr>
              <a:spcBef>
                <a:spcPts val="0"/>
              </a:spcBef>
            </a:pPr>
            <a:r>
              <a:rPr lang="en-US" sz="1300" dirty="0"/>
              <a:t>On the safety of children in buses and coaches, WP. 29 the request to extend the mandate of the IWG until March 2024. </a:t>
            </a:r>
          </a:p>
          <a:p>
            <a:pPr>
              <a:spcBef>
                <a:spcPts val="0"/>
              </a:spcBef>
            </a:pPr>
            <a:endParaRPr lang="en-US" sz="1300" dirty="0"/>
          </a:p>
          <a:p>
            <a:pPr>
              <a:spcBef>
                <a:spcPts val="0"/>
              </a:spcBef>
            </a:pPr>
            <a:r>
              <a:rPr lang="en-US" sz="1300" dirty="0"/>
              <a:t>On the subject of children left in cars WP.29 agreed to request GRSP to gather information and statistic on global extent as a first step to then identify the working group to develop a technical solution.</a:t>
            </a:r>
          </a:p>
          <a:p>
            <a:pPr>
              <a:spcBef>
                <a:spcPts val="0"/>
              </a:spcBef>
            </a:pPr>
            <a:endParaRPr lang="en-US" sz="1300" dirty="0"/>
          </a:p>
          <a:p>
            <a:pPr>
              <a:spcBef>
                <a:spcPts val="0"/>
              </a:spcBef>
            </a:pPr>
            <a:r>
              <a:rPr lang="en-US" sz="1300" dirty="0"/>
              <a:t>The Report of that WP.29 session is available on its website under the symbol ECE/TRANS/WP.29/1166 </a:t>
            </a:r>
            <a:endParaRPr lang="en-GB" sz="1300" dirty="0"/>
          </a:p>
          <a:p>
            <a:pPr>
              <a:spcBef>
                <a:spcPts val="0"/>
              </a:spcBef>
            </a:pPr>
            <a:endParaRPr lang="en-US" sz="215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November 2022 sessions of WP.29</a:t>
            </a:r>
            <a:endParaRPr lang="en-GB" sz="1800" b="1" dirty="0">
              <a:solidFill>
                <a:schemeClr val="bg1"/>
              </a:solidFill>
            </a:endParaRPr>
          </a:p>
        </p:txBody>
      </p:sp>
    </p:spTree>
    <p:extLst>
      <p:ext uri="{BB962C8B-B14F-4D97-AF65-F5344CB8AC3E}">
        <p14:creationId xmlns:p14="http://schemas.microsoft.com/office/powerpoint/2010/main" val="204104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a:t>
            </a:r>
            <a:r>
              <a:rPr lang="fr-FR" sz="2150" b="1" dirty="0" err="1"/>
              <a:t>November</a:t>
            </a:r>
            <a:r>
              <a:rPr lang="fr-FR" sz="2150" b="1" dirty="0"/>
              <a:t> 2022 session</a:t>
            </a:r>
          </a:p>
          <a:p>
            <a:pPr>
              <a:spcBef>
                <a:spcPts val="0"/>
              </a:spcBef>
            </a:pPr>
            <a:r>
              <a:rPr lang="en-US" sz="1400" dirty="0"/>
              <a:t>The 188</a:t>
            </a:r>
            <a:r>
              <a:rPr lang="en-US" sz="1400" baseline="30000" dirty="0"/>
              <a:t>th</a:t>
            </a:r>
            <a:r>
              <a:rPr lang="en-US" sz="1400" dirty="0"/>
              <a:t> session of WP.29 was held as an hybrid meeting.</a:t>
            </a:r>
          </a:p>
          <a:p>
            <a:pPr>
              <a:spcBef>
                <a:spcPts val="0"/>
              </a:spcBef>
            </a:pPr>
            <a:endParaRPr lang="en-US" sz="1400" dirty="0"/>
          </a:p>
          <a:p>
            <a:pPr>
              <a:spcBef>
                <a:spcPts val="0"/>
              </a:spcBef>
            </a:pPr>
            <a:r>
              <a:rPr lang="en-US" sz="1400" dirty="0"/>
              <a:t>WP.29 is expected that GRSP revise its 2023 </a:t>
            </a:r>
            <a:r>
              <a:rPr lang="en-US" sz="1400" dirty="0" err="1"/>
              <a:t>programme</a:t>
            </a:r>
            <a:r>
              <a:rPr lang="en-US" sz="1400" dirty="0"/>
              <a:t> of work at this December session, namely GRSP-72-19. Experts are kindly requested to revise it and provide feedback by Thursday.     </a:t>
            </a:r>
          </a:p>
          <a:p>
            <a:pPr>
              <a:spcBef>
                <a:spcPts val="0"/>
              </a:spcBef>
            </a:pPr>
            <a:endParaRPr lang="en-US" sz="1400" dirty="0"/>
          </a:p>
          <a:p>
            <a:pPr>
              <a:spcBef>
                <a:spcPts val="0"/>
              </a:spcBef>
            </a:pPr>
            <a:r>
              <a:rPr lang="en-GB" sz="1400" dirty="0"/>
              <a:t>IWVTA IWG reported to WP.29 that the group focused on potential wording improvement of the guidelines on transitional provisions (ECE/TRANS/WP.29/1044/Rev.3) following the request from GRSP. It was noted that the challenge associated with this task and suggested that all the GRs should be involved when considering transitional provisions as it would affect them as well. The proposal from the IWG is GRSP-72-07.</a:t>
            </a:r>
            <a:endParaRPr lang="en-US" sz="1400" dirty="0"/>
          </a:p>
          <a:p>
            <a:pPr>
              <a:spcBef>
                <a:spcPts val="0"/>
              </a:spcBef>
            </a:pPr>
            <a:endParaRPr lang="en-US" sz="1400" dirty="0"/>
          </a:p>
          <a:p>
            <a:pPr>
              <a:spcBef>
                <a:spcPts val="0"/>
              </a:spcBef>
            </a:pPr>
            <a:r>
              <a:rPr lang="en-US" sz="1400" dirty="0"/>
              <a:t>WP.29 authorized the DETA IWG to distribute an informal document to its subsidiary bodies on 1958 Agreement – “Unique Identifier Proposed actions for the IWG on DETA, GRs and WP.29 (GRSP-72-15).” </a:t>
            </a:r>
          </a:p>
          <a:p>
            <a:pPr>
              <a:spcBef>
                <a:spcPts val="0"/>
              </a:spcBef>
            </a:pPr>
            <a:endParaRPr lang="en-US" sz="1500" dirty="0"/>
          </a:p>
          <a:p>
            <a:pPr>
              <a:spcBef>
                <a:spcPts val="0"/>
              </a:spcBef>
            </a:pPr>
            <a:r>
              <a:rPr lang="en-US" sz="1500" dirty="0"/>
              <a:t>A new webpage under "reference material" on the website of WP.29 to allocate a calculator solely for the purpose of helping to calculate the minimum stature height, since the Supplement 8 to the 03 Series of amendments to UN Regulation no. 129 was adopted.</a:t>
            </a:r>
          </a:p>
          <a:p>
            <a:pPr>
              <a:spcBef>
                <a:spcPts val="0"/>
              </a:spcBef>
            </a:pPr>
            <a:endParaRPr lang="en-US" sz="1500" dirty="0"/>
          </a:p>
          <a:p>
            <a:pPr>
              <a:spcBef>
                <a:spcPts val="0"/>
              </a:spcBef>
            </a:pPr>
            <a:r>
              <a:rPr lang="en-US" sz="1500" dirty="0"/>
              <a:t>5 supplement to UN Regulations under the responsibility of GRSP were adopted by AC.1 </a:t>
            </a:r>
          </a:p>
          <a:p>
            <a:pPr>
              <a:spcBef>
                <a:spcPts val="0"/>
              </a:spcBef>
            </a:pPr>
            <a:endParaRPr lang="en-US" sz="1500" dirty="0"/>
          </a:p>
          <a:p>
            <a:pPr>
              <a:spcBef>
                <a:spcPts val="0"/>
              </a:spcBef>
            </a:pPr>
            <a:endParaRPr lang="en-US" sz="1500" dirty="0"/>
          </a:p>
          <a:p>
            <a:pPr>
              <a:spcBef>
                <a:spcPts val="0"/>
              </a:spcBef>
            </a:pPr>
            <a:endParaRPr lang="en-US" sz="215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November 2022 sessions of WP.29</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AC.3 March 2022 session</a:t>
            </a:r>
            <a:endParaRPr lang="en-US" sz="2150" dirty="0"/>
          </a:p>
          <a:p>
            <a:pPr>
              <a:spcBef>
                <a:spcPts val="0"/>
              </a:spcBef>
            </a:pPr>
            <a:endParaRPr lang="fr-FR" sz="2150" b="1" dirty="0"/>
          </a:p>
          <a:p>
            <a:pPr>
              <a:spcBef>
                <a:spcPts val="0"/>
              </a:spcBef>
            </a:pPr>
            <a:r>
              <a:rPr lang="fr-FR" sz="1800" dirty="0"/>
              <a:t>On pedestrian </a:t>
            </a:r>
            <a:r>
              <a:rPr lang="fr-FR" sz="1800" dirty="0" err="1"/>
              <a:t>safety</a:t>
            </a:r>
            <a:r>
              <a:rPr lang="fr-FR" sz="1800" dirty="0"/>
              <a:t> UN GTR No. 9, </a:t>
            </a:r>
            <a:r>
              <a:rPr lang="en-US" sz="1800" dirty="0"/>
              <a:t>AC.3 noted no new information made available to the experts of GRSP, the discussion on Amendment 3 was on hold. Since the activity on Deployable Pedestrian Protection (DPPS) is going smoothly as it was scheduled, interested stakeholders would seek to reengage the discussion on the </a:t>
            </a:r>
            <a:r>
              <a:rPr lang="en-US" sz="1800" dirty="0" err="1"/>
              <a:t>headform</a:t>
            </a:r>
            <a:r>
              <a:rPr lang="en-US" sz="1800" dirty="0"/>
              <a:t> test as the new Amendment 4. </a:t>
            </a:r>
          </a:p>
          <a:p>
            <a:pPr>
              <a:spcBef>
                <a:spcPts val="0"/>
              </a:spcBef>
            </a:pPr>
            <a:endParaRPr lang="en-US" sz="1800" b="1" dirty="0"/>
          </a:p>
          <a:p>
            <a:pPr>
              <a:spcBef>
                <a:spcPts val="0"/>
              </a:spcBef>
            </a:pPr>
            <a:r>
              <a:rPr lang="en-GB" sz="1800" dirty="0"/>
              <a:t>On UN GTR No. 13 (HFCV) AC.3 endorsed the extension of the mandate of the IWG until June 2023. </a:t>
            </a:r>
          </a:p>
          <a:p>
            <a:pPr>
              <a:spcBef>
                <a:spcPts val="0"/>
              </a:spcBef>
            </a:pPr>
            <a:endParaRPr lang="en-GB" sz="1800" dirty="0"/>
          </a:p>
          <a:p>
            <a:pPr>
              <a:spcBef>
                <a:spcPts val="0"/>
              </a:spcBef>
            </a:pPr>
            <a:r>
              <a:rPr lang="en-GB" sz="1800" dirty="0"/>
              <a:t>On UN GTR No. 20 (EVS) AC.3 endorsed the extension of the mandate of the IWG until December 2023.</a:t>
            </a:r>
            <a:endParaRPr lang="en-US" sz="1800" dirty="0"/>
          </a:p>
          <a:p>
            <a:pPr>
              <a:spcBef>
                <a:spcPts val="0"/>
              </a:spcBef>
            </a:pPr>
            <a:endParaRPr lang="fr-FR" sz="1800" dirty="0"/>
          </a:p>
          <a:p>
            <a:pPr>
              <a:spcBef>
                <a:spcPts val="0"/>
              </a:spcBef>
            </a:pPr>
            <a:r>
              <a:rPr lang="en-US" sz="1800" dirty="0"/>
              <a:t>The complete report will be available at WP.29 website under the official symbol ECE/TRANS/WP.29/1168 .</a:t>
            </a:r>
          </a:p>
          <a:p>
            <a:pPr>
              <a:spcBef>
                <a:spcPts val="0"/>
              </a:spcBef>
            </a:pPr>
            <a:endParaRPr lang="en-US" sz="1800" dirty="0"/>
          </a:p>
          <a:p>
            <a:pPr>
              <a:spcBef>
                <a:spcPts val="0"/>
              </a:spcBef>
            </a:pPr>
            <a:r>
              <a:rPr lang="en-US" sz="1800" dirty="0"/>
              <a:t>GRSP 73rd session will be held on 15-19 May 2023. Deadline for submission of official documents on 20 February 2023.</a:t>
            </a:r>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June and November 2022 sessions of WP.29 </a:t>
            </a:r>
            <a:endParaRPr lang="en-GB" sz="1800" b="1" dirty="0">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 ds:uri="985ec44e-1bab-4c0b-9df0-6ba128686fc9"/>
  </ds:schemaRefs>
</ds:datastoreItem>
</file>

<file path=customXml/itemProps2.xml><?xml version="1.0" encoding="utf-8"?>
<ds:datastoreItem xmlns:ds="http://schemas.openxmlformats.org/officeDocument/2006/customXml" ds:itemID="{A58FCC7D-4F1D-4E1D-8C0E-0D8594A381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2357C-5529-460D-BFC4-2313D111B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496</TotalTime>
  <Words>887</Words>
  <Application>Microsoft Office PowerPoint</Application>
  <PresentationFormat>A4 Paper (210x297 mm)</PresentationFormat>
  <Paragraphs>67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Verdana</vt:lpstr>
      <vt:lpstr>Office Theme</vt:lpstr>
      <vt:lpstr>Working Party on Passive Safety (GRSP) Highlights of the June and November 2022 sessions of WP.29</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Edoardo Gianotti</cp:lastModifiedBy>
  <cp:revision>6</cp:revision>
  <cp:lastPrinted>2019-05-20T06:59:44Z</cp:lastPrinted>
  <dcterms:created xsi:type="dcterms:W3CDTF">2014-05-01T14:51:01Z</dcterms:created>
  <dcterms:modified xsi:type="dcterms:W3CDTF">2022-12-05T16:47:47Z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