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DB"/>
    <a:srgbClr val="004B96"/>
    <a:srgbClr val="0070C0"/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ld_filter_plugging_point" TargetMode="External"/><Relationship Id="rId2" Type="http://schemas.openxmlformats.org/officeDocument/2006/relationships/hyperlink" Target="https://en.wikipedia.org/wiki/Cloud_poi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Reference Fuels: Diesel Cloud Point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022295D-D28A-45A5-8973-4F6075CC67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Changed standard </a:t>
            </a:r>
            <a:r>
              <a:rPr lang="en-GB"/>
              <a:t>with UN R154</a:t>
            </a:r>
            <a:endParaRPr lang="en-GB" dirty="0"/>
          </a:p>
        </p:txBody>
      </p:sp>
      <p:sp>
        <p:nvSpPr>
          <p:cNvPr id="2" name="Rectangle 37">
            <a:extLst>
              <a:ext uri="{FF2B5EF4-FFF2-40B4-BE49-F238E27FC236}">
                <a16:creationId xmlns:a16="http://schemas.microsoft.com/office/drawing/2014/main" id="{9DD0405D-7002-EA2C-C4D4-15E313FEEB0F}"/>
              </a:ext>
            </a:extLst>
          </p:cNvPr>
          <p:cNvSpPr/>
          <p:nvPr/>
        </p:nvSpPr>
        <p:spPr>
          <a:xfrm>
            <a:off x="0" y="-5318"/>
            <a:ext cx="12192000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by the expert of OICA	     	         				      			                                  Informal document </a:t>
            </a: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GRPE-87-12</a:t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	                        				      			             	     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r>
              <a:rPr lang="en-U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GRPE, 10 - 13 January 2023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        			      				      agenda item 3.(a).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AE4E6-B3C8-4E16-A096-24023D68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Reference Fuels: Diesel Cloud Point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3E242-396E-4D53-B8ED-AF1A80A72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5486400" cy="323430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/>
              <a:t>Diesel (B7) Reference Fuel properties are described within…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60A8B57-E918-4FB4-9C3B-A1A6D34D0E48}"/>
              </a:ext>
            </a:extLst>
          </p:cNvPr>
          <p:cNvSpPr txBox="1">
            <a:spLocks/>
          </p:cNvSpPr>
          <p:nvPr/>
        </p:nvSpPr>
        <p:spPr bwMode="auto">
          <a:xfrm>
            <a:off x="603816" y="4811761"/>
            <a:ext cx="10972800" cy="15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−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400" kern="0" dirty="0"/>
              <a:t>However, EN 116 describes the test method for the “Cold Filter Plugging Point (CFPP)”, not the “Cloud Point (CP)”.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kern="0" dirty="0"/>
              <a:t>CP*: “Temperature below which paraffin wax in diesel or </a:t>
            </a:r>
            <a:r>
              <a:rPr lang="en-GB" sz="1400" kern="0" dirty="0" err="1"/>
              <a:t>biowax</a:t>
            </a:r>
            <a:r>
              <a:rPr lang="en-GB" sz="1400" kern="0" dirty="0"/>
              <a:t> in biodiesels forms a cloudy appearance”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kern="0" dirty="0"/>
              <a:t>CFPP**: “Lowest temperature at which a given volume of diesel passes through a standardized filtration device in a specified time when cooled under certain conditions”</a:t>
            </a:r>
          </a:p>
          <a:p>
            <a:pPr marL="0" indent="0">
              <a:buNone/>
            </a:pPr>
            <a:endParaRPr lang="en-GB" sz="1400" kern="0" dirty="0"/>
          </a:p>
          <a:p>
            <a:pPr marL="0" indent="0">
              <a:buNone/>
            </a:pPr>
            <a:r>
              <a:rPr lang="en-GB" sz="1400" kern="0" dirty="0"/>
              <a:t>As EN 23015 was withdrawn / replaced the correct test method </a:t>
            </a:r>
            <a:r>
              <a:rPr lang="en-GB" sz="1400" b="1" kern="0" dirty="0"/>
              <a:t>should be EN ISO 3015, not EN 116</a:t>
            </a:r>
            <a:r>
              <a:rPr lang="en-GB" sz="1400" kern="0" dirty="0"/>
              <a:t>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595D27E-2BB3-41FD-9D8C-6C5471EF7099}"/>
              </a:ext>
            </a:extLst>
          </p:cNvPr>
          <p:cNvSpPr txBox="1"/>
          <p:nvPr/>
        </p:nvSpPr>
        <p:spPr>
          <a:xfrm>
            <a:off x="8775680" y="6453336"/>
            <a:ext cx="3416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*: </a:t>
            </a:r>
            <a:r>
              <a:rPr lang="en-GB" sz="1000" dirty="0">
                <a:hlinkClick r:id="rId2"/>
              </a:rPr>
              <a:t>https://en.wikipedia.org/wiki/Cloud_point</a:t>
            </a:r>
            <a:endParaRPr lang="en-GB" sz="1000" dirty="0"/>
          </a:p>
          <a:p>
            <a:r>
              <a:rPr lang="en-GB" sz="1000" dirty="0"/>
              <a:t>**: </a:t>
            </a:r>
            <a:r>
              <a:rPr lang="en-GB" sz="1000" dirty="0">
                <a:hlinkClick r:id="rId3"/>
              </a:rPr>
              <a:t>https://en.wikipedia.org/wiki/Cold_filter_plugging_point</a:t>
            </a:r>
            <a:endParaRPr lang="en-GB" sz="1000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E2A712BD-89EB-47F6-8C04-B72A3A7329ED}"/>
              </a:ext>
            </a:extLst>
          </p:cNvPr>
          <p:cNvSpPr txBox="1">
            <a:spLocks/>
          </p:cNvSpPr>
          <p:nvPr/>
        </p:nvSpPr>
        <p:spPr bwMode="auto">
          <a:xfrm>
            <a:off x="609600" y="2715255"/>
            <a:ext cx="10972800" cy="29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−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1400" kern="0" dirty="0"/>
              <a:t>For the “Cloud Point”, the reference test method differs between UN-R154, UN-R83/07, UN-R83/06 and </a:t>
            </a:r>
            <a:r>
              <a:rPr lang="en-GB" sz="1400" dirty="0"/>
              <a:t>(EU) 2017/1151 </a:t>
            </a:r>
            <a:r>
              <a:rPr lang="en-GB" sz="1400" kern="0" dirty="0"/>
              <a:t>: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4C7121F8-785B-4FB0-A815-E01FF11A5F4C}"/>
              </a:ext>
            </a:extLst>
          </p:cNvPr>
          <p:cNvGrpSpPr/>
          <p:nvPr/>
        </p:nvGrpSpPr>
        <p:grpSpPr>
          <a:xfrm>
            <a:off x="839416" y="1930904"/>
            <a:ext cx="10472684" cy="523220"/>
            <a:chOff x="839416" y="1930904"/>
            <a:chExt cx="10472684" cy="523220"/>
          </a:xfrm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C62BD9A5-BEB0-4C3E-AA3F-737FBA7C1417}"/>
                </a:ext>
              </a:extLst>
            </p:cNvPr>
            <p:cNvSpPr/>
            <p:nvPr/>
          </p:nvSpPr>
          <p:spPr>
            <a:xfrm>
              <a:off x="1452084" y="1961682"/>
              <a:ext cx="4500000" cy="461665"/>
            </a:xfrm>
            <a:prstGeom prst="rect">
              <a:avLst/>
            </a:prstGeom>
            <a:solidFill>
              <a:srgbClr val="004B96">
                <a:alpha val="2549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94816774-6C1B-4C12-AFD0-12D66D6B2DF6}"/>
                </a:ext>
              </a:extLst>
            </p:cNvPr>
            <p:cNvSpPr/>
            <p:nvPr/>
          </p:nvSpPr>
          <p:spPr>
            <a:xfrm>
              <a:off x="6812099" y="1961681"/>
              <a:ext cx="4500001" cy="461665"/>
            </a:xfrm>
            <a:prstGeom prst="rect">
              <a:avLst/>
            </a:prstGeom>
            <a:solidFill>
              <a:srgbClr val="009EDB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CEB2868-6AD4-4BD7-8026-12F717198BF6}"/>
                </a:ext>
              </a:extLst>
            </p:cNvPr>
            <p:cNvSpPr txBox="1"/>
            <p:nvPr/>
          </p:nvSpPr>
          <p:spPr>
            <a:xfrm>
              <a:off x="6812099" y="1930904"/>
              <a:ext cx="4394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kern="0" dirty="0"/>
                <a:t>Paragraph 5.4. of Annex B3 to UN-R154 for Level 1A</a:t>
              </a:r>
            </a:p>
            <a:p>
              <a:r>
                <a:rPr lang="en-GB" sz="1400" kern="0" dirty="0"/>
                <a:t>Paragraph 1.2. of Annex 10 to UN-R83/07 and 06</a:t>
              </a:r>
              <a:endParaRPr lang="en-GB" sz="1400" dirty="0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13207CBD-18B0-4CE0-9558-040D81DA2D59}"/>
                </a:ext>
              </a:extLst>
            </p:cNvPr>
            <p:cNvSpPr txBox="1"/>
            <p:nvPr/>
          </p:nvSpPr>
          <p:spPr>
            <a:xfrm>
              <a:off x="1452084" y="2039048"/>
              <a:ext cx="36832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Paragraph 2. of Annex IX to (EU) 2017/1151</a:t>
              </a: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D0326FC5-84F9-4B19-A13A-0523EEA4F872}"/>
                </a:ext>
              </a:extLst>
            </p:cNvPr>
            <p:cNvSpPr txBox="1"/>
            <p:nvPr/>
          </p:nvSpPr>
          <p:spPr>
            <a:xfrm>
              <a:off x="839416" y="1961682"/>
              <a:ext cx="612668" cy="461665"/>
            </a:xfrm>
            <a:prstGeom prst="rect">
              <a:avLst/>
            </a:prstGeom>
            <a:solidFill>
              <a:srgbClr val="004B96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chemeClr val="bg1"/>
                  </a:solidFill>
                </a:rPr>
                <a:t>EU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B1E6FE03-B9AE-4FB2-8BC3-7E5BCBC71F48}"/>
                </a:ext>
              </a:extLst>
            </p:cNvPr>
            <p:cNvSpPr txBox="1"/>
            <p:nvPr/>
          </p:nvSpPr>
          <p:spPr>
            <a:xfrm>
              <a:off x="6181800" y="1961682"/>
              <a:ext cx="630301" cy="461665"/>
            </a:xfrm>
            <a:prstGeom prst="rect">
              <a:avLst/>
            </a:prstGeom>
            <a:solidFill>
              <a:srgbClr val="009EDB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chemeClr val="bg1"/>
                  </a:solidFill>
                </a:rPr>
                <a:t>UN</a:t>
              </a:r>
            </a:p>
          </p:txBody>
        </p:sp>
      </p:grpSp>
      <p:graphicFrame>
        <p:nvGraphicFramePr>
          <p:cNvPr id="16" name="Tabelle 4">
            <a:extLst>
              <a:ext uri="{FF2B5EF4-FFF2-40B4-BE49-F238E27FC236}">
                <a16:creationId xmlns:a16="http://schemas.microsoft.com/office/drawing/2014/main" id="{58D96A8F-9998-4026-9CC8-15A4D3ECF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604007"/>
              </p:ext>
            </p:extLst>
          </p:nvPr>
        </p:nvGraphicFramePr>
        <p:xfrm>
          <a:off x="603815" y="2998168"/>
          <a:ext cx="10972801" cy="1676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val="2538303725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0780620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364735225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329228380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54368184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77570548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1402273419"/>
                    </a:ext>
                  </a:extLst>
                </a:gridCol>
              </a:tblGrid>
              <a:tr h="264029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Regulation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Parameter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Unit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Limits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Test Method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836790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Minimum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Maximum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53773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Diesel B7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UN-R154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Cloud Point</a:t>
                      </a: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EN 116</a:t>
                      </a: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8382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Diesel B7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UN-R83/07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Cloud 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EN 23015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9106715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Diesel B7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UN-R83/06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Cloud 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EN 23015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811108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Diesel B7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2017/1151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Cloud 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EN 23015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8612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29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AE4E6-B3C8-4E16-A096-24023D68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Reference Fuels: Diesel Cloud Point</a:t>
            </a:r>
            <a:endParaRPr lang="en-GB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993C79CB-70DD-4EFE-9C59-3DAD888D8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694327"/>
              </p:ext>
            </p:extLst>
          </p:nvPr>
        </p:nvGraphicFramePr>
        <p:xfrm>
          <a:off x="609600" y="2160041"/>
          <a:ext cx="10972801" cy="1676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val="2538303725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0780620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364735225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329228380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54368184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77570548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1402273419"/>
                    </a:ext>
                  </a:extLst>
                </a:gridCol>
              </a:tblGrid>
              <a:tr h="264029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Regulation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Parameter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Unit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Limits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Test Method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836790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Minimum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Maximum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53773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Diesel B7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UN-R154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Cloud Point</a:t>
                      </a: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EN 116</a:t>
                      </a: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8382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Diesel B7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UN-R83/07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Cloud 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EN 23015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9106715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Diesel B7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UN-R83/06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Cloud 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EN 23015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811108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Diesel B7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2017/1151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Cloud 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EN 23015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8612872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4F32A608-976A-42F8-8349-F63F4FA1947E}"/>
              </a:ext>
            </a:extLst>
          </p:cNvPr>
          <p:cNvSpPr txBox="1"/>
          <p:nvPr/>
        </p:nvSpPr>
        <p:spPr>
          <a:xfrm>
            <a:off x="609600" y="1852264"/>
            <a:ext cx="2977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Specifications for „Cloud Point“:</a:t>
            </a:r>
          </a:p>
        </p:txBody>
      </p:sp>
      <p:graphicFrame>
        <p:nvGraphicFramePr>
          <p:cNvPr id="11" name="Tabelle 4">
            <a:extLst>
              <a:ext uri="{FF2B5EF4-FFF2-40B4-BE49-F238E27FC236}">
                <a16:creationId xmlns:a16="http://schemas.microsoft.com/office/drawing/2014/main" id="{19E953AB-34B3-43E3-B762-5BE21945F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737279"/>
              </p:ext>
            </p:extLst>
          </p:nvPr>
        </p:nvGraphicFramePr>
        <p:xfrm>
          <a:off x="609599" y="4437112"/>
          <a:ext cx="10972801" cy="140208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val="2538303725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0780620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364735225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329228380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54368184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77570548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1402273419"/>
                    </a:ext>
                  </a:extLst>
                </a:gridCol>
              </a:tblGrid>
              <a:tr h="264029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Regulation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Parameter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Unit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Limits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Test Method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836790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Minimum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Maximum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53773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Diesel B5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UN-R83/07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CFPP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EN 116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92605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Diesel B5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UN-R83/06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CFPP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EN 116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197237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Diesel / B0 / B5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UN-R83/05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CFPP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EN 116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4070130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624215B0-F107-4653-88F7-F7D1FC05BC4E}"/>
              </a:ext>
            </a:extLst>
          </p:cNvPr>
          <p:cNvSpPr txBox="1"/>
          <p:nvPr/>
        </p:nvSpPr>
        <p:spPr>
          <a:xfrm>
            <a:off x="609599" y="4129335"/>
            <a:ext cx="4169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Specifications for „</a:t>
            </a:r>
            <a:r>
              <a:rPr lang="en-GB" sz="1400" b="1" kern="0" dirty="0"/>
              <a:t>Cold Filter Plugging Point</a:t>
            </a:r>
            <a:r>
              <a:rPr lang="en-GB" sz="1400" b="1" dirty="0"/>
              <a:t>“:</a:t>
            </a:r>
          </a:p>
        </p:txBody>
      </p:sp>
    </p:spTree>
    <p:extLst>
      <p:ext uri="{BB962C8B-B14F-4D97-AF65-F5344CB8AC3E}">
        <p14:creationId xmlns:p14="http://schemas.microsoft.com/office/powerpoint/2010/main" val="1239061308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4FE1AB-0D74-4D5A-BE41-0BE225F3F3D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970AE2-E97C-4EA7-AE6B-1947A26349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21D69A-6A9F-4C97-88F6-B68B307534F8}"/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2</TotalTime>
  <Words>458</Words>
  <Application>Microsoft Office PowerPoint</Application>
  <PresentationFormat>Widescreen</PresentationFormat>
  <Paragraphs>123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Times New Roman</vt:lpstr>
      <vt:lpstr>Wingdings</vt:lpstr>
      <vt:lpstr>Masque présentation OICA</vt:lpstr>
      <vt:lpstr>Reference Fuels: Diesel Cloud Point</vt:lpstr>
      <vt:lpstr>Reference Fuels: Diesel Cloud Point</vt:lpstr>
      <vt:lpstr>Reference Fuels: Diesel Cloud 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Purpose Vehicles</dc:title>
  <dc:creator>Jean-Marc Prigent</dc:creator>
  <cp:lastModifiedBy>Francois Cuenot</cp:lastModifiedBy>
  <cp:revision>53</cp:revision>
  <dcterms:created xsi:type="dcterms:W3CDTF">2021-05-28T16:10:18Z</dcterms:created>
  <dcterms:modified xsi:type="dcterms:W3CDTF">2022-12-20T14:53:49Z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