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3" r:id="rId8"/>
    <p:sldId id="264" r:id="rId9"/>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414"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C52B5C50-6EF9-4DD2-A8C2-2725196CD6F6}"/>
    <pc:docChg chg="modSld">
      <pc:chgData name="Francois Cuenot" userId="9928dff3-8fa4-42b5-9d6e-cd4dcb89281b" providerId="ADAL" clId="{C52B5C50-6EF9-4DD2-A8C2-2725196CD6F6}" dt="2022-12-20T14:45:52.888" v="3" actId="6549"/>
      <pc:docMkLst>
        <pc:docMk/>
      </pc:docMkLst>
      <pc:sldChg chg="modSp mod">
        <pc:chgData name="Francois Cuenot" userId="9928dff3-8fa4-42b5-9d6e-cd4dcb89281b" providerId="ADAL" clId="{C52B5C50-6EF9-4DD2-A8C2-2725196CD6F6}" dt="2022-12-20T14:45:52.888" v="3" actId="6549"/>
        <pc:sldMkLst>
          <pc:docMk/>
          <pc:sldMk cId="0" sldId="256"/>
        </pc:sldMkLst>
        <pc:spChg chg="mod">
          <ac:chgData name="Francois Cuenot" userId="9928dff3-8fa4-42b5-9d6e-cd4dcb89281b" providerId="ADAL" clId="{C52B5C50-6EF9-4DD2-A8C2-2725196CD6F6}" dt="2022-12-20T14:45:52.888" v="3" actId="6549"/>
          <ac:spMkLst>
            <pc:docMk/>
            <pc:sldMk cId="0" sldId="256"/>
            <ac:spMk id="2" creationId="{A400CC00-B704-3812-3E99-9E9683B2440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20/12/2022</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3742118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a:t>Modifiez le style du titre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CF181AD-2138-4110-A5E2-8649EDB84903}"/>
              </a:ext>
            </a:extLst>
          </p:cNvPr>
          <p:cNvSpPr>
            <a:spLocks noGrp="1"/>
          </p:cNvSpPr>
          <p:nvPr>
            <p:ph type="ctrTitle"/>
          </p:nvPr>
        </p:nvSpPr>
        <p:spPr/>
        <p:txBody>
          <a:bodyPr/>
          <a:lstStyle/>
          <a:p>
            <a:r>
              <a:rPr lang="en-GB" dirty="0"/>
              <a:t>OICA Comments to Working Paper GRPE/2023/02 (UN-R83.08)</a:t>
            </a:r>
            <a:endParaRPr lang="fr-FR" dirty="0"/>
          </a:p>
        </p:txBody>
      </p:sp>
      <p:sp>
        <p:nvSpPr>
          <p:cNvPr id="5" name="Sous-titre 4">
            <a:extLst>
              <a:ext uri="{FF2B5EF4-FFF2-40B4-BE49-F238E27FC236}">
                <a16:creationId xmlns:a16="http://schemas.microsoft.com/office/drawing/2014/main" id="{15054904-277D-4336-8282-11732B047032}"/>
              </a:ext>
            </a:extLst>
          </p:cNvPr>
          <p:cNvSpPr>
            <a:spLocks noGrp="1"/>
          </p:cNvSpPr>
          <p:nvPr>
            <p:ph type="subTitle" idx="1"/>
          </p:nvPr>
        </p:nvSpPr>
        <p:spPr/>
        <p:txBody>
          <a:bodyPr/>
          <a:lstStyle/>
          <a:p>
            <a:r>
              <a:rPr lang="en-GB" dirty="0"/>
              <a:t>GRPE 87 – January 2023</a:t>
            </a:r>
          </a:p>
          <a:p>
            <a:endParaRPr lang="fr-FR" dirty="0"/>
          </a:p>
        </p:txBody>
      </p:sp>
      <p:sp>
        <p:nvSpPr>
          <p:cNvPr id="2" name="Rectangle 37">
            <a:extLst>
              <a:ext uri="{FF2B5EF4-FFF2-40B4-BE49-F238E27FC236}">
                <a16:creationId xmlns:a16="http://schemas.microsoft.com/office/drawing/2014/main" id="{A400CC00-B704-3812-3E99-9E9683B24408}"/>
              </a:ext>
            </a:extLst>
          </p:cNvPr>
          <p:cNvSpPr/>
          <p:nvPr/>
        </p:nvSpPr>
        <p:spPr>
          <a:xfrm>
            <a:off x="0" y="-5318"/>
            <a:ext cx="12192000" cy="553998"/>
          </a:xfrm>
          <a:prstGeom prst="rect">
            <a:avLst/>
          </a:prstGeom>
        </p:spPr>
        <p:txBody>
          <a:bodyPr wrap="square">
            <a:spAutoFit/>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GB" sz="1000" dirty="0">
                <a:latin typeface="Times New Roman" panose="02020603050405020304" pitchFamily="18" charset="0"/>
                <a:cs typeface="Times New Roman" panose="02020603050405020304" pitchFamily="18" charset="0"/>
              </a:rPr>
              <a:t>Submitted by the expert of OICA	     	         				      			                                  Informal document </a:t>
            </a:r>
            <a:r>
              <a:rPr lang="en-GB" sz="1000" b="1" dirty="0">
                <a:latin typeface="Times New Roman" panose="02020603050405020304" pitchFamily="18" charset="0"/>
                <a:cs typeface="Times New Roman" panose="02020603050405020304" pitchFamily="18" charset="0"/>
              </a:rPr>
              <a:t>GRPE-87-10</a:t>
            </a:r>
            <a:br>
              <a:rPr lang="en-GB" sz="1000" dirty="0">
                <a:latin typeface="Times New Roman" panose="02020603050405020304" pitchFamily="18" charset="0"/>
                <a:cs typeface="Times New Roman" panose="02020603050405020304" pitchFamily="18" charset="0"/>
              </a:rPr>
            </a:br>
            <a:r>
              <a:rPr lang="en-GB"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87</a:t>
            </a:r>
            <a:r>
              <a:rPr lang="en-US" sz="1000" baseline="30000" dirty="0">
                <a:latin typeface="Times New Roman" panose="02020603050405020304" pitchFamily="18" charset="0"/>
                <a:cs typeface="Times New Roman" panose="02020603050405020304" pitchFamily="18" charset="0"/>
              </a:rPr>
              <a:t>th</a:t>
            </a:r>
            <a:r>
              <a:rPr lang="en-US" sz="1000" dirty="0">
                <a:latin typeface="Times New Roman" panose="02020603050405020304" pitchFamily="18" charset="0"/>
                <a:cs typeface="Times New Roman" panose="02020603050405020304" pitchFamily="18" charset="0"/>
              </a:rPr>
              <a:t> GRPE, 10 - 13 January 2023</a:t>
            </a:r>
            <a:r>
              <a:rPr lang="en-GB" sz="1000" dirty="0">
                <a:latin typeface="Times New Roman" panose="02020603050405020304" pitchFamily="18" charset="0"/>
                <a:cs typeface="Times New Roman" panose="02020603050405020304" pitchFamily="18" charset="0"/>
              </a:rPr>
              <a:t>				                   			      				      agenda item 3.(a),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General Comments to GRPE/2023/02</a:t>
            </a:r>
            <a:endParaRPr lang="fr-FR" dirty="0"/>
          </a:p>
        </p:txBody>
      </p:sp>
      <p:sp>
        <p:nvSpPr>
          <p:cNvPr id="3" name="Espace réservé du contenu 2"/>
          <p:cNvSpPr>
            <a:spLocks noGrp="1"/>
          </p:cNvSpPr>
          <p:nvPr>
            <p:ph idx="1"/>
          </p:nvPr>
        </p:nvSpPr>
        <p:spPr/>
        <p:txBody>
          <a:bodyPr/>
          <a:lstStyle/>
          <a:p>
            <a:r>
              <a:rPr lang="en-GB" dirty="0"/>
              <a:t>The need for this proposal was discussed in Informal Working Group WLTP in September 2018. </a:t>
            </a:r>
          </a:p>
          <a:p>
            <a:r>
              <a:rPr lang="en-GB" dirty="0"/>
              <a:t>This working paper is the first written proposal and was first uploaded in November 2022.</a:t>
            </a:r>
          </a:p>
          <a:p>
            <a:r>
              <a:rPr lang="en-GB" dirty="0"/>
              <a:t> The working paper remains incomplete at the time of compilation of this paper leaving no time for assessment.</a:t>
            </a:r>
          </a:p>
          <a:p>
            <a:pPr marL="0" indent="0">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4000" dirty="0"/>
              <a:t>Detailed Concerns re. GRPE/2023/02 (1)</a:t>
            </a:r>
            <a:endParaRPr lang="fr-FR" sz="4000" dirty="0"/>
          </a:p>
        </p:txBody>
      </p:sp>
      <p:sp>
        <p:nvSpPr>
          <p:cNvPr id="3" name="Espace réservé du contenu 2"/>
          <p:cNvSpPr>
            <a:spLocks noGrp="1"/>
          </p:cNvSpPr>
          <p:nvPr>
            <p:ph idx="1"/>
          </p:nvPr>
        </p:nvSpPr>
        <p:spPr/>
        <p:txBody>
          <a:bodyPr/>
          <a:lstStyle/>
          <a:p>
            <a:r>
              <a:rPr lang="en-GB" dirty="0"/>
              <a:t>OICA previously raised concerns regarding requiring both UN R154 and “UN R-RDE” with no option for CPs. These concerns can be expressed by an example:</a:t>
            </a:r>
          </a:p>
          <a:p>
            <a:pPr lvl="1"/>
            <a:r>
              <a:rPr lang="en-GB" dirty="0"/>
              <a:t>A Contracting Party applies UN R83 but does not have a local RDE requirement.</a:t>
            </a:r>
          </a:p>
          <a:p>
            <a:pPr lvl="1"/>
            <a:r>
              <a:rPr lang="en-GB" dirty="0"/>
              <a:t>They would have to issue approvals to UN R83.08 on demand and would have to conduct RDE ISC testing</a:t>
            </a:r>
          </a:p>
          <a:p>
            <a:pPr lvl="1"/>
            <a:r>
              <a:rPr lang="en-GB" dirty="0"/>
              <a:t>Not only would they have no experience, there may be no RDE approved cars on their market. </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4000" dirty="0"/>
              <a:t>Detailed Concerns re. GRPE/2023/02 (2)</a:t>
            </a:r>
            <a:endParaRPr lang="fr-FR" sz="4000" dirty="0"/>
          </a:p>
        </p:txBody>
      </p:sp>
      <p:sp>
        <p:nvSpPr>
          <p:cNvPr id="3" name="Espace réservé du contenu 2"/>
          <p:cNvSpPr>
            <a:spLocks noGrp="1"/>
          </p:cNvSpPr>
          <p:nvPr>
            <p:ph idx="1"/>
          </p:nvPr>
        </p:nvSpPr>
        <p:spPr>
          <a:xfrm>
            <a:off x="595164" y="1450976"/>
            <a:ext cx="10972800" cy="4525963"/>
          </a:xfrm>
        </p:spPr>
        <p:txBody>
          <a:bodyPr/>
          <a:lstStyle/>
          <a:p>
            <a:r>
              <a:rPr lang="en-GB" dirty="0"/>
              <a:t>For this reason OICA believes that Transitional Provisions and optional levels are required to:</a:t>
            </a:r>
            <a:br>
              <a:rPr lang="en-GB" dirty="0"/>
            </a:br>
            <a:r>
              <a:rPr lang="en-GB" dirty="0"/>
              <a:t>a)	protect CPs which have applied UN R83 for many 	years from these new and potentially undesired 	obligations</a:t>
            </a:r>
            <a:br>
              <a:rPr lang="en-GB" dirty="0"/>
            </a:br>
            <a:r>
              <a:rPr lang="en-GB" dirty="0"/>
              <a:t>b) 	clarify which series of UN R83 is subject to mutual 	recognition under the 58 Agreement</a:t>
            </a:r>
            <a:br>
              <a:rPr lang="en-GB" dirty="0"/>
            </a:br>
            <a:r>
              <a:rPr lang="en-GB" dirty="0"/>
              <a:t>c) 	allow a CP with no current desire to introduce RDE 	requirements to continue to apply emissions ISC</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4000" dirty="0"/>
              <a:t>Detailed Concerns re. GRPE/2023/02 (3)</a:t>
            </a:r>
            <a:endParaRPr lang="fr-FR" sz="4000" dirty="0"/>
          </a:p>
        </p:txBody>
      </p:sp>
      <p:sp>
        <p:nvSpPr>
          <p:cNvPr id="3" name="Espace réservé du contenu 2"/>
          <p:cNvSpPr>
            <a:spLocks noGrp="1"/>
          </p:cNvSpPr>
          <p:nvPr>
            <p:ph idx="1"/>
          </p:nvPr>
        </p:nvSpPr>
        <p:spPr/>
        <p:txBody>
          <a:bodyPr/>
          <a:lstStyle/>
          <a:p>
            <a:pPr marL="355600"/>
            <a:r>
              <a:rPr lang="en-GB" dirty="0"/>
              <a:t>The proposal contains references to EU based systems and processes which are not currently known by non-EU Contracting Parties (e.g. ISC Electronic Platform, „Forum for Exchange of Information on Enforcement“ etc.)</a:t>
            </a:r>
          </a:p>
          <a:p>
            <a:pPr marL="355600"/>
            <a:r>
              <a:rPr lang="en-GB" dirty="0"/>
              <a:t>As many of these systems and processes have been initiated since the concept of UN R83.08 was developed, OICA believes their inclusion should be discussed with stakeholders.</a:t>
            </a:r>
          </a:p>
          <a:p>
            <a:pPr marL="0" indent="0">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62E438-18B7-9C2E-073B-8D261CDF70CB}"/>
              </a:ext>
            </a:extLst>
          </p:cNvPr>
          <p:cNvSpPr>
            <a:spLocks noGrp="1"/>
          </p:cNvSpPr>
          <p:nvPr>
            <p:ph type="title"/>
          </p:nvPr>
        </p:nvSpPr>
        <p:spPr/>
        <p:txBody>
          <a:bodyPr/>
          <a:lstStyle/>
          <a:p>
            <a:r>
              <a:rPr lang="en-US" sz="4000" dirty="0"/>
              <a:t>Detailed Concerns re. GRPE/2023/02 (4)</a:t>
            </a:r>
            <a:endParaRPr lang="fr-FR" sz="4000" dirty="0"/>
          </a:p>
        </p:txBody>
      </p:sp>
      <p:sp>
        <p:nvSpPr>
          <p:cNvPr id="3" name="Espace réservé du contenu 2">
            <a:extLst>
              <a:ext uri="{FF2B5EF4-FFF2-40B4-BE49-F238E27FC236}">
                <a16:creationId xmlns:a16="http://schemas.microsoft.com/office/drawing/2014/main" id="{FB5359EE-EA13-41CE-3F1C-F3AF953649C0}"/>
              </a:ext>
            </a:extLst>
          </p:cNvPr>
          <p:cNvSpPr>
            <a:spLocks noGrp="1"/>
          </p:cNvSpPr>
          <p:nvPr>
            <p:ph idx="1"/>
          </p:nvPr>
        </p:nvSpPr>
        <p:spPr/>
        <p:txBody>
          <a:bodyPr/>
          <a:lstStyle/>
          <a:p>
            <a:pPr marL="355600"/>
            <a:r>
              <a:rPr lang="en-GB" sz="2800" dirty="0"/>
              <a:t>The proposal uses the terminology „third parties“ which is copied over from EU legislation.</a:t>
            </a:r>
          </a:p>
          <a:p>
            <a:pPr marL="355600"/>
            <a:r>
              <a:rPr lang="en-GB" sz="2800" dirty="0"/>
              <a:t>In EU legislation however such third parties have to demonstrate their legitimacy and are bound to confidentiality. These necessary restrictions appear absent for UN R83.08 and the 58 Agreement.</a:t>
            </a:r>
          </a:p>
          <a:p>
            <a:pPr marL="355600"/>
            <a:r>
              <a:rPr lang="en-GB" sz="2800" dirty="0"/>
              <a:t>The following important elements were absent from the Working Document:</a:t>
            </a:r>
          </a:p>
          <a:p>
            <a:pPr marL="755650" lvl="1"/>
            <a:r>
              <a:rPr lang="en-GB" dirty="0"/>
              <a:t>Test conditions, communication document, addendum to communication document (approx. 25 pages of text)</a:t>
            </a:r>
          </a:p>
          <a:p>
            <a:pPr marL="0" indent="0">
              <a:buNone/>
            </a:pPr>
            <a:endParaRPr lang="fr-FR" dirty="0"/>
          </a:p>
        </p:txBody>
      </p:sp>
    </p:spTree>
    <p:extLst>
      <p:ext uri="{BB962C8B-B14F-4D97-AF65-F5344CB8AC3E}">
        <p14:creationId xmlns:p14="http://schemas.microsoft.com/office/powerpoint/2010/main" val="2870359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B83768-BEC8-7A34-700E-63641A8CA65C}"/>
              </a:ext>
            </a:extLst>
          </p:cNvPr>
          <p:cNvSpPr>
            <a:spLocks noGrp="1"/>
          </p:cNvSpPr>
          <p:nvPr>
            <p:ph type="title"/>
          </p:nvPr>
        </p:nvSpPr>
        <p:spPr/>
        <p:txBody>
          <a:bodyPr/>
          <a:lstStyle/>
          <a:p>
            <a:r>
              <a:rPr lang="en-US" sz="4000" dirty="0"/>
              <a:t>OICA Conclusion re. GRPE/2023/02</a:t>
            </a:r>
            <a:endParaRPr lang="fr-FR" sz="4000" dirty="0"/>
          </a:p>
        </p:txBody>
      </p:sp>
      <p:sp>
        <p:nvSpPr>
          <p:cNvPr id="3" name="Espace réservé du contenu 2">
            <a:extLst>
              <a:ext uri="{FF2B5EF4-FFF2-40B4-BE49-F238E27FC236}">
                <a16:creationId xmlns:a16="http://schemas.microsoft.com/office/drawing/2014/main" id="{8AEBA9CD-1DD5-9BE7-B95E-81B7B78338B1}"/>
              </a:ext>
            </a:extLst>
          </p:cNvPr>
          <p:cNvSpPr>
            <a:spLocks noGrp="1"/>
          </p:cNvSpPr>
          <p:nvPr>
            <p:ph idx="1"/>
          </p:nvPr>
        </p:nvSpPr>
        <p:spPr/>
        <p:txBody>
          <a:bodyPr/>
          <a:lstStyle/>
          <a:p>
            <a:pPr marL="355600"/>
            <a:r>
              <a:rPr lang="en-GB" dirty="0"/>
              <a:t>Considering the absence of an informal document, the  incomplete nature of the proposal and the number of critical concerns, OICA strongly requests that the adoption of UN R83.08 is delayed until GRPE 88 to give its members sufficient time to assess the proposal and make constructive proposals for amendment where necessary.</a:t>
            </a:r>
          </a:p>
          <a:p>
            <a:pPr marL="355600"/>
            <a:r>
              <a:rPr lang="en-GB" dirty="0"/>
              <a:t>Of course OICA members are available for open discussions with Contracting Parties where desired.</a:t>
            </a:r>
          </a:p>
          <a:p>
            <a:pPr marL="0" indent="0">
              <a:buNone/>
            </a:pPr>
            <a:endParaRPr lang="fr-FR" dirty="0"/>
          </a:p>
        </p:txBody>
      </p:sp>
    </p:spTree>
    <p:extLst>
      <p:ext uri="{BB962C8B-B14F-4D97-AF65-F5344CB8AC3E}">
        <p14:creationId xmlns:p14="http://schemas.microsoft.com/office/powerpoint/2010/main" val="2194911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804E59-00E8-58B9-D9F4-61B877DD1C96}"/>
              </a:ext>
            </a:extLst>
          </p:cNvPr>
          <p:cNvSpPr>
            <a:spLocks noGrp="1"/>
          </p:cNvSpPr>
          <p:nvPr>
            <p:ph type="title"/>
          </p:nvPr>
        </p:nvSpPr>
        <p:spPr/>
        <p:txBody>
          <a:bodyPr/>
          <a:lstStyle/>
          <a:p>
            <a:r>
              <a:rPr lang="en-US" sz="4000" dirty="0"/>
              <a:t>Additional Comment re. GRPE/2023/02 </a:t>
            </a:r>
            <a:endParaRPr lang="fr-FR" sz="4000" dirty="0"/>
          </a:p>
        </p:txBody>
      </p:sp>
      <p:sp>
        <p:nvSpPr>
          <p:cNvPr id="3" name="Espace réservé du contenu 2">
            <a:extLst>
              <a:ext uri="{FF2B5EF4-FFF2-40B4-BE49-F238E27FC236}">
                <a16:creationId xmlns:a16="http://schemas.microsoft.com/office/drawing/2014/main" id="{54785E27-3288-DF91-F2C8-B14ADB388D67}"/>
              </a:ext>
            </a:extLst>
          </p:cNvPr>
          <p:cNvSpPr>
            <a:spLocks noGrp="1"/>
          </p:cNvSpPr>
          <p:nvPr>
            <p:ph idx="1"/>
          </p:nvPr>
        </p:nvSpPr>
        <p:spPr>
          <a:xfrm>
            <a:off x="609600" y="1166018"/>
            <a:ext cx="10972800" cy="4525963"/>
          </a:xfrm>
        </p:spPr>
        <p:txBody>
          <a:bodyPr/>
          <a:lstStyle/>
          <a:p>
            <a:r>
              <a:rPr lang="en-GB" sz="2800" dirty="0"/>
              <a:t>In case the OICA proposal for Levels in UN R-RDE is accepted, it would be useful to also include them in UN R83.08 as follows:</a:t>
            </a:r>
          </a:p>
          <a:p>
            <a:endParaRPr lang="fr-FR" dirty="0"/>
          </a:p>
        </p:txBody>
      </p:sp>
      <p:pic>
        <p:nvPicPr>
          <p:cNvPr id="7" name="Image 6">
            <a:extLst>
              <a:ext uri="{FF2B5EF4-FFF2-40B4-BE49-F238E27FC236}">
                <a16:creationId xmlns:a16="http://schemas.microsoft.com/office/drawing/2014/main" id="{274B4153-73C8-3F29-FBFB-C45B734E2C22}"/>
              </a:ext>
            </a:extLst>
          </p:cNvPr>
          <p:cNvPicPr>
            <a:picLocks noChangeAspect="1"/>
          </p:cNvPicPr>
          <p:nvPr/>
        </p:nvPicPr>
        <p:blipFill>
          <a:blip r:embed="rId2"/>
          <a:stretch>
            <a:fillRect/>
          </a:stretch>
        </p:blipFill>
        <p:spPr>
          <a:xfrm>
            <a:off x="4245703" y="2299766"/>
            <a:ext cx="3700593" cy="4170025"/>
          </a:xfrm>
          <a:prstGeom prst="rect">
            <a:avLst/>
          </a:prstGeom>
        </p:spPr>
      </p:pic>
    </p:spTree>
    <p:extLst>
      <p:ext uri="{BB962C8B-B14F-4D97-AF65-F5344CB8AC3E}">
        <p14:creationId xmlns:p14="http://schemas.microsoft.com/office/powerpoint/2010/main" val="3480374107"/>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9292A942-23E7-490B-AF7C-0E837CEEFE70}"/>
</file>

<file path=customXml/itemProps2.xml><?xml version="1.0" encoding="utf-8"?>
<ds:datastoreItem xmlns:ds="http://schemas.openxmlformats.org/officeDocument/2006/customXml" ds:itemID="{349E3CFE-7955-4FE7-AE1E-54EBF0C5F4BA}"/>
</file>

<file path=customXml/itemProps3.xml><?xml version="1.0" encoding="utf-8"?>
<ds:datastoreItem xmlns:ds="http://schemas.openxmlformats.org/officeDocument/2006/customXml" ds:itemID="{F927CC20-99C6-42E4-85BE-21AB7DAA02E8}"/>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15</TotalTime>
  <Words>599</Words>
  <Application>Microsoft Office PowerPoint</Application>
  <PresentationFormat>Widescreen</PresentationFormat>
  <Paragraphs>28</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Wingdings</vt:lpstr>
      <vt:lpstr>Masque présentation OICA</vt:lpstr>
      <vt:lpstr>OICA Comments to Working Paper GRPE/2023/02 (UN-R83.08)</vt:lpstr>
      <vt:lpstr>General Comments to GRPE/2023/02</vt:lpstr>
      <vt:lpstr>Detailed Concerns re. GRPE/2023/02 (1)</vt:lpstr>
      <vt:lpstr>Detailed Concerns re. GRPE/2023/02 (2)</vt:lpstr>
      <vt:lpstr>Detailed Concerns re. GRPE/2023/02 (3)</vt:lpstr>
      <vt:lpstr>Detailed Concerns re. GRPE/2023/02 (4)</vt:lpstr>
      <vt:lpstr>OICA Conclusion re. GRPE/2023/02</vt:lpstr>
      <vt:lpstr>Additional Comment re. GRPE/2023/02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OICA Comments to Working Paper GRPE/2023/02 (UN-R83.08)</dc:title>
  <dc:creator>Jean-Marc Prigent</dc:creator>
  <cp:lastModifiedBy>Francois Cuenot</cp:lastModifiedBy>
  <cp:revision>2</cp:revision>
  <dcterms:created xsi:type="dcterms:W3CDTF">2022-12-19T10:35:26Z</dcterms:created>
  <dcterms:modified xsi:type="dcterms:W3CDTF">2022-12-20T14:45:59Z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