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354" r:id="rId3"/>
    <p:sldId id="345" r:id="rId4"/>
    <p:sldId id="355" r:id="rId5"/>
    <p:sldId id="369" r:id="rId6"/>
    <p:sldId id="368" r:id="rId7"/>
    <p:sldId id="35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500"/>
    <a:srgbClr val="0000FF"/>
    <a:srgbClr val="0066FF"/>
    <a:srgbClr val="0033CC"/>
    <a:srgbClr val="666699"/>
    <a:srgbClr val="6699FF"/>
    <a:srgbClr val="FF9933"/>
    <a:srgbClr val="1DA0E2"/>
    <a:srgbClr val="33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2022-11-25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685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1127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2803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39884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530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89651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96707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1983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91364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90804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56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11/25/2022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9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1747" y="1338494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Status Report of the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Informal Working Group on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Safer Transport of Children in Buses and Coaches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(IWG-STCBC)</a:t>
            </a:r>
            <a:endParaRPr lang="ko-KR" altLang="en-US" sz="4000" dirty="0">
              <a:solidFill>
                <a:srgbClr val="FC6500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2168652" y="5508978"/>
            <a:ext cx="7854696" cy="920544"/>
          </a:xfrm>
        </p:spPr>
        <p:txBody>
          <a:bodyPr>
            <a:normAutofit/>
          </a:bodyPr>
          <a:lstStyle/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Chair: Marta Anglès , SPAIN</a:t>
            </a:r>
          </a:p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Secretary: </a:t>
            </a:r>
            <a:r>
              <a:rPr lang="en-US" altLang="ko-KR" sz="2000" spc="-50" dirty="0" err="1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Costandinos</a:t>
            </a:r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 VISVIKIS, CLEPA</a:t>
            </a:r>
            <a:endParaRPr lang="ko-KR" altLang="en-US" sz="2000" spc="-50" dirty="0">
              <a:solidFill>
                <a:srgbClr val="7B5C4E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9059103" y="44785"/>
            <a:ext cx="2858269" cy="72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sv-SE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Informal document GRSP-72-03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sv-SE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(72nd GRSP, 5-9 December 2022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sv-SE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 agenda item 20)</a:t>
            </a: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270055" y="152507"/>
            <a:ext cx="4248472" cy="30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Submitted by Spain</a:t>
            </a:r>
            <a:endParaRPr lang="de-DE" sz="1600" spc="-5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219736D3-2DB5-4C86-AF37-0494E3A49E2B}"/>
              </a:ext>
            </a:extLst>
          </p:cNvPr>
          <p:cNvSpPr txBox="1">
            <a:spLocks/>
          </p:cNvSpPr>
          <p:nvPr/>
        </p:nvSpPr>
        <p:spPr>
          <a:xfrm>
            <a:off x="1524000" y="484849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Informal Working Group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F6DD-CBDB-4631-B1CE-F3208B295C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Last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13</a:t>
            </a:r>
            <a:r>
              <a:rPr lang="en-US" altLang="ko-KR" sz="28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Date: 22</a:t>
            </a:r>
            <a:r>
              <a:rPr lang="en-US" altLang="ko-KR" sz="20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nd</a:t>
            </a: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 November 2022</a:t>
            </a:r>
            <a:b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Online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s-ES" sz="7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89F12-F6E1-46CE-8F85-B163344B26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Next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14</a:t>
            </a:r>
            <a:r>
              <a:rPr lang="en-US" altLang="ko-KR" sz="28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Date: 10</a:t>
            </a:r>
            <a:r>
              <a:rPr lang="en-US" altLang="ko-KR" sz="20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th</a:t>
            </a: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 January 2023</a:t>
            </a:r>
            <a:b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Location: </a:t>
            </a:r>
            <a:r>
              <a:rPr lang="es-E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Online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30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524000" y="366774"/>
            <a:ext cx="9144000" cy="1008112"/>
          </a:xfr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Timeline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" name="直線コネクタ 3"/>
          <p:cNvCxnSpPr>
            <a:cxnSpLocks/>
          </p:cNvCxnSpPr>
          <p:nvPr/>
        </p:nvCxnSpPr>
        <p:spPr>
          <a:xfrm>
            <a:off x="272489" y="2395354"/>
            <a:ext cx="10936079" cy="16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052718" y="1896305"/>
            <a:ext cx="12254" cy="301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38"/>
          <p:cNvSpPr>
            <a:spLocks noChangeArrowheads="1"/>
          </p:cNvSpPr>
          <p:nvPr/>
        </p:nvSpPr>
        <p:spPr bwMode="auto">
          <a:xfrm rot="-5400000">
            <a:off x="2025316" y="2554786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181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-5400000">
            <a:off x="3085336" y="2562562"/>
            <a:ext cx="54232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182</a:t>
            </a: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-5400000">
            <a:off x="3385785" y="3368743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68</a:t>
            </a:r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 rot="-5400000">
            <a:off x="6220127" y="339160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70</a:t>
            </a:r>
          </a:p>
        </p:txBody>
      </p:sp>
      <p:cxnSp>
        <p:nvCxnSpPr>
          <p:cNvPr id="13" name="直線コネクタ 6"/>
          <p:cNvCxnSpPr/>
          <p:nvPr/>
        </p:nvCxnSpPr>
        <p:spPr>
          <a:xfrm>
            <a:off x="3825948" y="1854458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6"/>
          <p:cNvCxnSpPr/>
          <p:nvPr/>
        </p:nvCxnSpPr>
        <p:spPr>
          <a:xfrm>
            <a:off x="6672021" y="1869317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41"/>
          <p:cNvSpPr>
            <a:spLocks noChangeArrowheads="1"/>
          </p:cNvSpPr>
          <p:nvPr/>
        </p:nvSpPr>
        <p:spPr bwMode="auto">
          <a:xfrm rot="-5400000">
            <a:off x="1814784" y="3379685"/>
            <a:ext cx="475092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67</a:t>
            </a: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-5400000">
            <a:off x="4789399" y="3391605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69</a:t>
            </a:r>
          </a:p>
        </p:txBody>
      </p:sp>
      <p:sp>
        <p:nvSpPr>
          <p:cNvPr id="17" name="AutoShape 47"/>
          <p:cNvSpPr>
            <a:spLocks noChangeArrowheads="1"/>
          </p:cNvSpPr>
          <p:nvPr/>
        </p:nvSpPr>
        <p:spPr bwMode="auto">
          <a:xfrm rot="-5400000">
            <a:off x="1042122" y="3371493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66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167751" y="4155812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2" name="テキスト ボックス 4"/>
          <p:cNvSpPr txBox="1">
            <a:spLocks noChangeArrowheads="1"/>
          </p:cNvSpPr>
          <p:nvPr/>
        </p:nvSpPr>
        <p:spPr bwMode="auto">
          <a:xfrm>
            <a:off x="243469" y="2627178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IWG</a:t>
            </a:r>
          </a:p>
        </p:txBody>
      </p:sp>
      <p:cxnSp>
        <p:nvCxnSpPr>
          <p:cNvPr id="23" name="직선 연결선 22"/>
          <p:cNvCxnSpPr>
            <a:cxnSpLocks/>
          </p:cNvCxnSpPr>
          <p:nvPr/>
        </p:nvCxnSpPr>
        <p:spPr>
          <a:xfrm flipH="1">
            <a:off x="8632115" y="2415329"/>
            <a:ext cx="32354" cy="305025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 rot="-5400000">
            <a:off x="4817837" y="25934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184</a:t>
            </a:r>
          </a:p>
        </p:txBody>
      </p:sp>
      <p:cxnSp>
        <p:nvCxnSpPr>
          <p:cNvPr id="26" name="꺾인 연결선 25"/>
          <p:cNvCxnSpPr>
            <a:cxnSpLocks/>
            <a:stCxn id="82" idx="3"/>
            <a:endCxn id="118" idx="1"/>
          </p:cNvCxnSpPr>
          <p:nvPr/>
        </p:nvCxnSpPr>
        <p:spPr>
          <a:xfrm rot="5400000" flipH="1" flipV="1">
            <a:off x="10776170" y="2551912"/>
            <a:ext cx="343719" cy="125215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39"/>
          <p:cNvSpPr>
            <a:spLocks noChangeArrowheads="1"/>
          </p:cNvSpPr>
          <p:nvPr/>
        </p:nvSpPr>
        <p:spPr bwMode="auto">
          <a:xfrm rot="-5400000">
            <a:off x="4239835" y="259111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183</a:t>
            </a:r>
          </a:p>
        </p:txBody>
      </p:sp>
      <p:cxnSp>
        <p:nvCxnSpPr>
          <p:cNvPr id="30" name="직선 연결선 29"/>
          <p:cNvCxnSpPr>
            <a:cxnSpLocks/>
          </p:cNvCxnSpPr>
          <p:nvPr/>
        </p:nvCxnSpPr>
        <p:spPr>
          <a:xfrm>
            <a:off x="1656710" y="2397954"/>
            <a:ext cx="15039" cy="325546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23806" y="5653414"/>
            <a:ext cx="173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IWG creation approved</a:t>
            </a:r>
            <a:endParaRPr lang="ko-KR" altLang="en-US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48584" y="5549593"/>
            <a:ext cx="245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IWG submission of  new regulation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66220" y="4521549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Informal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033950" y="4173812"/>
            <a:ext cx="216000" cy="33879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7502" y="1216497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Plan and Schedule </a:t>
            </a:r>
            <a:endParaRPr lang="ko-KR" alt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cxnSp>
        <p:nvCxnSpPr>
          <p:cNvPr id="56" name="꺾인 연결선 55"/>
          <p:cNvCxnSpPr>
            <a:cxnSpLocks/>
            <a:stCxn id="49" idx="0"/>
            <a:endCxn id="11" idx="1"/>
          </p:cNvCxnSpPr>
          <p:nvPr/>
        </p:nvCxnSpPr>
        <p:spPr>
          <a:xfrm rot="5400000" flipH="1" flipV="1">
            <a:off x="3206829" y="3757311"/>
            <a:ext cx="351623" cy="48138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꺾인 연결선 62"/>
          <p:cNvCxnSpPr>
            <a:cxnSpLocks/>
          </p:cNvCxnSpPr>
          <p:nvPr/>
        </p:nvCxnSpPr>
        <p:spPr>
          <a:xfrm rot="5400000" flipH="1" flipV="1">
            <a:off x="2067578" y="3104143"/>
            <a:ext cx="329689" cy="18030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꺾인 연결선 65"/>
          <p:cNvCxnSpPr>
            <a:cxnSpLocks/>
            <a:stCxn id="11" idx="3"/>
            <a:endCxn id="28" idx="1"/>
          </p:cNvCxnSpPr>
          <p:nvPr/>
        </p:nvCxnSpPr>
        <p:spPr>
          <a:xfrm rot="5400000" flipH="1" flipV="1">
            <a:off x="3931815" y="2750945"/>
            <a:ext cx="287669" cy="90463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3998063" y="4152609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-5400000">
            <a:off x="1384773" y="2559771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180</a:t>
            </a:r>
          </a:p>
        </p:txBody>
      </p:sp>
      <p:cxnSp>
        <p:nvCxnSpPr>
          <p:cNvPr id="43" name="꺾인 연결선 42"/>
          <p:cNvCxnSpPr>
            <a:cxnSpLocks/>
            <a:stCxn id="90" idx="0"/>
            <a:endCxn id="16" idx="1"/>
          </p:cNvCxnSpPr>
          <p:nvPr/>
        </p:nvCxnSpPr>
        <p:spPr>
          <a:xfrm rot="5400000" flipH="1" flipV="1">
            <a:off x="4712774" y="3823253"/>
            <a:ext cx="292372" cy="36570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cxnSpLocks/>
            <a:stCxn id="81" idx="0"/>
            <a:endCxn id="73" idx="1"/>
          </p:cNvCxnSpPr>
          <p:nvPr/>
        </p:nvCxnSpPr>
        <p:spPr>
          <a:xfrm rot="5400000" flipH="1" flipV="1">
            <a:off x="8972630" y="3873574"/>
            <a:ext cx="319515" cy="26836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7"/>
          <p:cNvSpPr txBox="1">
            <a:spLocks noChangeArrowheads="1"/>
          </p:cNvSpPr>
          <p:nvPr/>
        </p:nvSpPr>
        <p:spPr bwMode="auto">
          <a:xfrm>
            <a:off x="1127481" y="2041931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テキスト ボックス 7"/>
          <p:cNvSpPr txBox="1">
            <a:spLocks noChangeArrowheads="1"/>
          </p:cNvSpPr>
          <p:nvPr/>
        </p:nvSpPr>
        <p:spPr bwMode="auto">
          <a:xfrm>
            <a:off x="2512080" y="1775732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2020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テキスト ボックス 7"/>
          <p:cNvSpPr txBox="1">
            <a:spLocks noChangeArrowheads="1"/>
          </p:cNvSpPr>
          <p:nvPr/>
        </p:nvSpPr>
        <p:spPr bwMode="auto">
          <a:xfrm>
            <a:off x="5194104" y="1770916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2021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テキスト ボックス 7"/>
          <p:cNvSpPr txBox="1">
            <a:spLocks noChangeArrowheads="1"/>
          </p:cNvSpPr>
          <p:nvPr/>
        </p:nvSpPr>
        <p:spPr bwMode="auto">
          <a:xfrm>
            <a:off x="7426471" y="1765189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2022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テキスト ボックス 7"/>
          <p:cNvSpPr txBox="1">
            <a:spLocks noChangeArrowheads="1"/>
          </p:cNvSpPr>
          <p:nvPr/>
        </p:nvSpPr>
        <p:spPr bwMode="auto">
          <a:xfrm>
            <a:off x="3945226" y="2048335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40"/>
          <p:cNvSpPr>
            <a:spLocks noChangeArrowheads="1"/>
          </p:cNvSpPr>
          <p:nvPr/>
        </p:nvSpPr>
        <p:spPr bwMode="auto">
          <a:xfrm rot="-5400000">
            <a:off x="5914902" y="2588952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185</a:t>
            </a:r>
          </a:p>
        </p:txBody>
      </p:sp>
      <p:sp>
        <p:nvSpPr>
          <p:cNvPr id="58" name="AutoShape 40"/>
          <p:cNvSpPr>
            <a:spLocks noChangeArrowheads="1"/>
          </p:cNvSpPr>
          <p:nvPr/>
        </p:nvSpPr>
        <p:spPr bwMode="auto">
          <a:xfrm rot="-5400000">
            <a:off x="6986166" y="2572755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186</a:t>
            </a:r>
          </a:p>
        </p:txBody>
      </p:sp>
      <p:sp>
        <p:nvSpPr>
          <p:cNvPr id="59" name="AutoShape 40"/>
          <p:cNvSpPr>
            <a:spLocks noChangeArrowheads="1"/>
          </p:cNvSpPr>
          <p:nvPr/>
        </p:nvSpPr>
        <p:spPr bwMode="auto">
          <a:xfrm rot="-5400000">
            <a:off x="7554627" y="2568782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187</a:t>
            </a:r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 rot="-5400000">
            <a:off x="7497148" y="3385108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71</a:t>
            </a:r>
          </a:p>
        </p:txBody>
      </p:sp>
      <p:cxnSp>
        <p:nvCxnSpPr>
          <p:cNvPr id="64" name="꺾인 연결선 63"/>
          <p:cNvCxnSpPr>
            <a:stCxn id="16" idx="3"/>
            <a:endCxn id="25" idx="1"/>
          </p:cNvCxnSpPr>
          <p:nvPr/>
        </p:nvCxnSpPr>
        <p:spPr>
          <a:xfrm rot="5400000" flipH="1" flipV="1">
            <a:off x="4927219" y="3176344"/>
            <a:ext cx="293343" cy="6415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7">
            <a:extLst>
              <a:ext uri="{FF2B5EF4-FFF2-40B4-BE49-F238E27FC236}">
                <a16:creationId xmlns:a16="http://schemas.microsoft.com/office/drawing/2014/main" id="{C391C9E1-690A-4BD8-8246-732B8F00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705" y="2078131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直線コネクタ 6">
            <a:extLst>
              <a:ext uri="{FF2B5EF4-FFF2-40B4-BE49-F238E27FC236}">
                <a16:creationId xmlns:a16="http://schemas.microsoft.com/office/drawing/2014/main" id="{DD54F2C3-EF4F-4F7E-8BFC-9238893B566F}"/>
              </a:ext>
            </a:extLst>
          </p:cNvPr>
          <p:cNvCxnSpPr/>
          <p:nvPr/>
        </p:nvCxnSpPr>
        <p:spPr>
          <a:xfrm>
            <a:off x="9412649" y="189843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utoShape 40">
            <a:extLst>
              <a:ext uri="{FF2B5EF4-FFF2-40B4-BE49-F238E27FC236}">
                <a16:creationId xmlns:a16="http://schemas.microsoft.com/office/drawing/2014/main" id="{DF84B132-F994-4065-9C03-0B4F7AACC3C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670553" y="2575780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188</a:t>
            </a:r>
          </a:p>
        </p:txBody>
      </p:sp>
      <p:sp>
        <p:nvSpPr>
          <p:cNvPr id="72" name="テキスト ボックス 7">
            <a:extLst>
              <a:ext uri="{FF2B5EF4-FFF2-40B4-BE49-F238E27FC236}">
                <a16:creationId xmlns:a16="http://schemas.microsoft.com/office/drawing/2014/main" id="{0F3B6B6E-0506-4E53-B8EF-63F87B488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8083" y="2114286"/>
            <a:ext cx="29561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44">
            <a:extLst>
              <a:ext uri="{FF2B5EF4-FFF2-40B4-BE49-F238E27FC236}">
                <a16:creationId xmlns:a16="http://schemas.microsoft.com/office/drawing/2014/main" id="{B905F060-3C63-4CD1-ACD0-FF218ACE6DD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014155" y="337968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72</a:t>
            </a:r>
          </a:p>
        </p:txBody>
      </p:sp>
      <p:sp>
        <p:nvSpPr>
          <p:cNvPr id="74" name="AutoShape 40">
            <a:extLst>
              <a:ext uri="{FF2B5EF4-FFF2-40B4-BE49-F238E27FC236}">
                <a16:creationId xmlns:a16="http://schemas.microsoft.com/office/drawing/2014/main" id="{D5F64B24-2DD0-415A-BAB8-9175A664390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632667" y="253781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189</a:t>
            </a:r>
          </a:p>
        </p:txBody>
      </p:sp>
      <p:sp>
        <p:nvSpPr>
          <p:cNvPr id="75" name="テキスト ボックス 7">
            <a:extLst>
              <a:ext uri="{FF2B5EF4-FFF2-40B4-BE49-F238E27FC236}">
                <a16:creationId xmlns:a16="http://schemas.microsoft.com/office/drawing/2014/main" id="{A0675573-320A-4C18-927C-7B1DCD2E9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7730" y="176529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2023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모서리가 둥근 직사각형 40">
            <a:extLst>
              <a:ext uri="{FF2B5EF4-FFF2-40B4-BE49-F238E27FC236}">
                <a16:creationId xmlns:a16="http://schemas.microsoft.com/office/drawing/2014/main" id="{3BDE6526-C630-4092-B88F-CC101DCEDE50}"/>
              </a:ext>
            </a:extLst>
          </p:cNvPr>
          <p:cNvSpPr/>
          <p:nvPr/>
        </p:nvSpPr>
        <p:spPr>
          <a:xfrm>
            <a:off x="4568109" y="415229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6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3" name="모서리가 둥근 직사각형 40">
            <a:extLst>
              <a:ext uri="{FF2B5EF4-FFF2-40B4-BE49-F238E27FC236}">
                <a16:creationId xmlns:a16="http://schemas.microsoft.com/office/drawing/2014/main" id="{B5EFD9B5-EB59-4837-B62D-B4202E54AA1C}"/>
              </a:ext>
            </a:extLst>
          </p:cNvPr>
          <p:cNvSpPr/>
          <p:nvPr/>
        </p:nvSpPr>
        <p:spPr>
          <a:xfrm>
            <a:off x="5615098" y="4158035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7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4" name="모서리가 둥근 직사각형 40">
            <a:extLst>
              <a:ext uri="{FF2B5EF4-FFF2-40B4-BE49-F238E27FC236}">
                <a16:creationId xmlns:a16="http://schemas.microsoft.com/office/drawing/2014/main" id="{3E6025E8-7D1F-4928-8E77-A8137B5EAE5B}"/>
              </a:ext>
            </a:extLst>
          </p:cNvPr>
          <p:cNvSpPr/>
          <p:nvPr/>
        </p:nvSpPr>
        <p:spPr>
          <a:xfrm>
            <a:off x="6171832" y="4152609"/>
            <a:ext cx="232845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8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5" name="모서리가 둥근 직사각형 40">
            <a:extLst>
              <a:ext uri="{FF2B5EF4-FFF2-40B4-BE49-F238E27FC236}">
                <a16:creationId xmlns:a16="http://schemas.microsoft.com/office/drawing/2014/main" id="{7CED9A23-4E00-4C38-B3F8-975269DF4C5F}"/>
              </a:ext>
            </a:extLst>
          </p:cNvPr>
          <p:cNvSpPr/>
          <p:nvPr/>
        </p:nvSpPr>
        <p:spPr>
          <a:xfrm>
            <a:off x="7175766" y="4099444"/>
            <a:ext cx="197062" cy="37709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9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6" name="모서리가 둥근 직사각형 40">
            <a:extLst>
              <a:ext uri="{FF2B5EF4-FFF2-40B4-BE49-F238E27FC236}">
                <a16:creationId xmlns:a16="http://schemas.microsoft.com/office/drawing/2014/main" id="{4B8E3CF3-07EA-4CF8-97E4-3B104F5F0C31}"/>
              </a:ext>
            </a:extLst>
          </p:cNvPr>
          <p:cNvSpPr/>
          <p:nvPr/>
        </p:nvSpPr>
        <p:spPr>
          <a:xfrm>
            <a:off x="7454728" y="4163211"/>
            <a:ext cx="339926" cy="29384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10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7" name="모서리가 둥근 직사각형 40">
            <a:extLst>
              <a:ext uri="{FF2B5EF4-FFF2-40B4-BE49-F238E27FC236}">
                <a16:creationId xmlns:a16="http://schemas.microsoft.com/office/drawing/2014/main" id="{FCCD8669-DF2B-4EF3-AE09-65C2FFD60CF5}"/>
              </a:ext>
            </a:extLst>
          </p:cNvPr>
          <p:cNvSpPr/>
          <p:nvPr/>
        </p:nvSpPr>
        <p:spPr>
          <a:xfrm>
            <a:off x="7793388" y="4163652"/>
            <a:ext cx="351966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11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01" name="꺾인 연결선 55">
            <a:extLst>
              <a:ext uri="{FF2B5EF4-FFF2-40B4-BE49-F238E27FC236}">
                <a16:creationId xmlns:a16="http://schemas.microsoft.com/office/drawing/2014/main" id="{4B1351A9-8BB3-453E-B169-20009B8D7574}"/>
              </a:ext>
            </a:extLst>
          </p:cNvPr>
          <p:cNvCxnSpPr>
            <a:cxnSpLocks/>
            <a:stCxn id="93" idx="0"/>
            <a:endCxn id="12" idx="1"/>
          </p:cNvCxnSpPr>
          <p:nvPr/>
        </p:nvCxnSpPr>
        <p:spPr>
          <a:xfrm rot="5400000" flipH="1" flipV="1">
            <a:off x="5948760" y="3634255"/>
            <a:ext cx="298118" cy="74944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65">
            <a:extLst>
              <a:ext uri="{FF2B5EF4-FFF2-40B4-BE49-F238E27FC236}">
                <a16:creationId xmlns:a16="http://schemas.microsoft.com/office/drawing/2014/main" id="{A99D80B6-20A6-4D2E-B379-4A40E6299547}"/>
              </a:ext>
            </a:extLst>
          </p:cNvPr>
          <p:cNvCxnSpPr/>
          <p:nvPr/>
        </p:nvCxnSpPr>
        <p:spPr>
          <a:xfrm rot="5400000" flipH="1" flipV="1">
            <a:off x="6829912" y="2877051"/>
            <a:ext cx="296355" cy="67676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40">
            <a:extLst>
              <a:ext uri="{FF2B5EF4-FFF2-40B4-BE49-F238E27FC236}">
                <a16:creationId xmlns:a16="http://schemas.microsoft.com/office/drawing/2014/main" id="{444C1F68-2491-46E4-9A55-0911CDE2286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212114" y="252862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190</a:t>
            </a:r>
          </a:p>
        </p:txBody>
      </p:sp>
      <p:cxnSp>
        <p:nvCxnSpPr>
          <p:cNvPr id="76" name="꺾인 연결선 55">
            <a:extLst>
              <a:ext uri="{FF2B5EF4-FFF2-40B4-BE49-F238E27FC236}">
                <a16:creationId xmlns:a16="http://schemas.microsoft.com/office/drawing/2014/main" id="{B7CACE5D-4A9C-4C8F-B69C-9E374CC4F553}"/>
              </a:ext>
            </a:extLst>
          </p:cNvPr>
          <p:cNvCxnSpPr>
            <a:cxnSpLocks/>
            <a:stCxn id="18" idx="0"/>
            <a:endCxn id="15" idx="1"/>
          </p:cNvCxnSpPr>
          <p:nvPr/>
        </p:nvCxnSpPr>
        <p:spPr>
          <a:xfrm rot="5400000" flipH="1" flipV="1">
            <a:off x="1502700" y="3606183"/>
            <a:ext cx="322681" cy="77657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29">
            <a:extLst>
              <a:ext uri="{FF2B5EF4-FFF2-40B4-BE49-F238E27FC236}">
                <a16:creationId xmlns:a16="http://schemas.microsoft.com/office/drawing/2014/main" id="{0A5E2411-382B-49ED-AFAD-6E5E94EB46B9}"/>
              </a:ext>
            </a:extLst>
          </p:cNvPr>
          <p:cNvCxnSpPr>
            <a:cxnSpLocks/>
          </p:cNvCxnSpPr>
          <p:nvPr/>
        </p:nvCxnSpPr>
        <p:spPr>
          <a:xfrm>
            <a:off x="9391331" y="2272557"/>
            <a:ext cx="13128" cy="333579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8" name="모서리가 둥근 직사각형 40">
            <a:extLst>
              <a:ext uri="{FF2B5EF4-FFF2-40B4-BE49-F238E27FC236}">
                <a16:creationId xmlns:a16="http://schemas.microsoft.com/office/drawing/2014/main" id="{CB3D4758-57B4-4695-918A-BBEF631724B8}"/>
              </a:ext>
            </a:extLst>
          </p:cNvPr>
          <p:cNvSpPr/>
          <p:nvPr/>
        </p:nvSpPr>
        <p:spPr>
          <a:xfrm>
            <a:off x="8483698" y="4173812"/>
            <a:ext cx="343718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12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79" name="꺾인 연결선 55">
            <a:extLst>
              <a:ext uri="{FF2B5EF4-FFF2-40B4-BE49-F238E27FC236}">
                <a16:creationId xmlns:a16="http://schemas.microsoft.com/office/drawing/2014/main" id="{CA2E322C-E746-4980-A527-B43F18E77CEC}"/>
              </a:ext>
            </a:extLst>
          </p:cNvPr>
          <p:cNvCxnSpPr>
            <a:cxnSpLocks/>
            <a:stCxn id="95" idx="0"/>
            <a:endCxn id="60" idx="1"/>
          </p:cNvCxnSpPr>
          <p:nvPr/>
        </p:nvCxnSpPr>
        <p:spPr>
          <a:xfrm rot="5400000" flipH="1" flipV="1">
            <a:off x="7388918" y="3738801"/>
            <a:ext cx="246023" cy="47526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65">
            <a:extLst>
              <a:ext uri="{FF2B5EF4-FFF2-40B4-BE49-F238E27FC236}">
                <a16:creationId xmlns:a16="http://schemas.microsoft.com/office/drawing/2014/main" id="{B98C4972-A71D-4F12-9B29-D24ECA5E6C28}"/>
              </a:ext>
            </a:extLst>
          </p:cNvPr>
          <p:cNvCxnSpPr>
            <a:cxnSpLocks/>
            <a:stCxn id="60" idx="3"/>
            <a:endCxn id="70" idx="1"/>
          </p:cNvCxnSpPr>
          <p:nvPr/>
        </p:nvCxnSpPr>
        <p:spPr>
          <a:xfrm rot="5400000" flipH="1" flipV="1">
            <a:off x="8201870" y="2591783"/>
            <a:ext cx="304504" cy="120912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모서리가 둥근 직사각형 40">
            <a:extLst>
              <a:ext uri="{FF2B5EF4-FFF2-40B4-BE49-F238E27FC236}">
                <a16:creationId xmlns:a16="http://schemas.microsoft.com/office/drawing/2014/main" id="{1A2D8D1C-3853-4CBA-B812-B439C3D76B89}"/>
              </a:ext>
            </a:extLst>
          </p:cNvPr>
          <p:cNvSpPr/>
          <p:nvPr/>
        </p:nvSpPr>
        <p:spPr>
          <a:xfrm>
            <a:off x="8826347" y="4167512"/>
            <a:ext cx="343718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13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82" name="AutoShape 44">
            <a:extLst>
              <a:ext uri="{FF2B5EF4-FFF2-40B4-BE49-F238E27FC236}">
                <a16:creationId xmlns:a16="http://schemas.microsoft.com/office/drawing/2014/main" id="{F0CA9D10-E1A7-45E3-AAD8-6C55659360E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069540" y="3386359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73</a:t>
            </a:r>
          </a:p>
        </p:txBody>
      </p:sp>
      <p:cxnSp>
        <p:nvCxnSpPr>
          <p:cNvPr id="98" name="꺾인 연결선 49">
            <a:extLst>
              <a:ext uri="{FF2B5EF4-FFF2-40B4-BE49-F238E27FC236}">
                <a16:creationId xmlns:a16="http://schemas.microsoft.com/office/drawing/2014/main" id="{2CC693F3-078E-4DD2-98A8-CFB681102602}"/>
              </a:ext>
            </a:extLst>
          </p:cNvPr>
          <p:cNvCxnSpPr>
            <a:cxnSpLocks/>
            <a:stCxn id="73" idx="3"/>
            <a:endCxn id="82" idx="1"/>
          </p:cNvCxnSpPr>
          <p:nvPr/>
        </p:nvCxnSpPr>
        <p:spPr>
          <a:xfrm rot="16200000" flipH="1">
            <a:off x="9538510" y="3071230"/>
            <a:ext cx="511500" cy="1055385"/>
          </a:xfrm>
          <a:prstGeom prst="bentConnector5">
            <a:avLst>
              <a:gd name="adj1" fmla="val -44692"/>
              <a:gd name="adj2" fmla="val 50000"/>
              <a:gd name="adj3" fmla="val 144692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8A0F54AD-2FC2-4436-A194-0CB11079D9FA}"/>
              </a:ext>
            </a:extLst>
          </p:cNvPr>
          <p:cNvSpPr txBox="1"/>
          <p:nvPr/>
        </p:nvSpPr>
        <p:spPr>
          <a:xfrm>
            <a:off x="9621932" y="4264281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Working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" name="꺾인 연결선 65">
            <a:extLst>
              <a:ext uri="{FF2B5EF4-FFF2-40B4-BE49-F238E27FC236}">
                <a16:creationId xmlns:a16="http://schemas.microsoft.com/office/drawing/2014/main" id="{CE742C93-7B3D-43AD-B47D-538C7C0609E3}"/>
              </a:ext>
            </a:extLst>
          </p:cNvPr>
          <p:cNvCxnSpPr>
            <a:cxnSpLocks/>
            <a:stCxn id="73" idx="3"/>
            <a:endCxn id="74" idx="1"/>
          </p:cNvCxnSpPr>
          <p:nvPr/>
        </p:nvCxnSpPr>
        <p:spPr>
          <a:xfrm rot="5400000" flipH="1" flipV="1">
            <a:off x="9425161" y="2847535"/>
            <a:ext cx="337044" cy="65423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AutoShape 40">
            <a:extLst>
              <a:ext uri="{FF2B5EF4-FFF2-40B4-BE49-F238E27FC236}">
                <a16:creationId xmlns:a16="http://schemas.microsoft.com/office/drawing/2014/main" id="{00C9A64C-F609-44DC-8628-2EE453743FA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1285974" y="253781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191</a:t>
            </a:r>
          </a:p>
        </p:txBody>
      </p: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Summary of the new UN Regulation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2CF2D2F-BEBD-4642-91A4-E32394AD1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505468"/>
              </p:ext>
            </p:extLst>
          </p:nvPr>
        </p:nvGraphicFramePr>
        <p:xfrm>
          <a:off x="1096962" y="1846262"/>
          <a:ext cx="10143834" cy="388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034">
                  <a:extLst>
                    <a:ext uri="{9D8B030D-6E8A-4147-A177-3AD203B41FA5}">
                      <a16:colId xmlns:a16="http://schemas.microsoft.com/office/drawing/2014/main" val="1197094351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2440490629"/>
                    </a:ext>
                  </a:extLst>
                </a:gridCol>
              </a:tblGrid>
              <a:tr h="7197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Summary</a:t>
                      </a: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83595161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Time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GRSP- December 2022</a:t>
                      </a:r>
                    </a:p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WP.29 - 2023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26637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Objective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 ejection of the children.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 retention in the seat</a:t>
                      </a:r>
                    </a:p>
                    <a:p>
                      <a:pPr algn="ctr"/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536172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a: CRS approved according to R-129 with 3-point belt and or ISOFIX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b: Built in systems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619190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CRS in combination with 2-point belts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7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62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Drafting the UN Regulation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EFEFC1-5017-4033-B956-A3C5F6DCD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Informal document submitted to the GRSP 72</a:t>
            </a:r>
            <a:r>
              <a:rPr lang="en-GB" sz="24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nd</a:t>
            </a: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 session: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GRSP-72-02 - (Spain) Proposal for a new UN Regulation concerning the Safer Transport of Children in Buses and Coaches.</a:t>
            </a: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041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003B1-31D7-416E-90C8-5133DC38A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Working document to be submitted to the May GRSP session 2023.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EE2E-8708-43BB-982C-2BBBD360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42690322-9217-4EDB-BD1C-4F59B048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Next Steps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4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8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Thank you for your attention!</a:t>
            </a:r>
            <a:endParaRPr lang="ko-KR" altLang="en-US" sz="4000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023992" y="6381329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309</Words>
  <Application>Microsoft Office PowerPoint</Application>
  <PresentationFormat>Widescreen</PresentationFormat>
  <Paragraphs>101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맑은 고딕</vt:lpstr>
      <vt:lpstr>Arial</vt:lpstr>
      <vt:lpstr>Calibri</vt:lpstr>
      <vt:lpstr>Calibri Light</vt:lpstr>
      <vt:lpstr>Retrospect</vt:lpstr>
      <vt:lpstr>Status Report of the Informal Working Group on Safer Transport of Children in Buses and Coaches (IWG-STCBC)</vt:lpstr>
      <vt:lpstr>PowerPoint Presentation</vt:lpstr>
      <vt:lpstr>Timeline</vt:lpstr>
      <vt:lpstr>Summary of the new UN Regulation</vt:lpstr>
      <vt:lpstr>Drafting the UN Regulation</vt:lpstr>
      <vt:lpstr>Next Steps</vt:lpstr>
      <vt:lpstr>Thank you for your attention!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Edoardo Gianotti</cp:lastModifiedBy>
  <cp:revision>1123</cp:revision>
  <dcterms:created xsi:type="dcterms:W3CDTF">2006-10-05T04:04:58Z</dcterms:created>
  <dcterms:modified xsi:type="dcterms:W3CDTF">2022-11-25T13:10:14Z</dcterms:modified>
</cp:coreProperties>
</file>