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8"/>
  </p:sldMasterIdLst>
  <p:notesMasterIdLst>
    <p:notesMasterId r:id="rId16"/>
  </p:notesMasterIdLst>
  <p:handoutMasterIdLst>
    <p:handoutMasterId r:id="rId17"/>
  </p:handoutMasterIdLst>
  <p:sldIdLst>
    <p:sldId id="256" r:id="rId9"/>
    <p:sldId id="279" r:id="rId10"/>
    <p:sldId id="320" r:id="rId11"/>
    <p:sldId id="261" r:id="rId12"/>
    <p:sldId id="321" r:id="rId13"/>
    <p:sldId id="322" r:id="rId14"/>
    <p:sldId id="31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25" userDrawn="1">
          <p15:clr>
            <a:srgbClr val="A4A3A4"/>
          </p15:clr>
        </p15:guide>
        <p15:guide id="2" orient="horz" pos="3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E1F3"/>
    <a:srgbClr val="2E75B6"/>
    <a:srgbClr val="5B9BD5"/>
    <a:srgbClr val="CCCCFF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26" autoAdjust="0"/>
    <p:restoredTop sz="94660"/>
  </p:normalViewPr>
  <p:slideViewPr>
    <p:cSldViewPr snapToGrid="0">
      <p:cViewPr varScale="1">
        <p:scale>
          <a:sx n="67" d="100"/>
          <a:sy n="67" d="100"/>
        </p:scale>
        <p:origin x="975" y="42"/>
      </p:cViewPr>
      <p:guideLst>
        <p:guide pos="325"/>
        <p:guide orient="horz" pos="34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slide" Target="slides/slide4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1E4A2-C993-46EF-B731-9DACA608C41D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B0716-6860-4FB5-9193-1AC1454DB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111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6186A-3735-4007-8162-8D465483C998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54537-9916-4A22-A43E-AFE6CE952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80486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4537-9916-4A22-A43E-AFE6CE952AD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153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02039" indent="-302039">
              <a:buFont typeface="Arial" panose="020B0604020202020204" pitchFamily="34" charset="0"/>
              <a:buChar char="•"/>
            </a:pPr>
            <a:r>
              <a:rPr lang="en-GB" dirty="0"/>
              <a:t>We are now starting a new project on the energy-water-land use nexus to achieve resource security in Central Asia in the face of climate change.</a:t>
            </a:r>
          </a:p>
          <a:p>
            <a:pPr marL="302039" indent="-302039">
              <a:buFont typeface="Arial" panose="020B0604020202020204" pitchFamily="34" charset="0"/>
              <a:buChar char="•"/>
            </a:pPr>
            <a:r>
              <a:rPr lang="en-GB" dirty="0"/>
              <a:t>UNECE, EBRD, FAO, “Scientific Information </a:t>
            </a:r>
            <a:r>
              <a:rPr lang="en-GB" dirty="0" err="1"/>
              <a:t>Center</a:t>
            </a:r>
            <a:r>
              <a:rPr lang="en-GB" dirty="0"/>
              <a:t> of Inter-state Commission for Water Coordination” and the OECD are the project partners.</a:t>
            </a:r>
          </a:p>
          <a:p>
            <a:pPr marL="302039" indent="-302039">
              <a:buFont typeface="Arial" panose="020B0604020202020204" pitchFamily="34" charset="0"/>
              <a:buChar char="•"/>
            </a:pPr>
            <a:r>
              <a:rPr lang="en-GB" dirty="0"/>
              <a:t>We developed a project concept back in 2019.</a:t>
            </a:r>
          </a:p>
          <a:p>
            <a:pPr marL="302039" indent="-302039">
              <a:buFont typeface="Arial" panose="020B0604020202020204" pitchFamily="34" charset="0"/>
              <a:buChar char="•"/>
            </a:pPr>
            <a:r>
              <a:rPr lang="en-GB" dirty="0"/>
              <a:t>Our idea was to try and operationalise discussions in this area, giving practitioners and decision makers evidence and tools to support change.</a:t>
            </a:r>
          </a:p>
          <a:p>
            <a:pPr marL="302039" indent="-302039">
              <a:buFont typeface="Arial" panose="020B0604020202020204" pitchFamily="34" charset="0"/>
              <a:buChar char="•"/>
            </a:pPr>
            <a:r>
              <a:rPr lang="en-GB" dirty="0"/>
              <a:t>We will work with both ministries of economy/foreign affairs and sectoral ministries.</a:t>
            </a:r>
          </a:p>
          <a:p>
            <a:pPr marL="302039" indent="-302039">
              <a:buFont typeface="Arial" panose="020B0604020202020204" pitchFamily="34" charset="0"/>
              <a:buChar char="•"/>
            </a:pPr>
            <a:r>
              <a:rPr lang="en-GB" dirty="0"/>
              <a:t>We will closely work within the partners and with broader actors in the region (USAID, CAREC, ADB, WB, other UN agencies, and so on.)</a:t>
            </a:r>
          </a:p>
          <a:p>
            <a:pPr marL="302039" indent="-302039">
              <a:buFont typeface="Arial" panose="020B0604020202020204" pitchFamily="34" charset="0"/>
              <a:buChar char="•"/>
            </a:pPr>
            <a:r>
              <a:rPr lang="en-GB" dirty="0"/>
              <a:t>We would also like to link the project to Green Central Asia initiative, which has a focus on regional security and is developing work packages on climate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9B8D1-34C1-4C9B-A597-D6C0D4E4729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788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4537-9916-4A22-A43E-AFE6CE952AD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970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54537-9916-4A22-A43E-AFE6CE952AD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937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5F7-0DDD-40EC-8C60-3B1311F744D4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7FF7-5914-4345-B63D-FE74B4946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730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5F7-0DDD-40EC-8C60-3B1311F744D4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7FF7-5914-4345-B63D-FE74B4946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47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5F7-0DDD-40EC-8C60-3B1311F744D4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7FF7-5914-4345-B63D-FE74B4946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85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5F7-0DDD-40EC-8C60-3B1311F744D4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7FF7-5914-4345-B63D-FE74B4946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92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5F7-0DDD-40EC-8C60-3B1311F744D4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7FF7-5914-4345-B63D-FE74B4946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91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5F7-0DDD-40EC-8C60-3B1311F744D4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7FF7-5914-4345-B63D-FE74B4946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89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5F7-0DDD-40EC-8C60-3B1311F744D4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7FF7-5914-4345-B63D-FE74B4946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90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5F7-0DDD-40EC-8C60-3B1311F744D4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7FF7-5914-4345-B63D-FE74B4946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09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5F7-0DDD-40EC-8C60-3B1311F744D4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7FF7-5914-4345-B63D-FE74B4946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394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5F7-0DDD-40EC-8C60-3B1311F744D4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7FF7-5914-4345-B63D-FE74B4946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44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5F7-0DDD-40EC-8C60-3B1311F744D4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7FF7-5914-4345-B63D-FE74B4946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04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F45F7-0DDD-40EC-8C60-3B1311F744D4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E7FF7-5914-4345-B63D-FE74B4946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440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Takayoshi.kato@oecd.org" TargetMode="External"/><Relationship Id="rId2" Type="http://schemas.openxmlformats.org/officeDocument/2006/relationships/hyperlink" Target="mailto:Matthew.GRIFFITHS@oecd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amara.kutonova@un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">
            <a:extLst>
              <a:ext uri="{FF2B5EF4-FFF2-40B4-BE49-F238E27FC236}">
                <a16:creationId xmlns:a16="http://schemas.microsoft.com/office/drawing/2014/main" id="{42D050BC-E6D4-46AE-B38F-181FF68F4CA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957" y="115076"/>
            <a:ext cx="9401626" cy="2951973"/>
          </a:xfrm>
          <a:solidFill>
            <a:schemeClr val="accent5">
              <a:lumMod val="75000"/>
              <a:alpha val="7098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marL="180975" algn="l"/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Energy, Water and Land-use Nexus Approach for Strengthening Resource Security in Central Asia:</a:t>
            </a:r>
            <a:b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br>
              <a:rPr lang="en-GB" sz="40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 Overview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353006" y="4443323"/>
            <a:ext cx="2838994" cy="2197525"/>
          </a:xfrm>
          <a:prstGeom prst="rect">
            <a:avLst/>
          </a:prstGeom>
          <a:solidFill>
            <a:schemeClr val="accent5">
              <a:lumMod val="75000"/>
              <a:alpha val="70980"/>
            </a:schemeClr>
          </a:solidFill>
          <a:ln>
            <a:noFill/>
          </a:ln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Matthew Griffiths, OECD </a:t>
            </a:r>
          </a:p>
          <a:p>
            <a:pPr algn="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Tamara Kutonova, UNECE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 November 2022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25th session of the SPECA Working Group on Water, Energy and Environment </a:t>
            </a:r>
          </a:p>
        </p:txBody>
      </p:sp>
    </p:spTree>
    <p:extLst>
      <p:ext uri="{BB962C8B-B14F-4D97-AF65-F5344CB8AC3E}">
        <p14:creationId xmlns:p14="http://schemas.microsoft.com/office/powerpoint/2010/main" val="400745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1"/>
          <p:cNvSpPr>
            <a:spLocks noGrp="1"/>
          </p:cNvSpPr>
          <p:nvPr>
            <p:ph idx="1"/>
          </p:nvPr>
        </p:nvSpPr>
        <p:spPr>
          <a:xfrm>
            <a:off x="672894" y="1509381"/>
            <a:ext cx="11197681" cy="5308977"/>
          </a:xfrm>
          <a:solidFill>
            <a:srgbClr val="FFFFFF">
              <a:alpha val="92941"/>
            </a:srgbClr>
          </a:solidFill>
        </p:spPr>
        <p:txBody>
          <a:bodyPr anchor="ctr">
            <a:normAutofit/>
          </a:bodyPr>
          <a:lstStyle/>
          <a:p>
            <a:pPr marL="457200" lvl="1" indent="0">
              <a:buNone/>
            </a:pPr>
            <a:r>
              <a:rPr lang="en-GB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520431" y="567003"/>
            <a:ext cx="11151137" cy="590931"/>
          </a:xfrm>
          <a:prstGeom prst="rect">
            <a:avLst/>
          </a:prstGeom>
          <a:solidFill>
            <a:schemeClr val="accent5">
              <a:lumMod val="75000"/>
              <a:alpha val="70980"/>
            </a:schemeClr>
          </a:solidFill>
          <a:ln>
            <a:noFill/>
          </a:ln>
        </p:spPr>
        <p:txBody>
          <a:bodyPr vert="horz" wrap="square" lIns="91440" tIns="45720" rIns="91440" bIns="45720" rtlCol="0" anchor="b">
            <a:sp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3600" dirty="0"/>
              <a:t>Overview</a:t>
            </a:r>
          </a:p>
        </p:txBody>
      </p:sp>
      <p:pic>
        <p:nvPicPr>
          <p:cNvPr id="9" name="Picture 8" descr="OECD Legal Instruments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5268" y="1353963"/>
            <a:ext cx="2248455" cy="12708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C:\Users\kato_t\AppData\Local\Microsoft\Windows\INetCache\Content.Outlook\3P1NPVXX\UNECE Logo EN_png.pn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6914" y="2570403"/>
            <a:ext cx="2045163" cy="68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seekvectorlogo.com/wp-content/uploads/2019/10/e...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6810" y="1514649"/>
            <a:ext cx="2074367" cy="11028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logo for Scientific Information Centre of Interstate Coordination Water Commission of Central Asia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0247" y="3480366"/>
            <a:ext cx="1186903" cy="730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FAO - CIHEAM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50" y="2772957"/>
            <a:ext cx="2281369" cy="7205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9377" y="1410247"/>
            <a:ext cx="3616754" cy="277593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486787" y="4715866"/>
            <a:ext cx="43837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3">
                    <a:lumMod val="50000"/>
                  </a:schemeClr>
                </a:solidFill>
              </a:rPr>
              <a:t>Other development co-operation partners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3">
                    <a:lumMod val="50000"/>
                  </a:schemeClr>
                </a:solidFill>
              </a:rPr>
              <a:t>Private sector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3">
                    <a:lumMod val="50000"/>
                  </a:schemeClr>
                </a:solidFill>
              </a:rPr>
              <a:t>Academia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3">
                    <a:lumMod val="50000"/>
                  </a:schemeClr>
                </a:solidFill>
              </a:rPr>
              <a:t>Civil society organisations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76181" y="1515140"/>
            <a:ext cx="216000" cy="25740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477182" y="4539704"/>
            <a:ext cx="216000" cy="22786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6696539" y="4539703"/>
            <a:ext cx="202660" cy="22786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6696539" y="1511172"/>
            <a:ext cx="216000" cy="25740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ontact – Water Dialogues for Results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3763" y="4828587"/>
            <a:ext cx="2952498" cy="1720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764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76"/>
          <p:cNvSpPr txBox="1"/>
          <p:nvPr/>
        </p:nvSpPr>
        <p:spPr>
          <a:xfrm>
            <a:off x="644893" y="4090736"/>
            <a:ext cx="2376285" cy="2356133"/>
          </a:xfrm>
          <a:prstGeom prst="roundRect">
            <a:avLst>
              <a:gd name="adj" fmla="val 738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noAutofit/>
          </a:bodyPr>
          <a:lstStyle/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3137" y="1523643"/>
            <a:ext cx="10530038" cy="1150954"/>
          </a:xfrm>
          <a:prstGeom prst="roundRect">
            <a:avLst>
              <a:gd name="adj" fmla="val 7380"/>
            </a:avLst>
          </a:prstGeom>
          <a:solidFill>
            <a:srgbClr val="70AD47">
              <a:lumMod val="20000"/>
              <a:lumOff val="80000"/>
            </a:srgbClr>
          </a:solidFill>
          <a:ln>
            <a:noFill/>
          </a:ln>
        </p:spPr>
        <p:txBody>
          <a:bodyPr wrap="square" rtlCol="0">
            <a:noAutofit/>
          </a:bodyPr>
          <a:lstStyle/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374574" y="3488587"/>
            <a:ext cx="3204619" cy="3277024"/>
          </a:xfrm>
          <a:prstGeom prst="roundRect">
            <a:avLst>
              <a:gd name="adj" fmla="val 7380"/>
            </a:avLst>
          </a:prstGeom>
          <a:solidFill>
            <a:srgbClr val="CCCCFF">
              <a:alpha val="50196"/>
            </a:srgbClr>
          </a:solidFill>
          <a:ln>
            <a:noFill/>
          </a:ln>
        </p:spPr>
        <p:txBody>
          <a:bodyPr wrap="square" rtlCol="0">
            <a:noAutofit/>
          </a:bodyPr>
          <a:lstStyle/>
          <a:p>
            <a:endParaRPr lang="en-GB" sz="1050" dirty="0">
              <a:solidFill>
                <a:prstClr val="black"/>
              </a:solidFill>
              <a:latin typeface="Calibri" panose="020F0502020204030204"/>
            </a:endParaRPr>
          </a:p>
          <a:p>
            <a:endParaRPr lang="en-GB" sz="1050" dirty="0">
              <a:solidFill>
                <a:prstClr val="black"/>
              </a:solidFill>
              <a:latin typeface="Calibri" panose="020F0502020204030204"/>
            </a:endParaRPr>
          </a:p>
          <a:p>
            <a:endParaRPr lang="en-GB" sz="1050" dirty="0">
              <a:solidFill>
                <a:prstClr val="black"/>
              </a:solidFill>
              <a:latin typeface="Calibri" panose="020F0502020204030204"/>
            </a:endParaRPr>
          </a:p>
          <a:p>
            <a:endParaRPr lang="en-GB" sz="1050" dirty="0">
              <a:solidFill>
                <a:prstClr val="black"/>
              </a:solidFill>
              <a:latin typeface="Calibri" panose="020F0502020204030204"/>
            </a:endParaRPr>
          </a:p>
          <a:p>
            <a:endParaRPr lang="en-GB" sz="1050" dirty="0">
              <a:solidFill>
                <a:prstClr val="black"/>
              </a:solidFill>
              <a:latin typeface="Calibri" panose="020F0502020204030204"/>
            </a:endParaRPr>
          </a:p>
          <a:p>
            <a:endParaRPr lang="en-GB" sz="1050" dirty="0">
              <a:solidFill>
                <a:prstClr val="black"/>
              </a:solidFill>
              <a:latin typeface="Calibri" panose="020F0502020204030204"/>
            </a:endParaRPr>
          </a:p>
          <a:p>
            <a:endParaRPr lang="en-GB" sz="1050" dirty="0">
              <a:solidFill>
                <a:prstClr val="black"/>
              </a:solidFill>
              <a:latin typeface="Calibri" panose="020F0502020204030204"/>
            </a:endParaRPr>
          </a:p>
          <a:p>
            <a:endParaRPr lang="en-GB" sz="1050" dirty="0">
              <a:solidFill>
                <a:prstClr val="black"/>
              </a:solidFill>
              <a:latin typeface="Calibri" panose="020F0502020204030204"/>
            </a:endParaRPr>
          </a:p>
          <a:p>
            <a:endParaRPr lang="en-GB" sz="1050" dirty="0">
              <a:solidFill>
                <a:prstClr val="black"/>
              </a:solidFill>
              <a:latin typeface="Calibri" panose="020F0502020204030204"/>
            </a:endParaRPr>
          </a:p>
          <a:p>
            <a:endParaRPr lang="en-GB" sz="1050" dirty="0">
              <a:solidFill>
                <a:prstClr val="black"/>
              </a:solidFill>
              <a:latin typeface="Calibri" panose="020F0502020204030204"/>
            </a:endParaRPr>
          </a:p>
          <a:p>
            <a:endParaRPr lang="en-GB" sz="1050" dirty="0">
              <a:solidFill>
                <a:prstClr val="black"/>
              </a:solidFill>
              <a:latin typeface="Calibri" panose="020F0502020204030204"/>
            </a:endParaRPr>
          </a:p>
          <a:p>
            <a:endParaRPr lang="en-GB" sz="1050" dirty="0">
              <a:solidFill>
                <a:prstClr val="black"/>
              </a:solidFill>
              <a:latin typeface="Calibri" panose="020F0502020204030204"/>
            </a:endParaRPr>
          </a:p>
          <a:p>
            <a:endParaRPr lang="en-GB" sz="1050" dirty="0">
              <a:solidFill>
                <a:prstClr val="black"/>
              </a:solidFill>
              <a:latin typeface="Calibri" panose="020F0502020204030204"/>
            </a:endParaRPr>
          </a:p>
          <a:p>
            <a:endParaRPr lang="en-GB" sz="1050" dirty="0">
              <a:solidFill>
                <a:prstClr val="black"/>
              </a:solidFill>
              <a:latin typeface="Calibri" panose="020F0502020204030204"/>
            </a:endParaRPr>
          </a:p>
          <a:p>
            <a:endParaRPr lang="en-GB" sz="1050" dirty="0">
              <a:solidFill>
                <a:prstClr val="black"/>
              </a:solidFill>
              <a:latin typeface="Calibri" panose="020F0502020204030204"/>
            </a:endParaRPr>
          </a:p>
          <a:p>
            <a:endParaRPr lang="en-GB" sz="10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58947" y="3662678"/>
            <a:ext cx="3059459" cy="1723279"/>
          </a:xfrm>
          <a:prstGeom prst="roundRect">
            <a:avLst>
              <a:gd name="adj" fmla="val 4195"/>
            </a:avLst>
          </a:prstGeom>
          <a:solidFill>
            <a:srgbClr val="5B9BD5">
              <a:lumMod val="20000"/>
              <a:lumOff val="80000"/>
            </a:srgbClr>
          </a:solidFill>
          <a:ln>
            <a:noFill/>
          </a:ln>
        </p:spPr>
        <p:txBody>
          <a:bodyPr wrap="square" rtlCol="0">
            <a:noAutofit/>
          </a:bodyPr>
          <a:lstStyle/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defRPr/>
            </a:pPr>
            <a:endParaRPr lang="en-GB" sz="1050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48485" y="4026786"/>
            <a:ext cx="2682448" cy="847070"/>
          </a:xfrm>
          <a:prstGeom prst="roundRect">
            <a:avLst>
              <a:gd name="adj" fmla="val 3738"/>
            </a:avLst>
          </a:prstGeom>
          <a:solidFill>
            <a:sysClr val="window" lastClr="FFFFFF"/>
          </a:solidFill>
          <a:ln>
            <a:solidFill>
              <a:schemeClr val="tx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685800">
              <a:spcBef>
                <a:spcPts val="450"/>
              </a:spcBef>
              <a:defRPr/>
            </a:pPr>
            <a:r>
              <a:rPr lang="en-GB" sz="2400" b="1" kern="0" dirty="0">
                <a:solidFill>
                  <a:prstClr val="black"/>
                </a:solidFill>
                <a:latin typeface="Calibri" panose="020F0502020204030204"/>
              </a:rPr>
              <a:t>PRACTICAL TOOLS AND GUIDES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96996" y="4672278"/>
            <a:ext cx="2099708" cy="1246763"/>
          </a:xfrm>
          <a:prstGeom prst="roundRect">
            <a:avLst>
              <a:gd name="adj" fmla="val 6781"/>
            </a:avLst>
          </a:prstGeom>
          <a:solidFill>
            <a:schemeClr val="bg1"/>
          </a:solidFill>
          <a:ln>
            <a:solidFill>
              <a:schemeClr val="tx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GB" sz="2400" b="1" kern="0" dirty="0">
                <a:solidFill>
                  <a:prstClr val="black"/>
                </a:solidFill>
                <a:latin typeface="Calibri" panose="020F0502020204030204"/>
              </a:rPr>
              <a:t>ROBUST EVIDENCE BASE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512387" y="4373946"/>
            <a:ext cx="2970322" cy="1630382"/>
          </a:xfrm>
          <a:prstGeom prst="roundRect">
            <a:avLst>
              <a:gd name="adj" fmla="val 7380"/>
            </a:avLst>
          </a:prstGeom>
          <a:solidFill>
            <a:sysClr val="window" lastClr="FFFFFF"/>
          </a:solidFill>
          <a:ln>
            <a:solidFill>
              <a:schemeClr val="tx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GB" sz="2400" b="1" kern="0" dirty="0">
                <a:solidFill>
                  <a:prstClr val="black"/>
                </a:solidFill>
                <a:latin typeface="Calibri" panose="020F0502020204030204"/>
              </a:rPr>
              <a:t>REGIONAL FINANCING MECHANISM</a:t>
            </a:r>
          </a:p>
          <a:p>
            <a:pPr defTabSz="685800">
              <a:defRPr/>
            </a:pPr>
            <a:r>
              <a:rPr lang="en-GB" sz="2400" b="1" i="1" kern="0" dirty="0">
                <a:solidFill>
                  <a:prstClr val="black"/>
                </a:solidFill>
                <a:latin typeface="Calibri" panose="020F0502020204030204"/>
              </a:rPr>
              <a:t>   &amp; Pilot investments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151571" y="1657072"/>
            <a:ext cx="3595884" cy="863144"/>
          </a:xfrm>
          <a:prstGeom prst="roundRect">
            <a:avLst>
              <a:gd name="adj" fmla="val 7380"/>
            </a:avLst>
          </a:prstGeom>
          <a:solidFill>
            <a:sysClr val="window" lastClr="FFFFFF"/>
          </a:solidFill>
          <a:ln>
            <a:solidFill>
              <a:schemeClr val="tx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GB" sz="2400" b="1" kern="0" dirty="0">
                <a:solidFill>
                  <a:prstClr val="black"/>
                </a:solidFill>
                <a:latin typeface="Calibri" panose="020F0502020204030204"/>
              </a:rPr>
              <a:t>STRATEGIC POLICY DOCUMENTS ON NEXUS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19765" y="1653000"/>
            <a:ext cx="5288049" cy="863144"/>
          </a:xfrm>
          <a:prstGeom prst="roundRect">
            <a:avLst>
              <a:gd name="adj" fmla="val 6781"/>
            </a:avLst>
          </a:prstGeom>
          <a:solidFill>
            <a:sysClr val="window" lastClr="FFFFFF"/>
          </a:solidFill>
          <a:ln>
            <a:solidFill>
              <a:schemeClr val="tx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GB" sz="2400" b="1" kern="0" dirty="0">
                <a:solidFill>
                  <a:prstClr val="black"/>
                </a:solidFill>
                <a:latin typeface="Calibri" panose="020F0502020204030204"/>
              </a:rPr>
              <a:t>POLITICAL AND TECHNICAL DIALOGUES CAPACITY DEVELOPMENT 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3043542" y="4724006"/>
            <a:ext cx="911424" cy="11344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53" name="Straight Arrow Connector 52"/>
          <p:cNvCxnSpPr>
            <a:stCxn id="48" idx="3"/>
            <a:endCxn id="47" idx="1"/>
          </p:cNvCxnSpPr>
          <p:nvPr/>
        </p:nvCxnSpPr>
        <p:spPr>
          <a:xfrm>
            <a:off x="5807814" y="2084572"/>
            <a:ext cx="1343757" cy="4072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4" name="Straight Arrow Connector 53"/>
          <p:cNvCxnSpPr/>
          <p:nvPr/>
        </p:nvCxnSpPr>
        <p:spPr>
          <a:xfrm flipH="1">
            <a:off x="7022385" y="4735350"/>
            <a:ext cx="1367606" cy="10708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6021821" y="2084572"/>
            <a:ext cx="1063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5B9BD5"/>
                </a:solidFill>
                <a:latin typeface="Calibri" panose="020F0502020204030204"/>
              </a:rPr>
              <a:t>Inform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122793" y="4796097"/>
            <a:ext cx="13460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5B9BD5"/>
                </a:solidFill>
                <a:latin typeface="Calibri" panose="020F0502020204030204"/>
              </a:rPr>
              <a:t>Provide insights, lessons &amp; expertise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978877" y="4772706"/>
            <a:ext cx="1181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5B9BD5"/>
                </a:solidFill>
                <a:latin typeface="Calibri" panose="020F0502020204030204"/>
              </a:rPr>
              <a:t>Inform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494553" y="2646155"/>
            <a:ext cx="19810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5B9BD5"/>
                </a:solidFill>
                <a:latin typeface="Calibri" panose="020F0502020204030204"/>
              </a:rPr>
              <a:t>Provide tools and knowledge products</a:t>
            </a:r>
          </a:p>
        </p:txBody>
      </p:sp>
      <p:cxnSp>
        <p:nvCxnSpPr>
          <p:cNvPr id="62" name="Straight Arrow Connector 61"/>
          <p:cNvCxnSpPr>
            <a:stCxn id="43" idx="0"/>
          </p:cNvCxnSpPr>
          <p:nvPr/>
        </p:nvCxnSpPr>
        <p:spPr>
          <a:xfrm flipV="1">
            <a:off x="5488677" y="2646155"/>
            <a:ext cx="5876" cy="1016523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657054" y="34999"/>
            <a:ext cx="7936082" cy="756000"/>
          </a:xfrm>
          <a:prstGeom prst="roundRect">
            <a:avLst>
              <a:gd name="adj" fmla="val 6781"/>
            </a:avLst>
          </a:prstGeom>
          <a:solidFill>
            <a:srgbClr val="FFFFE7"/>
          </a:solidFill>
          <a:ln>
            <a:noFill/>
          </a:ln>
        </p:spPr>
        <p:txBody>
          <a:bodyPr wrap="square" rtlCol="0">
            <a:spAutoFit/>
          </a:bodyPr>
          <a:lstStyle/>
          <a:p>
            <a:pPr defTabSz="685800">
              <a:spcBef>
                <a:spcPts val="450"/>
              </a:spcBef>
              <a:defRPr/>
            </a:pPr>
            <a:endParaRPr lang="en-GB" sz="1000" i="1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spcBef>
                <a:spcPts val="450"/>
              </a:spcBef>
              <a:defRPr/>
            </a:pPr>
            <a:endParaRPr lang="en-GB" sz="1000" i="1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spcBef>
                <a:spcPts val="450"/>
              </a:spcBef>
              <a:defRPr/>
            </a:pPr>
            <a:endParaRPr lang="en-GB" sz="1000" i="1" kern="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spcBef>
                <a:spcPts val="450"/>
              </a:spcBef>
              <a:defRPr/>
            </a:pPr>
            <a:endParaRPr lang="en-GB" sz="1000" i="1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4829925" y="837278"/>
            <a:ext cx="11582" cy="657269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1560932" y="808154"/>
            <a:ext cx="3165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5B9BD5"/>
                </a:solidFill>
                <a:latin typeface="Calibri" panose="020F0502020204030204"/>
              </a:rPr>
              <a:t>Align with priorities &amp; needs</a:t>
            </a:r>
          </a:p>
          <a:p>
            <a:r>
              <a:rPr lang="en-GB" sz="2000" dirty="0">
                <a:solidFill>
                  <a:srgbClr val="5B9BD5"/>
                </a:solidFill>
                <a:latin typeface="Calibri" panose="020F0502020204030204"/>
              </a:rPr>
              <a:t>and support implementation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306440" y="6309085"/>
            <a:ext cx="1465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5B9BD5"/>
                </a:solidFill>
                <a:latin typeface="Calibri" panose="020F0502020204030204"/>
              </a:rPr>
              <a:t>Inform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593136" y="-24783"/>
            <a:ext cx="2609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5B9BD5"/>
                </a:solidFill>
                <a:latin typeface="Calibri" panose="020F0502020204030204"/>
              </a:rPr>
              <a:t>Inform implementation</a:t>
            </a:r>
          </a:p>
        </p:txBody>
      </p:sp>
      <p:cxnSp>
        <p:nvCxnSpPr>
          <p:cNvPr id="79" name="Elbow Connector 78"/>
          <p:cNvCxnSpPr>
            <a:stCxn id="42" idx="3"/>
            <a:endCxn id="69" idx="3"/>
          </p:cNvCxnSpPr>
          <p:nvPr/>
        </p:nvCxnSpPr>
        <p:spPr>
          <a:xfrm flipH="1" flipV="1">
            <a:off x="9593136" y="412999"/>
            <a:ext cx="1986057" cy="4714100"/>
          </a:xfrm>
          <a:prstGeom prst="bentConnector3">
            <a:avLst>
              <a:gd name="adj1" fmla="val -11510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8135264" y="2712269"/>
            <a:ext cx="2915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5B9BD5"/>
                </a:solidFill>
                <a:latin typeface="Calibri" panose="020F0502020204030204"/>
              </a:rPr>
              <a:t>Provide lessons, expertise and insights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3021178" y="6314173"/>
            <a:ext cx="5343266" cy="9625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 w="lg" len="lg"/>
          </a:ln>
          <a:effectLst/>
        </p:spPr>
      </p:cxnSp>
      <p:cxnSp>
        <p:nvCxnSpPr>
          <p:cNvPr id="49" name="Straight Arrow Connector 48"/>
          <p:cNvCxnSpPr/>
          <p:nvPr/>
        </p:nvCxnSpPr>
        <p:spPr>
          <a:xfrm>
            <a:off x="7575082" y="816579"/>
            <a:ext cx="19251" cy="735065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746985" y="9419"/>
            <a:ext cx="4114512" cy="319683"/>
          </a:xfrm>
          <a:prstGeom prst="roundRect">
            <a:avLst>
              <a:gd name="adj" fmla="val 6781"/>
            </a:avLst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685800">
              <a:spcBef>
                <a:spcPts val="450"/>
              </a:spcBef>
              <a:defRPr/>
            </a:pPr>
            <a:endParaRPr lang="en-GB" sz="1400" b="1" i="1" u="sng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700098" y="800918"/>
            <a:ext cx="36616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5B9BD5"/>
                </a:solidFill>
                <a:latin typeface="Calibri" panose="020F0502020204030204"/>
              </a:rPr>
              <a:t>Provide feedback &amp; communicate needs/priorities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1942647" y="2674597"/>
            <a:ext cx="11281" cy="1416139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2082107" y="3270316"/>
            <a:ext cx="1339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5B9BD5"/>
                </a:solidFill>
                <a:latin typeface="Calibri" panose="020F0502020204030204"/>
              </a:rPr>
              <a:t>Inform</a:t>
            </a:r>
          </a:p>
        </p:txBody>
      </p:sp>
      <p:cxnSp>
        <p:nvCxnSpPr>
          <p:cNvPr id="58" name="Elbow Connector 57"/>
          <p:cNvCxnSpPr/>
          <p:nvPr/>
        </p:nvCxnSpPr>
        <p:spPr>
          <a:xfrm rot="16200000" flipV="1">
            <a:off x="7341503" y="3071577"/>
            <a:ext cx="1436216" cy="602102"/>
          </a:xfrm>
          <a:prstGeom prst="bentConnector3">
            <a:avLst>
              <a:gd name="adj1" fmla="val 1747"/>
            </a:avLst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1777127" y="196376"/>
            <a:ext cx="4143229" cy="479524"/>
          </a:xfrm>
          <a:prstGeom prst="roundRect">
            <a:avLst>
              <a:gd name="adj" fmla="val 6781"/>
            </a:avLst>
          </a:prstGeom>
          <a:solidFill>
            <a:sysClr val="window" lastClr="FFFF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defTabSz="685800">
              <a:spcBef>
                <a:spcPts val="450"/>
              </a:spcBef>
              <a:defRPr/>
            </a:pPr>
            <a:r>
              <a:rPr lang="en-GB" sz="2400" i="1" kern="0" dirty="0">
                <a:solidFill>
                  <a:prstClr val="black"/>
                </a:solidFill>
              </a:rPr>
              <a:t>NATIONAL POLICY PROCESSES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120883" y="193803"/>
            <a:ext cx="3349858" cy="479524"/>
          </a:xfrm>
          <a:prstGeom prst="roundRect">
            <a:avLst>
              <a:gd name="adj" fmla="val 6781"/>
            </a:avLst>
          </a:prstGeom>
          <a:solidFill>
            <a:sysClr val="window" lastClr="FFFF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defTabSz="685800">
              <a:spcBef>
                <a:spcPts val="450"/>
              </a:spcBef>
              <a:defRPr/>
            </a:pPr>
            <a:r>
              <a:rPr lang="en-GB" sz="2400" i="1" kern="0" dirty="0">
                <a:solidFill>
                  <a:prstClr val="black"/>
                </a:solidFill>
              </a:rPr>
              <a:t>REGIONAL INITIATIVES</a:t>
            </a:r>
          </a:p>
        </p:txBody>
      </p:sp>
    </p:spTree>
    <p:extLst>
      <p:ext uri="{BB962C8B-B14F-4D97-AF65-F5344CB8AC3E}">
        <p14:creationId xmlns:p14="http://schemas.microsoft.com/office/powerpoint/2010/main" val="2375386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B5785-61EF-4CE2-B58F-FA13EC4C3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71" y="574298"/>
            <a:ext cx="9348129" cy="590931"/>
          </a:xfrm>
          <a:solidFill>
            <a:schemeClr val="accent5">
              <a:lumMod val="75000"/>
              <a:alpha val="70980"/>
            </a:schemeClr>
          </a:solidFill>
          <a:ln>
            <a:noFill/>
          </a:ln>
        </p:spPr>
        <p:txBody>
          <a:bodyPr vert="horz" wrap="square" lIns="91440" tIns="45720" rIns="91440" bIns="45720" rtlCol="0" anchor="b">
            <a:spAutoFit/>
          </a:bodyPr>
          <a:lstStyle/>
          <a:p>
            <a:r>
              <a:rPr lang="fr-CH" sz="3600" b="1" dirty="0" err="1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Regional</a:t>
            </a:r>
            <a:r>
              <a:rPr lang="fr-CH" sz="36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national </a:t>
            </a:r>
            <a:r>
              <a:rPr lang="fr-CH" sz="3600" b="1" dirty="0" err="1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policy</a:t>
            </a:r>
            <a:r>
              <a:rPr lang="fr-CH" sz="36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dialogues</a:t>
            </a:r>
            <a:endParaRPr lang="en-GB" sz="3600" b="1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EC1C2-596A-4369-BCFF-4943DFC10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Regional policy dialogues</a:t>
            </a:r>
            <a:r>
              <a:rPr lang="en-US" dirty="0"/>
              <a:t>: Regional political process driven through UN Special Programme for the Economies of Central Asia (SPECA)</a:t>
            </a:r>
          </a:p>
          <a:p>
            <a:pPr lvl="1"/>
            <a:r>
              <a:rPr lang="en-US" dirty="0"/>
              <a:t>5 meetings </a:t>
            </a:r>
          </a:p>
          <a:p>
            <a:r>
              <a:rPr lang="en-US" b="1" dirty="0"/>
              <a:t>National and/or bilateral multi-stakeholder policy dialogues</a:t>
            </a:r>
            <a:r>
              <a:rPr lang="en-US" dirty="0"/>
              <a:t>: Multi-stakeholder policy dialogues, continuing and enhancing the effort already initiated through the National Policy Dialogues (NDPs), strengthening the link to energy/renewable energy.</a:t>
            </a:r>
          </a:p>
          <a:p>
            <a:r>
              <a:rPr lang="en-US" dirty="0"/>
              <a:t>Bi-national dialogues for transboundary cases </a:t>
            </a:r>
          </a:p>
          <a:p>
            <a:pPr lvl="1"/>
            <a:r>
              <a:rPr lang="en-US" dirty="0"/>
              <a:t>16 meetings </a:t>
            </a:r>
          </a:p>
          <a:p>
            <a:r>
              <a:rPr lang="en-US" b="1" dirty="0"/>
              <a:t>Regional thematic conferences </a:t>
            </a:r>
            <a:r>
              <a:rPr lang="en-US" dirty="0"/>
              <a:t>(scope to be decided: hydro and non-hydro energy renewable energy development through a nexus lens, finance and investment for nexus approach, improvement of dam safety, </a:t>
            </a:r>
            <a:r>
              <a:rPr lang="en-US" dirty="0" err="1"/>
              <a:t>operationalisation</a:t>
            </a:r>
            <a:r>
              <a:rPr lang="en-US" dirty="0"/>
              <a:t> of an Energy-Water coordination mechanisms, etc)</a:t>
            </a:r>
          </a:p>
          <a:p>
            <a:pPr lvl="1"/>
            <a:r>
              <a:rPr lang="en-GB" dirty="0"/>
              <a:t>3 conferences </a:t>
            </a:r>
          </a:p>
          <a:p>
            <a:r>
              <a:rPr lang="en-US" dirty="0"/>
              <a:t>All those dialogues and conferences will inform development of proposals for regional strategy and National policy packages</a:t>
            </a:r>
          </a:p>
          <a:p>
            <a:pPr lvl="1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07FCF1-8AE1-47FF-A261-9376D8927F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0825" y="148853"/>
            <a:ext cx="2048434" cy="68281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376500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21" y="547305"/>
            <a:ext cx="10631504" cy="590931"/>
          </a:xfrm>
          <a:solidFill>
            <a:schemeClr val="accent5">
              <a:lumMod val="75000"/>
              <a:alpha val="70980"/>
            </a:schemeClr>
          </a:solidFill>
          <a:ln>
            <a:noFill/>
          </a:ln>
        </p:spPr>
        <p:txBody>
          <a:bodyPr vert="horz" wrap="square" lIns="91440" tIns="45720" rIns="91440" bIns="45720" rtlCol="0" anchor="b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Examples of up-coming work for 2023-2024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36922" indent="-136922" defTabSz="685800">
              <a:defRPr/>
            </a:pPr>
            <a:r>
              <a:rPr lang="en-US" sz="2800" dirty="0"/>
              <a:t>Regional </a:t>
            </a:r>
            <a:r>
              <a:rPr lang="en-US" sz="2800" b="1" dirty="0"/>
              <a:t>“hotspot” analysis </a:t>
            </a:r>
            <a:r>
              <a:rPr lang="en-US" sz="2800" dirty="0"/>
              <a:t>of climate, energy, water and land use risks and opportunities in Central Asia</a:t>
            </a:r>
          </a:p>
          <a:p>
            <a:pPr marL="136922" indent="-136922" defTabSz="685800">
              <a:defRPr/>
            </a:pPr>
            <a:r>
              <a:rPr lang="en-US" b="1" kern="0" dirty="0">
                <a:solidFill>
                  <a:prstClr val="black"/>
                </a:solidFill>
              </a:rPr>
              <a:t>Modelling framework for quantifying benefits </a:t>
            </a:r>
            <a:r>
              <a:rPr lang="en-US" kern="0" dirty="0">
                <a:solidFill>
                  <a:prstClr val="black"/>
                </a:solidFill>
              </a:rPr>
              <a:t>of co-operation on energy, water &amp; land-use nexus</a:t>
            </a:r>
          </a:p>
          <a:p>
            <a:pPr marL="136922" indent="-136922" defTabSz="685800">
              <a:defRPr/>
            </a:pPr>
            <a:r>
              <a:rPr lang="en-GB" kern="0" dirty="0">
                <a:solidFill>
                  <a:prstClr val="black"/>
                </a:solidFill>
              </a:rPr>
              <a:t>Assessment of feasibility of </a:t>
            </a:r>
            <a:r>
              <a:rPr lang="en-GB" b="1" kern="0" dirty="0">
                <a:solidFill>
                  <a:prstClr val="black"/>
                </a:solidFill>
              </a:rPr>
              <a:t>a financing mechanism for water-energy coordination</a:t>
            </a:r>
          </a:p>
          <a:p>
            <a:pPr marL="136922" indent="-136922" defTabSz="685800">
              <a:defRPr/>
            </a:pPr>
            <a:r>
              <a:rPr lang="en-GB" kern="0" dirty="0">
                <a:solidFill>
                  <a:prstClr val="black"/>
                </a:solidFill>
              </a:rPr>
              <a:t>Regional database on </a:t>
            </a:r>
            <a:r>
              <a:rPr lang="en-GB" b="1" kern="0" dirty="0">
                <a:solidFill>
                  <a:prstClr val="black"/>
                </a:solidFill>
              </a:rPr>
              <a:t>climate, water and energy related information </a:t>
            </a:r>
          </a:p>
          <a:p>
            <a:pPr marL="136922" indent="-136922" defTabSz="685800">
              <a:defRPr/>
            </a:pPr>
            <a:r>
              <a:rPr lang="en-GB" kern="0" dirty="0">
                <a:solidFill>
                  <a:prstClr val="black"/>
                </a:solidFill>
              </a:rPr>
              <a:t>Assessment of </a:t>
            </a:r>
            <a:r>
              <a:rPr lang="en-GB" b="1" kern="0" dirty="0">
                <a:solidFill>
                  <a:prstClr val="black"/>
                </a:solidFill>
              </a:rPr>
              <a:t>Inter-sectoral governance </a:t>
            </a:r>
            <a:r>
              <a:rPr lang="en-GB" kern="0" dirty="0">
                <a:solidFill>
                  <a:prstClr val="black"/>
                </a:solidFill>
              </a:rPr>
              <a:t>on nexus planning</a:t>
            </a:r>
          </a:p>
          <a:p>
            <a:pPr marL="136922" indent="-136922" defTabSz="685800">
              <a:defRPr/>
            </a:pPr>
            <a:r>
              <a:rPr lang="en-US" kern="0" dirty="0">
                <a:solidFill>
                  <a:prstClr val="black"/>
                </a:solidFill>
              </a:rPr>
              <a:t>Development of the design of a </a:t>
            </a:r>
            <a:r>
              <a:rPr lang="en-US" b="1" kern="0" dirty="0">
                <a:solidFill>
                  <a:prstClr val="black"/>
                </a:solidFill>
              </a:rPr>
              <a:t>Regional Nexus Financing Mechanism</a:t>
            </a:r>
            <a:endParaRPr lang="en-US" sz="3200" b="1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110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21" y="547305"/>
            <a:ext cx="10631504" cy="590931"/>
          </a:xfrm>
          <a:solidFill>
            <a:schemeClr val="accent5">
              <a:lumMod val="75000"/>
              <a:alpha val="70980"/>
            </a:schemeClr>
          </a:solidFill>
          <a:ln>
            <a:noFill/>
          </a:ln>
        </p:spPr>
        <p:txBody>
          <a:bodyPr vert="horz" wrap="square" lIns="91440" tIns="45720" rIns="91440" bIns="45720" rtlCol="0" anchor="b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Concluding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36922" indent="-136922" defTabSz="685800">
              <a:defRPr/>
            </a:pPr>
            <a:r>
              <a:rPr lang="en-US" sz="2800" dirty="0"/>
              <a:t> IKI Nexus programme aims to be operational during Q1 2023</a:t>
            </a:r>
            <a:endParaRPr lang="en-US" kern="0" dirty="0">
              <a:solidFill>
                <a:prstClr val="black"/>
              </a:solidFill>
            </a:endParaRPr>
          </a:p>
          <a:p>
            <a:pPr marL="136922" indent="-136922" defTabSz="685800">
              <a:defRPr/>
            </a:pPr>
            <a:r>
              <a:rPr lang="en-GB" kern="0" dirty="0">
                <a:solidFill>
                  <a:prstClr val="black"/>
                </a:solidFill>
              </a:rPr>
              <a:t> The programme aims to evidence the business case for cooperation on energy, water and land use issues at the cross-sectoral and regional level</a:t>
            </a:r>
            <a:endParaRPr lang="en-GB" b="1" kern="0" dirty="0">
              <a:solidFill>
                <a:prstClr val="black"/>
              </a:solidFill>
            </a:endParaRPr>
          </a:p>
          <a:p>
            <a:pPr marL="136922" indent="-136922" defTabSz="685800">
              <a:defRPr/>
            </a:pPr>
            <a:r>
              <a:rPr lang="en-GB" kern="0" dirty="0">
                <a:solidFill>
                  <a:prstClr val="black"/>
                </a:solidFill>
              </a:rPr>
              <a:t> A pilot-financing mechanism will bring nexus opportunities to reality, creating momentum for action</a:t>
            </a:r>
            <a:endParaRPr lang="en-GB" b="1" kern="0" dirty="0">
              <a:solidFill>
                <a:prstClr val="black"/>
              </a:solidFill>
            </a:endParaRPr>
          </a:p>
          <a:p>
            <a:pPr marL="136922" indent="-136922" defTabSz="685800">
              <a:defRPr/>
            </a:pPr>
            <a:r>
              <a:rPr lang="en-GB" kern="0" dirty="0">
                <a:solidFill>
                  <a:prstClr val="black"/>
                </a:solidFill>
              </a:rPr>
              <a:t> The programme aims to inform dialogue and introduce opportunities for mainstreaming “nexus thinking” into strategies and planning processes</a:t>
            </a:r>
            <a:endParaRPr lang="en-US" sz="3200" b="1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501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3ED287C2-A7C9-41F5-BEF3-9D5A9DD222FE}"/>
              </a:ext>
            </a:extLst>
          </p:cNvPr>
          <p:cNvSpPr txBox="1">
            <a:spLocks/>
          </p:cNvSpPr>
          <p:nvPr/>
        </p:nvSpPr>
        <p:spPr>
          <a:xfrm>
            <a:off x="1602503" y="1438133"/>
            <a:ext cx="8398261" cy="3981733"/>
          </a:xfrm>
          <a:prstGeom prst="rect">
            <a:avLst/>
          </a:prstGeom>
          <a:solidFill>
            <a:srgbClr val="4F6228">
              <a:alpha val="69804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0">
              <a:buFont typeface="Arial" panose="020B0604020202020204" pitchFamily="34" charset="0"/>
              <a:buNone/>
            </a:pPr>
            <a:r>
              <a:rPr lang="en-GB" sz="3200" b="1" dirty="0">
                <a:solidFill>
                  <a:schemeClr val="bg1"/>
                </a:solidFill>
              </a:rPr>
              <a:t>THANK YOU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GB" sz="3200" b="1" dirty="0">
              <a:solidFill>
                <a:schemeClr val="bg1"/>
              </a:solidFill>
            </a:endParaRPr>
          </a:p>
          <a:p>
            <a:pPr marL="645300" lvl="2" indent="0">
              <a:buFont typeface="Arial" panose="020B0604020202020204" pitchFamily="34" charset="0"/>
              <a:buNone/>
            </a:pPr>
            <a:r>
              <a:rPr lang="en-GB" sz="2800" b="1" dirty="0">
                <a:solidFill>
                  <a:schemeClr val="bg1"/>
                </a:solidFill>
              </a:rPr>
              <a:t>Contacts: </a:t>
            </a:r>
          </a:p>
          <a:p>
            <a:pPr marL="988200" lvl="2" indent="-342900"/>
            <a:r>
              <a:rPr lang="en-GB" sz="2800" b="1" dirty="0">
                <a:solidFill>
                  <a:schemeClr val="bg1"/>
                </a:solidFill>
              </a:rPr>
              <a:t>Matthew Griffiths (</a:t>
            </a:r>
            <a:r>
              <a:rPr lang="en-GB" sz="2800" b="1" dirty="0">
                <a:solidFill>
                  <a:schemeClr val="bg1"/>
                </a:solidFill>
                <a:hlinkClick r:id="rId2"/>
              </a:rPr>
              <a:t>Matthew.griffiths@oecd.org</a:t>
            </a:r>
            <a:r>
              <a:rPr lang="en-GB" sz="2800" b="1" dirty="0">
                <a:solidFill>
                  <a:schemeClr val="bg1"/>
                </a:solidFill>
              </a:rPr>
              <a:t>)</a:t>
            </a:r>
          </a:p>
          <a:p>
            <a:pPr marL="988200" lvl="2" indent="-342900"/>
            <a:r>
              <a:rPr lang="en-GB" sz="2800" b="1" dirty="0">
                <a:solidFill>
                  <a:schemeClr val="bg1"/>
                </a:solidFill>
              </a:rPr>
              <a:t>Takayoshi Kato (</a:t>
            </a:r>
            <a:r>
              <a:rPr lang="en-GB" sz="2800" b="1" dirty="0">
                <a:solidFill>
                  <a:schemeClr val="bg1"/>
                </a:solidFill>
                <a:hlinkClick r:id="rId3"/>
              </a:rPr>
              <a:t>Takayoshi.kato@oecd.org</a:t>
            </a:r>
            <a:r>
              <a:rPr lang="en-GB" sz="2800" b="1" dirty="0">
                <a:solidFill>
                  <a:schemeClr val="bg1"/>
                </a:solidFill>
              </a:rPr>
              <a:t>)</a:t>
            </a:r>
          </a:p>
          <a:p>
            <a:pPr marL="988200" lvl="2" indent="-342900"/>
            <a:r>
              <a:rPr lang="en-GB" sz="2800" b="1" dirty="0">
                <a:solidFill>
                  <a:schemeClr val="bg1"/>
                </a:solidFill>
              </a:rPr>
              <a:t>Tamara Kutonova (</a:t>
            </a:r>
            <a:r>
              <a:rPr lang="en-GB" sz="2800" b="1" dirty="0">
                <a:solidFill>
                  <a:schemeClr val="bg1"/>
                </a:solidFill>
                <a:hlinkClick r:id="rId4"/>
              </a:rPr>
              <a:t>tamara.kutonova@un.org</a:t>
            </a:r>
            <a:r>
              <a:rPr lang="en-GB" sz="2800" b="1" dirty="0">
                <a:solidFill>
                  <a:schemeClr val="bg1"/>
                </a:solidFill>
              </a:rPr>
              <a:t>)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247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?mso-contentType ?>
<CtFieldPriority xmlns="http://www.oecd.org/eshare/projectsentre/CtFieldPriority/" xmlns:i="http://www.w3.org/2001/XMLSchema-instance">
  <PriorityFields xmlns:a="http://schemas.microsoft.com/2003/10/Serialization/Arrays">
    <a:string>Title</a:string>
    <a:string>OECDCountry</a:string>
    <a:string>OECDTopic</a:string>
    <a:string>OECDKeywords</a:string>
  </PriorityFields>
</CtFieldPriority>
</file>

<file path=customXml/item2.xml><?xml version="1.0" encoding="utf-8"?>
<?mso-contentType ?>
<FormTemplates xmlns="http://schemas.microsoft.com/sharepoint/v3/contenttype/forms">
  <Display>OECDListFormCollapsible</Display>
  <Edit>OECDListFormCollapsible</Edit>
  <New>OECDListFormCollapsible</New>
</FormTemplates>
</file>

<file path=customXml/item3.xml><?xml version="1.0" encoding="utf-8"?>
<sisl xmlns:xsi="http://www.w3.org/2001/XMLSchema-instance" xmlns:xsd="http://www.w3.org/2001/XMLSchema" xmlns="http://www.boldonjames.com/2008/01/sie/internal/label" sislVersion="0" policy="1d45786f-a737-4735-8af6-df12fb6939a2" origin="userSelected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Working Document" ma:contentTypeID="0x0101008B4DD370EC31429186F3AD49F0D3098F00D44DBCB9EB4F45278CB5C9765BE5299500A4858B360C6A491AA753F8BCA47AA91000D6712DEE41081B4DBBA433D0B03F813E" ma:contentTypeVersion="194" ma:contentTypeDescription="" ma:contentTypeScope="" ma:versionID="df98214cff47e272742fec03c8fc3ad0">
  <xsd:schema xmlns:xsd="http://www.w3.org/2001/XMLSchema" xmlns:xs="http://www.w3.org/2001/XMLSchema" xmlns:p="http://schemas.microsoft.com/office/2006/metadata/properties" xmlns:ns1="http://schemas.microsoft.com/sharepoint/v3" xmlns:ns2="54c4cd27-f286-408f-9ce0-33c1e0f3ab39" xmlns:ns3="e36e4070-fdd8-494c-ae17-1a8cf14e7707" xmlns:ns4="ca82dde9-3436-4d3d-bddd-d31447390034" xmlns:ns5="7348197b-4e95-41c6-b270-341eaa4cbbb2" xmlns:ns6="c9f238dd-bb73-4aef-a7a5-d644ad823e52" xmlns:ns7="http://schemas.microsoft.com/sharepoint/v4" targetNamespace="http://schemas.microsoft.com/office/2006/metadata/properties" ma:root="true" ma:fieldsID="1c4691378bc955129995c1675e126a92" ns1:_="" ns2:_="" ns3:_="" ns4:_="" ns5:_="" ns6:_="" ns7:_="">
    <xsd:import namespace="http://schemas.microsoft.com/sharepoint/v3"/>
    <xsd:import namespace="54c4cd27-f286-408f-9ce0-33c1e0f3ab39"/>
    <xsd:import namespace="e36e4070-fdd8-494c-ae17-1a8cf14e7707"/>
    <xsd:import namespace="ca82dde9-3436-4d3d-bddd-d31447390034"/>
    <xsd:import namespace="7348197b-4e95-41c6-b270-341eaa4cbbb2"/>
    <xsd:import namespace="c9f238dd-bb73-4aef-a7a5-d644ad823e52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OECDMeetingDate" minOccurs="0"/>
                <xsd:element ref="ns4:OECDlanguage" minOccurs="0"/>
                <xsd:element ref="ns3:OECDExpirationDate" minOccurs="0"/>
                <xsd:element ref="ns5:OECDProjectLookup" minOccurs="0"/>
                <xsd:element ref="ns5:OECDProjectManager" minOccurs="0"/>
                <xsd:element ref="ns5:OECDProjectMembers" minOccurs="0"/>
                <xsd:element ref="ns5:OECDMainProject" minOccurs="0"/>
                <xsd:element ref="ns5:OECDPinnedBy" minOccurs="0"/>
                <xsd:element ref="ns2:OECDKimStatus" minOccurs="0"/>
                <xsd:element ref="ns5:OECDTagsCache" minOccurs="0"/>
                <xsd:element ref="ns3:_dlc_DocIdUrl" minOccurs="0"/>
                <xsd:element ref="ns6:eShareCountryTaxHTField0" minOccurs="0"/>
                <xsd:element ref="ns6:eShareTopicTaxHTField0" minOccurs="0"/>
                <xsd:element ref="ns6:eShareKeywordsTaxHTField0" minOccurs="0"/>
                <xsd:element ref="ns6:eShareCommitteeTaxHTField0" minOccurs="0"/>
                <xsd:element ref="ns6:eSharePWBTaxHTField0" minOccurs="0"/>
                <xsd:element ref="ns5:Project_x003a_Project_x0020_status" minOccurs="0"/>
                <xsd:element ref="ns3:_dlc_DocIdPersistId" minOccurs="0"/>
                <xsd:element ref="ns2:OECDKimBussinessContext" minOccurs="0"/>
                <xsd:element ref="ns4:TaxCatchAll" minOccurs="0"/>
                <xsd:element ref="ns2:OECDKimProvenance" minOccurs="0"/>
                <xsd:element ref="ns3:_dlc_DocId" minOccurs="0"/>
                <xsd:element ref="ns7:IconOverlay" minOccurs="0"/>
                <xsd:element ref="ns5:n8655da54a064da182923cf6cbb46907" minOccurs="0"/>
                <xsd:element ref="ns4:TaxCatchAllLabel" minOccurs="0"/>
                <xsd:element ref="ns3:g1cb84c392954f02b97ef964d7fd5f94" minOccurs="0"/>
                <xsd:element ref="ns5:a5c695ec21c747a0bdb8a6375755520a" minOccurs="0"/>
                <xsd:element ref="ns1:DocumentSetDescription" minOccurs="0"/>
                <xsd:element ref="ns5:OECDSharingStatus" minOccurs="0"/>
                <xsd:element ref="ns5:OECDCommunityDocumentURL" minOccurs="0"/>
                <xsd:element ref="ns5:OECDCommunityDocumentID" minOccurs="0"/>
                <xsd:element ref="ns3:eShareHorizProjTaxHTField0" minOccurs="0"/>
                <xsd:element ref="ns3:OECDAllRelatedUsers" minOccurs="0"/>
                <xsd:element ref="ns5:SharedWithUsers" minOccurs="0"/>
                <xsd:element ref="ns2:OECD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SetDescription" ma:index="41" nillable="true" ma:displayName="Description" ma:description="A description of the Document Set" ma:internalName="DocumentSetDescription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4cd27-f286-408f-9ce0-33c1e0f3ab39" elementFormDefault="qualified">
    <xsd:import namespace="http://schemas.microsoft.com/office/2006/documentManagement/types"/>
    <xsd:import namespace="http://schemas.microsoft.com/office/infopath/2007/PartnerControls"/>
    <xsd:element name="OECDMeetingDate" ma:index="4" nillable="true" ma:displayName="Meeting Date" ma:default="" ma:format="DateOnly" ma:hidden="true" ma:internalName="OECDMeetingDate">
      <xsd:simpleType>
        <xsd:restriction base="dms:DateTime"/>
      </xsd:simpleType>
    </xsd:element>
    <xsd:element name="OECDKimStatus" ma:index="16" nillable="true" ma:displayName="Kim status" ma:default="Draft" ma:description="" ma:format="Dropdown" ma:hidden="true" ma:internalName="OECDKimStatus">
      <xsd:simpleType>
        <xsd:restriction base="dms:Choice">
          <xsd:enumeration value="Draft"/>
          <xsd:enumeration value="Final"/>
        </xsd:restriction>
      </xsd:simpleType>
    </xsd:element>
    <xsd:element name="OECDKimBussinessContext" ma:index="30" nillable="true" ma:displayName="Kim business context" ma:description="" ma:hidden="true" ma:internalName="OECDKimBussinessContext">
      <xsd:simpleType>
        <xsd:restriction base="dms:Text"/>
      </xsd:simpleType>
    </xsd:element>
    <xsd:element name="OECDKimProvenance" ma:index="32" nillable="true" ma:displayName="Kim provenance" ma:description="" ma:hidden="true" ma:internalName="OECDKimProvenance">
      <xsd:simpleType>
        <xsd:restriction base="dms:Text">
          <xsd:maxLength value="255"/>
        </xsd:restriction>
      </xsd:simpleType>
    </xsd:element>
    <xsd:element name="OECDYear" ma:index="50" nillable="true" ma:displayName="Year" ma:description="" ma:internalName="OECDYear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6e4070-fdd8-494c-ae17-1a8cf14e7707" elementFormDefault="qualified">
    <xsd:import namespace="http://schemas.microsoft.com/office/2006/documentManagement/types"/>
    <xsd:import namespace="http://schemas.microsoft.com/office/infopath/2007/PartnerControls"/>
    <xsd:element name="OECDExpirationDate" ma:index="8" nillable="true" ma:displayName="Highlights" ma:default="" ma:description="" ma:format="DateOnly" ma:hidden="true" ma:indexed="true" ma:internalName="OECDExpirationDate">
      <xsd:simpleType>
        <xsd:restriction base="dms:DateTime"/>
      </xsd:simpleType>
    </xsd:element>
    <xsd:element name="_dlc_DocIdUrl" ma:index="18" nillable="true" ma:displayName="Document ID" ma:description="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" ma:index="33" nillable="true" ma:displayName="Document ID" ma:description="" ma:hidden="true" ma:internalName="_dlc_DocId" ma:readOnly="true">
      <xsd:simpleType>
        <xsd:restriction base="dms:Text"/>
      </xsd:simpleType>
    </xsd:element>
    <xsd:element name="g1cb84c392954f02b97ef964d7fd5f94" ma:index="38" nillable="true" ma:taxonomy="true" ma:internalName="g1cb84c392954f02b97ef964d7fd5f94" ma:taxonomyFieldName="OECDHorizontalProjects" ma:displayName="Horizontal project" ma:readOnly="false" ma:default="" ma:fieldId="{01cb84c3-9295-4f02-b97e-f964d7fd5f94}" ma:taxonomyMulti="true" ma:sspId="27ec883c-a62c-444f-a935-fcddb579e39d" ma:termSetId="d3ca0e0e-65f9-44bf-9d98-5271504f6d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HorizProjTaxHTField0" ma:index="45" nillable="true" ma:displayName="OECDHorizontalProjects_0" ma:description="" ma:hidden="true" ma:internalName="eShareHorizProjTaxHTField0">
      <xsd:simpleType>
        <xsd:restriction base="dms:Note"/>
      </xsd:simpleType>
    </xsd:element>
    <xsd:element name="OECDAllRelatedUsers" ma:index="48" nillable="true" ma:displayName="All related users" ma:description="" ma:hidden="true" ma:internalName="OECDAllRelatedUs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2dde9-3436-4d3d-bddd-d31447390034" elementFormDefault="qualified">
    <xsd:import namespace="http://schemas.microsoft.com/office/2006/documentManagement/types"/>
    <xsd:import namespace="http://schemas.microsoft.com/office/infopath/2007/PartnerControls"/>
    <xsd:element name="OECDlanguage" ma:index="5" nillable="true" ma:displayName="Document language" ma:default="English" ma:description="" ma:format="Dropdown" ma:hidden="true" ma:internalName="OECDlanguage" ma:readOnly="false">
      <xsd:simpleType>
        <xsd:restriction base="dms:Choice">
          <xsd:enumeration value="English"/>
          <xsd:enumeration value="French"/>
        </xsd:restriction>
      </xsd:simpleType>
    </xsd:element>
    <xsd:element name="TaxCatchAll" ma:index="31" nillable="true" ma:displayName="Taxonomy Catch All Column" ma:hidden="true" ma:list="{e92eb940-6ce3-49f1-938f-e905cf32b7e4}" ma:internalName="TaxCatchAll" ma:showField="CatchAllData" ma:web="e36e4070-fdd8-494c-ae17-1a8cf14e77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6" nillable="true" ma:displayName="Taxonomy Catch All Column1" ma:hidden="true" ma:list="{e92eb940-6ce3-49f1-938f-e905cf32b7e4}" ma:internalName="TaxCatchAllLabel" ma:readOnly="true" ma:showField="CatchAllDataLabel" ma:web="e36e4070-fdd8-494c-ae17-1a8cf14e77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48197b-4e95-41c6-b270-341eaa4cbbb2" elementFormDefault="qualified">
    <xsd:import namespace="http://schemas.microsoft.com/office/2006/documentManagement/types"/>
    <xsd:import namespace="http://schemas.microsoft.com/office/infopath/2007/PartnerControls"/>
    <xsd:element name="OECDProjectLookup" ma:index="9" nillable="true" ma:displayName="Project" ma:description="" ma:hidden="true" ma:indexed="true" ma:list="79d7b38c-e11d-4327-b506-f1b1b5675f7d" ma:internalName="OECDProjectLookup" ma:readOnly="false" ma:showField="OECDShortProjectName" ma:web="7348197b-4e95-41c6-b270-341eaa4cbbb2">
      <xsd:simpleType>
        <xsd:restriction base="dms:Lookup"/>
      </xsd:simpleType>
    </xsd:element>
    <xsd:element name="OECDProjectManager" ma:index="10" nillable="true" ma:displayName="Project manager" ma:description="" ma:hidden="true" ma:indexed="true" ma:internalName="OECDProjectManag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ProjectMembers" ma:index="11" nillable="true" ma:displayName="Project members" ma:description="" ma:hidden="true" ma:internalName="OECDProjectMembers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MainProject" ma:index="14" nillable="true" ma:displayName="Main project" ma:description="" ma:hidden="true" ma:indexed="true" ma:list="79d7b38c-e11d-4327-b506-f1b1b5675f7d" ma:internalName="OECDMainProject" ma:readOnly="false" ma:showField="OECDShortProjectName">
      <xsd:simpleType>
        <xsd:restriction base="dms:Lookup"/>
      </xsd:simpleType>
    </xsd:element>
    <xsd:element name="OECDPinnedBy" ma:index="15" nillable="true" ma:displayName="Pinned by" ma:description="" ma:hidden="true" ma:internalName="OECDPinn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TagsCache" ma:index="17" nillable="true" ma:displayName="Tags cache" ma:description="" ma:hidden="true" ma:internalName="OECDTagsCache">
      <xsd:simpleType>
        <xsd:restriction base="dms:Note"/>
      </xsd:simpleType>
    </xsd:element>
    <xsd:element name="Project_x003a_Project_x0020_status" ma:index="25" nillable="true" ma:displayName="Project:Project status" ma:hidden="true" ma:list="79d7b38c-e11d-4327-b506-f1b1b5675f7d" ma:internalName="Project_x003A_Project_x0020_status" ma:readOnly="true" ma:showField="OECDProjectStatus" ma:web="7348197b-4e95-41c6-b270-341eaa4cbbb2">
      <xsd:simpleType>
        <xsd:restriction base="dms:Lookup"/>
      </xsd:simpleType>
    </xsd:element>
    <xsd:element name="n8655da54a064da182923cf6cbb46907" ma:index="35" nillable="true" ma:displayName="Deliverable partners_0" ma:hidden="true" ma:internalName="n8655da54a064da182923cf6cbb46907">
      <xsd:simpleType>
        <xsd:restriction base="dms:Note"/>
      </xsd:simpleType>
    </xsd:element>
    <xsd:element name="a5c695ec21c747a0bdb8a6375755520a" ma:index="39" nillable="true" ma:taxonomy="true" ma:internalName="a5c695ec21c747a0bdb8a6375755520a" ma:taxonomyFieldName="OECDProjectOwnerStructure" ma:displayName="Project owner" ma:readOnly="false" ma:default="" ma:fieldId="a5c695ec-21c7-47a0-bdb8-a6375755520a" ma:taxonomyMulti="true" ma:sspId="27ec883c-a62c-444f-a935-fcddb579e39d" ma:termSetId="aeec4dcb-19ee-4bc0-941f-681845b568c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ECDSharingStatus" ma:index="42" nillable="true" ma:displayName="O.N.E Document Sharing Status" ma:description="" ma:hidden="true" ma:internalName="OECDSharingStatus">
      <xsd:simpleType>
        <xsd:restriction base="dms:Text"/>
      </xsd:simpleType>
    </xsd:element>
    <xsd:element name="OECDCommunityDocumentURL" ma:index="43" nillable="true" ma:displayName="O.N.E Community Document URL" ma:description="" ma:hidden="true" ma:internalName="OECDCommunityDocumentURL">
      <xsd:simpleType>
        <xsd:restriction base="dms:Text"/>
      </xsd:simpleType>
    </xsd:element>
    <xsd:element name="OECDCommunityDocumentID" ma:index="44" nillable="true" ma:displayName="O.N.E Community Document ID" ma:decimals="0" ma:description="" ma:hidden="true" ma:internalName="OECDCommunityDocumentID">
      <xsd:simpleType>
        <xsd:restriction base="dms:Number"/>
      </xsd:simpleType>
    </xsd:element>
    <xsd:element name="SharedWithUsers" ma:index="4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f238dd-bb73-4aef-a7a5-d644ad823e52" elementFormDefault="qualified">
    <xsd:import namespace="http://schemas.microsoft.com/office/2006/documentManagement/types"/>
    <xsd:import namespace="http://schemas.microsoft.com/office/infopath/2007/PartnerControls"/>
    <xsd:element name="eShareCountryTaxHTField0" ma:index="20" nillable="true" ma:taxonomy="true" ma:internalName="eShareCountryTaxHTField0" ma:taxonomyFieldName="OECDCountry" ma:displayName="Country" ma:default="" ma:fieldId="{aa366335-bba6-4f71-86c6-f91b1ae503c2}" ma:taxonomyMulti="true" ma:sspId="27ec883c-a62c-444f-a935-fcddb579e39d" ma:termSetId="e1026e78-e24d-4b33-a8f4-6ff75b8e5ad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TopicTaxHTField0" ma:index="21" nillable="true" ma:taxonomy="true" ma:internalName="eShareTopicTaxHTField0" ma:taxonomyFieldName="OECDTopic" ma:displayName="Topic" ma:default="" ma:fieldId="{9b5335f8-765c-484a-86dd-d10580650a95}" ma:taxonomyMulti="true" ma:sspId="27ec883c-a62c-444f-a935-fcddb579e39d" ma:termSetId="d0043ed9-7fdc-4b21-8641-a864cc50d2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KeywordsTaxHTField0" ma:index="22" nillable="true" ma:taxonomy="true" ma:internalName="eShareKeywordsTaxHTField0" ma:taxonomyFieldName="OECDKeywords" ma:displayName="Keywords" ma:default="" ma:fieldId="{8a7c3663-990d-467c-b1b8-bb4b775674ad}" ma:taxonomyMulti="true" ma:sspId="27ec883c-a62c-444f-a935-fcddb579e39d" ma:termSetId="f51791ee-8e04-4654-a875-fc747102cd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ShareCommitteeTaxHTField0" ma:index="23" nillable="true" ma:taxonomy="true" ma:internalName="eShareCommitteeTaxHTField0" ma:taxonomyFieldName="OECDCommittee" ma:displayName="Committee" ma:default="" ma:fieldId="{29494d90-e667-47b5-adc1-d09dfb5832ab}" ma:sspId="27ec883c-a62c-444f-a935-fcddb579e39d" ma:termSetId="87919aae-be42-4481-84cf-2389a5c84ac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PWBTaxHTField0" ma:index="24" nillable="true" ma:taxonomy="true" ma:internalName="eSharePWBTaxHTField0" ma:taxonomyFieldName="OECDPWB" ma:displayName="PWB" ma:default="" ma:fieldId="{fe327ce1-b783-48aa-9b0b-52ad26d1c9f6}" ma:sspId="27ec883c-a62c-444f-a935-fcddb579e39d" ma:termSetId="7bc7477d-4ef0-4820-a158-bb7b3cda138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6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/>
</file>

<file path=customXml/item6.xml><?xml version="1.0" encoding="utf-8"?>
<?mso-contentType ?>
<SharedContentType xmlns="Microsoft.SharePoint.Taxonomy.ContentTypeSync" SourceId="27ec883c-a62c-444f-a935-fcddb579e39d" ContentTypeId="0x0101008B4DD370EC31429186F3AD49F0D3098F00D44DBCB9EB4F45278CB5C9765BE52995" PreviousValue="false"/>
</file>

<file path=customXml/item7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ECDTagsCache xmlns="7348197b-4e95-41c6-b270-341eaa4cbbb2" xsi:nil="true"/>
    <OECDProjectManager xmlns="7348197b-4e95-41c6-b270-341eaa4cbbb2">
      <UserInfo>
        <DisplayName/>
        <AccountId>87</AccountId>
        <AccountType/>
      </UserInfo>
    </OECDProjectManager>
    <OECDAllRelatedUsers xmlns="e36e4070-fdd8-494c-ae17-1a8cf14e7707">
      <UserInfo>
        <DisplayName/>
        <AccountId xsi:nil="true"/>
        <AccountType/>
      </UserInfo>
    </OECDAllRelatedUsers>
    <OECDKimBussinessContext xmlns="54c4cd27-f286-408f-9ce0-33c1e0f3ab39" xsi:nil="true"/>
    <g1cb84c392954f02b97ef964d7fd5f94 xmlns="e36e4070-fdd8-494c-ae17-1a8cf14e7707">
      <Terms xmlns="http://schemas.microsoft.com/office/infopath/2007/PartnerControls"/>
    </g1cb84c392954f02b97ef964d7fd5f94>
    <OECDCommunityDocumentID xmlns="7348197b-4e95-41c6-b270-341eaa4cbbb2" xsi:nil="true"/>
    <OECDlanguage xmlns="ca82dde9-3436-4d3d-bddd-d31447390034">English</OECDlanguage>
    <eSharePWB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2.3 Environmental Sustainability</TermName>
          <TermId xmlns="http://schemas.microsoft.com/office/infopath/2007/PartnerControls">dcc728a9-4880-4947-a5ba-85d95966b416</TermId>
        </TermInfo>
      </Terms>
    </eSharePWBTaxHTField0>
    <IconOverlay xmlns="http://schemas.microsoft.com/sharepoint/v4" xsi:nil="true"/>
    <OECDCommunityDocumentURL xmlns="7348197b-4e95-41c6-b270-341eaa4cbbb2" xsi:nil="true"/>
    <DocumentSetDescription xmlns="http://schemas.microsoft.com/sharepoint/v3" xsi:nil="true"/>
    <OECDExpirationDate xmlns="e36e4070-fdd8-494c-ae17-1a8cf14e7707" xsi:nil="true"/>
    <a5c695ec21c747a0bdb8a6375755520a xmlns="7348197b-4e95-41c6-b270-341eaa4cbbb2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ENV/GGGR</TermName>
          <TermId xmlns="http://schemas.microsoft.com/office/infopath/2007/PartnerControls">78be6583-7d83-49f0-95b5-1162109c3dcc</TermId>
        </TermInfo>
      </Terms>
    </a5c695ec21c747a0bdb8a6375755520a>
    <OECDProjectLookup xmlns="7348197b-4e95-41c6-b270-341eaa4cbbb2">65</OECDProjectLookup>
    <OECDMeetingDate xmlns="54c4cd27-f286-408f-9ce0-33c1e0f3ab39" xsi:nil="true"/>
    <OECDPinnedBy xmlns="7348197b-4e95-41c6-b270-341eaa4cbbb2">
      <UserInfo>
        <DisplayName/>
        <AccountId xsi:nil="true"/>
        <AccountType/>
      </UserInfo>
    </OECDPinnedBy>
    <eShareCommitteeTaxHTField0 xmlns="c9f238dd-bb73-4aef-a7a5-d644ad823e52">
      <Terms xmlns="http://schemas.microsoft.com/office/infopath/2007/PartnerControls"/>
    </eShareCommitteeTaxHTField0>
    <OECDYear xmlns="54c4cd27-f286-408f-9ce0-33c1e0f3ab39" xsi:nil="true"/>
    <OECDMainProject xmlns="7348197b-4e95-41c6-b270-341eaa4cbbb2">59</OECDMainProject>
    <OECDKimProvenance xmlns="54c4cd27-f286-408f-9ce0-33c1e0f3ab39" xsi:nil="true"/>
    <n8655da54a064da182923cf6cbb46907 xmlns="7348197b-4e95-41c6-b270-341eaa4cbbb2" xsi:nil="true"/>
    <OECDKimStatus xmlns="54c4cd27-f286-408f-9ce0-33c1e0f3ab39">Draft</OECDKimStatus>
    <eShareCountryTaxHTField0 xmlns="c9f238dd-bb73-4aef-a7a5-d644ad823e52">
      <Terms xmlns="http://schemas.microsoft.com/office/infopath/2007/PartnerControls"/>
    </eShareCountryTaxHTField0>
    <eShareTopic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Environment</TermName>
          <TermId xmlns="http://schemas.microsoft.com/office/infopath/2007/PartnerControls">e33e3a1e-dd07-4262-b35c-f4cf321092b7</TermId>
        </TermInfo>
        <TermInfo xmlns="http://schemas.microsoft.com/office/infopath/2007/PartnerControls">
          <TermName xmlns="http://schemas.microsoft.com/office/infopath/2007/PartnerControls">EECCA countries</TermName>
          <TermId xmlns="http://schemas.microsoft.com/office/infopath/2007/PartnerControls">cbe257f0-cf08-4284-a50a-283b8dc64829</TermId>
        </TermInfo>
      </Terms>
    </eShareTopicTaxHTField0>
    <eShareKeywordsTaxHTField0 xmlns="c9f238dd-bb73-4aef-a7a5-d644ad823e52">
      <Terms xmlns="http://schemas.microsoft.com/office/infopath/2007/PartnerControls"/>
    </eShareKeywordsTaxHTField0>
    <eShareHorizProjTaxHTField0 xmlns="e36e4070-fdd8-494c-ae17-1a8cf14e7707" xsi:nil="true"/>
    <TaxCatchAll xmlns="ca82dde9-3436-4d3d-bddd-d31447390034">
      <Value>81</Value>
      <Value>668</Value>
      <Value>1043</Value>
      <Value>1218</Value>
    </TaxCatchAll>
    <OECDProjectMembers xmlns="7348197b-4e95-41c6-b270-341eaa4cbbb2">
      <UserInfo>
        <DisplayName>DUBOIS Maria, ENV/GGGR</DisplayName>
        <AccountId>1410</AccountId>
        <AccountType/>
      </UserInfo>
      <UserInfo>
        <DisplayName>EFIMOVA Tatiana, ENV/GGGR</DisplayName>
        <AccountId>319</AccountId>
        <AccountType/>
      </UserInfo>
      <UserInfo>
        <DisplayName>FOWLER Dianne, ENV/GGGR</DisplayName>
        <AccountId>409</AccountId>
        <AccountType/>
      </UserInfo>
      <UserInfo>
        <DisplayName>HOLMES MICHEL Deborah, ENV/GGGR</DisplayName>
        <AccountId>716</AccountId>
        <AccountType/>
      </UserInfo>
      <UserInfo>
        <DisplayName>JOHANSON Lupita, ENV/GGGR</DisplayName>
        <AccountId>892</AccountId>
        <AccountType/>
      </UserInfo>
      <UserInfo>
        <DisplayName>KATO Takayoshi, ENV/GGGR</DisplayName>
        <AccountId>619</AccountId>
        <AccountType/>
      </UserInfo>
      <UserInfo>
        <DisplayName>KITAMORI Kumi, ENV</DisplayName>
        <AccountId>76</AccountId>
        <AccountType/>
      </UserInfo>
      <UserInfo>
        <DisplayName>PETKOVA Nelly, ENV/GGGR</DisplayName>
        <AccountId>321</AccountId>
        <AccountType/>
      </UserInfo>
      <UserInfo>
        <DisplayName>GRIFFITHS Matthew, ENV/GGGR</DisplayName>
        <AccountId>1533</AccountId>
        <AccountType/>
      </UserInfo>
      <UserInfo>
        <DisplayName>BELKAHIA Irina, ENV/GGGR</DisplayName>
        <AccountId>1902</AccountId>
        <AccountType/>
      </UserInfo>
      <UserInfo>
        <DisplayName>LENGELLE Jean-François, GRC/EURASIA</DisplayName>
        <AccountId>785</AccountId>
        <AccountType/>
      </UserInfo>
      <UserInfo>
        <DisplayName>JEONG Soojin, ENV/GGGR</DisplayName>
        <AccountId>1977</AccountId>
        <AccountType/>
      </UserInfo>
      <UserInfo>
        <DisplayName>MASI Nausicaa, ENV/GGGR</DisplayName>
        <AccountId>836</AccountId>
        <AccountType/>
      </UserInfo>
      <UserInfo>
        <DisplayName>MARCHAL Virginie, ENV/GGGR</DisplayName>
        <AccountId>152</AccountId>
        <AccountType/>
      </UserInfo>
      <UserInfo>
        <DisplayName>HERRICK Douglas, ENV/GGGR</DisplayName>
        <AccountId>2299</AccountId>
        <AccountType/>
      </UserInfo>
      <UserInfo>
        <DisplayName>MICHALAK Krzysztof, ENV/GGGR</DisplayName>
        <AccountId>87</AccountId>
        <AccountType/>
      </UserInfo>
      <UserInfo>
        <DisplayName>PRIVAROVA Miriam, ENV/GGGR</DisplayName>
        <AccountId>4558</AccountId>
        <AccountType/>
      </UserInfo>
      <UserInfo>
        <DisplayName>KIISKINEN Eija, ENV/GGGR</DisplayName>
        <AccountId>123</AccountId>
        <AccountType/>
      </UserInfo>
      <UserInfo>
        <DisplayName>NEUWEG Isabella, ENV/GGGR</DisplayName>
        <AccountId>3615</AccountId>
        <AccountType/>
      </UserInfo>
      <UserInfo>
        <DisplayName>WRIGHT Jonathan, ENV/GGGR</DisplayName>
        <AccountId>3728</AccountId>
        <AccountType/>
      </UserInfo>
      <UserInfo>
        <DisplayName>LAIKRE Mari, ENV/GGGR</DisplayName>
        <AccountId>3315</AccountId>
        <AccountType/>
      </UserInfo>
      <UserInfo>
        <DisplayName>OLSON Olga, ENV/GGGR</DisplayName>
        <AccountId>1950</AccountId>
        <AccountType/>
      </UserInfo>
    </OECDProjectMembers>
    <OECDSharingStatus xmlns="7348197b-4e95-41c6-b270-341eaa4cbbb2" xsi:nil="true"/>
  </documentManagement>
</p:properties>
</file>

<file path=customXml/itemProps1.xml><?xml version="1.0" encoding="utf-8"?>
<ds:datastoreItem xmlns:ds="http://schemas.openxmlformats.org/officeDocument/2006/customXml" ds:itemID="{75F3F874-384E-48F9-8798-BC303BA05845}">
  <ds:schemaRefs>
    <ds:schemaRef ds:uri="http://www.oecd.org/eshare/projectsentre/CtFieldPriority/"/>
    <ds:schemaRef ds:uri="http://schemas.microsoft.com/2003/10/Serialization/Arrays"/>
  </ds:schemaRefs>
</ds:datastoreItem>
</file>

<file path=customXml/itemProps2.xml><?xml version="1.0" encoding="utf-8"?>
<ds:datastoreItem xmlns:ds="http://schemas.openxmlformats.org/officeDocument/2006/customXml" ds:itemID="{730374F4-953F-4161-8CE8-58DEC3E79C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B41119-C169-43A8-93A3-8715D849C817}">
  <ds:schemaRefs>
    <ds:schemaRef ds:uri="http://www.w3.org/2001/XMLSchema"/>
    <ds:schemaRef ds:uri="http://www.boldonjames.com/2008/01/sie/internal/label"/>
  </ds:schemaRefs>
</ds:datastoreItem>
</file>

<file path=customXml/itemProps4.xml><?xml version="1.0" encoding="utf-8"?>
<ds:datastoreItem xmlns:ds="http://schemas.openxmlformats.org/officeDocument/2006/customXml" ds:itemID="{23635D85-C881-4765-977A-1CC0B3BE6E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4c4cd27-f286-408f-9ce0-33c1e0f3ab39"/>
    <ds:schemaRef ds:uri="e36e4070-fdd8-494c-ae17-1a8cf14e7707"/>
    <ds:schemaRef ds:uri="ca82dde9-3436-4d3d-bddd-d31447390034"/>
    <ds:schemaRef ds:uri="7348197b-4e95-41c6-b270-341eaa4cbbb2"/>
    <ds:schemaRef ds:uri="c9f238dd-bb73-4aef-a7a5-d644ad823e52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1EF706CA-9D2A-4A0F-A31E-DE2A3C355DD6}">
  <ds:schemaRefs>
    <ds:schemaRef ds:uri="http://schemas.microsoft.com/sharepoint/events"/>
  </ds:schemaRefs>
</ds:datastoreItem>
</file>

<file path=customXml/itemProps6.xml><?xml version="1.0" encoding="utf-8"?>
<ds:datastoreItem xmlns:ds="http://schemas.openxmlformats.org/officeDocument/2006/customXml" ds:itemID="{2F215B75-F3F1-42CA-98E8-BE65E37E2FEB}">
  <ds:schemaRefs>
    <ds:schemaRef ds:uri="Microsoft.SharePoint.Taxonomy.ContentTypeSync"/>
  </ds:schemaRefs>
</ds:datastoreItem>
</file>

<file path=customXml/itemProps7.xml><?xml version="1.0" encoding="utf-8"?>
<ds:datastoreItem xmlns:ds="http://schemas.openxmlformats.org/officeDocument/2006/customXml" ds:itemID="{8AF0E8F5-AD99-403C-AEF3-709120CA2D19}">
  <ds:schemaRefs>
    <ds:schemaRef ds:uri="http://purl.org/dc/elements/1.1/"/>
    <ds:schemaRef ds:uri="7348197b-4e95-41c6-b270-341eaa4cbbb2"/>
    <ds:schemaRef ds:uri="http://purl.org/dc/terms/"/>
    <ds:schemaRef ds:uri="c9f238dd-bb73-4aef-a7a5-d644ad823e52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sharepoint/v4"/>
    <ds:schemaRef ds:uri="ca82dde9-3436-4d3d-bddd-d31447390034"/>
    <ds:schemaRef ds:uri="e36e4070-fdd8-494c-ae17-1a8cf14e7707"/>
    <ds:schemaRef ds:uri="http://schemas.microsoft.com/office/2006/documentManagement/types"/>
    <ds:schemaRef ds:uri="http://schemas.microsoft.com/office/2006/metadata/properties"/>
    <ds:schemaRef ds:uri="54c4cd27-f286-408f-9ce0-33c1e0f3ab39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13472</TotalTime>
  <Words>607</Words>
  <Application>Microsoft Office PowerPoint</Application>
  <PresentationFormat>Widescreen</PresentationFormat>
  <Paragraphs>127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Energy, Water and Land-use Nexus Approach for Strengthening Resource Security in Central Asia:   An Overview</vt:lpstr>
      <vt:lpstr>PowerPoint Presentation</vt:lpstr>
      <vt:lpstr>PowerPoint Presentation</vt:lpstr>
      <vt:lpstr>Regional and national policy dialogues</vt:lpstr>
      <vt:lpstr>Examples of up-coming work for 2023-2024</vt:lpstr>
      <vt:lpstr>Concluding remarks</vt:lpstr>
      <vt:lpstr>PowerPoint Presentation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Activities under the project: Energy, Water and Land-use Nexus in Central Asia</dc:title>
  <dc:creator>Takayoshi KATO</dc:creator>
  <cp:keywords>[EBRD]</cp:keywords>
  <cp:lastModifiedBy>Tamara Kutonova</cp:lastModifiedBy>
  <cp:revision>75</cp:revision>
  <dcterms:created xsi:type="dcterms:W3CDTF">2022-06-06T04:03:27Z</dcterms:created>
  <dcterms:modified xsi:type="dcterms:W3CDTF">2022-11-14T15:51:49Z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0x0101008B4DD370EC31429186F3AD49F0D3098F00D44DBCB9EB4F45278CB5C9765BE5299500A4858B360C6A491AA753F8BCA47AA91000D6712DEE41081B4DBBA433D0B03F813E</vt:lpwstr>
  </property>
  <property fmtid="{D5CDD505-2E9C-101B-9397-08002B2CF9AE}" pid="3" name="docIndexRef">
    <vt:lpwstr>f5d2c3fc-aa28-48a2-90c6-eb4e1c80fec6</vt:lpwstr>
  </property>
  <property fmtid="{D5CDD505-2E9C-101B-9397-08002B2CF9AE}" pid="4" name="bjDocumentSecurityLabel">
    <vt:lpwstr>This item has no classification</vt:lpwstr>
  </property>
  <property fmtid="{D5CDD505-2E9C-101B-9397-08002B2CF9AE}" pid="5" name="bjSaver">
    <vt:lpwstr>3giqI5kqS01qe9sTeSVuiipxqdRzbWgM</vt:lpwstr>
  </property>
  <property fmtid="{D5CDD505-2E9C-101B-9397-08002B2CF9AE}" pid="6" name="OECDCountry">
    <vt:lpwstr/>
  </property>
  <property fmtid="{D5CDD505-2E9C-101B-9397-08002B2CF9AE}" pid="7" name="OECDTopic">
    <vt:lpwstr>81;#Environment|e33e3a1e-dd07-4262-b35c-f4cf321092b7;#668;#EECCA countries|cbe257f0-cf08-4284-a50a-283b8dc64829</vt:lpwstr>
  </property>
  <property fmtid="{D5CDD505-2E9C-101B-9397-08002B2CF9AE}" pid="8" name="OECDCommittee">
    <vt:lpwstr/>
  </property>
  <property fmtid="{D5CDD505-2E9C-101B-9397-08002B2CF9AE}" pid="9" name="OECDPWB">
    <vt:lpwstr>1218;#2.3 Environmental Sustainability|dcc728a9-4880-4947-a5ba-85d95966b416</vt:lpwstr>
  </property>
  <property fmtid="{D5CDD505-2E9C-101B-9397-08002B2CF9AE}" pid="10" name="OECDKeywords">
    <vt:lpwstr/>
  </property>
  <property fmtid="{D5CDD505-2E9C-101B-9397-08002B2CF9AE}" pid="11" name="OECDHorizontalProjects">
    <vt:lpwstr/>
  </property>
  <property fmtid="{D5CDD505-2E9C-101B-9397-08002B2CF9AE}" pid="12" name="OECDProjectOwnerStructure">
    <vt:lpwstr>1043;#ENV/GGGR|78be6583-7d83-49f0-95b5-1162109c3dcc</vt:lpwstr>
  </property>
  <property fmtid="{D5CDD505-2E9C-101B-9397-08002B2CF9AE}" pid="13" name="eShareOrganisationTaxHTField0">
    <vt:lpwstr/>
  </property>
  <property fmtid="{D5CDD505-2E9C-101B-9397-08002B2CF9AE}" pid="14" name="OECDDeliverablePartnersStructure">
    <vt:lpwstr/>
  </property>
  <property fmtid="{D5CDD505-2E9C-101B-9397-08002B2CF9AE}" pid="15" name="OECDOrganisation">
    <vt:lpwstr/>
  </property>
  <property fmtid="{D5CDD505-2E9C-101B-9397-08002B2CF9AE}" pid="16" name="_docset_NoMedatataSyncRequired">
    <vt:lpwstr>False</vt:lpwstr>
  </property>
</Properties>
</file>