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handoutMasterIdLst>
    <p:handoutMasterId r:id="rId14"/>
  </p:handoutMasterIdLst>
  <p:sldIdLst>
    <p:sldId id="339" r:id="rId6"/>
    <p:sldId id="336" r:id="rId7"/>
    <p:sldId id="342" r:id="rId8"/>
    <p:sldId id="343" r:id="rId9"/>
    <p:sldId id="346" r:id="rId10"/>
    <p:sldId id="347" r:id="rId11"/>
    <p:sldId id="349" r:id="rId12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FCC66"/>
    <a:srgbClr val="FFFF00"/>
    <a:srgbClr val="FFFFFF"/>
    <a:srgbClr val="0000FF"/>
    <a:srgbClr val="90DBFF"/>
    <a:srgbClr val="7F7F7F"/>
    <a:srgbClr val="FFFF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51AA7F-497A-41BD-B170-8E3E303AAF59}" v="4" dt="2022-09-23T17:44:58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9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60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10/10/2022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2382730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EC49A-96B3-4F4D-8D6C-79F53C0B5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483200"/>
            <a:ext cx="10515600" cy="4694400"/>
          </a:xfrm>
        </p:spPr>
        <p:txBody>
          <a:bodyPr/>
          <a:lstStyle/>
          <a:p>
            <a:pPr lvl="0"/>
            <a:r>
              <a:rPr lang="en-GB" noProof="0" dirty="0"/>
              <a:t>Click to change the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E14C6-4DF0-9E42-8380-AB7F6E61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8BA99C8-64F6-4D1F-AB8C-A08309D926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B6C479AA-18BA-4E79-AE88-56E81177A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nl-BE" smtClean="0"/>
            </a:lvl1pPr>
          </a:lstStyle>
          <a:p>
            <a:pPr algn="l"/>
            <a:r>
              <a:rPr lang="nl-BE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3001146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EC49A-96B3-4F4D-8D6C-79F53C0B5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68525"/>
            <a:ext cx="10515600" cy="4008437"/>
          </a:xfrm>
        </p:spPr>
        <p:txBody>
          <a:bodyPr/>
          <a:lstStyle/>
          <a:p>
            <a:pPr lvl="0"/>
            <a:r>
              <a:rPr lang="en-GB" noProof="0" dirty="0"/>
              <a:t>Click to change the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E14C6-4DF0-9E42-8380-AB7F6E61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8BA99C8-64F6-4D1F-AB8C-A08309D926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B6C479AA-18BA-4E79-AE88-56E81177A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A4B7F133-992D-4E17-A4C1-CF29F9097B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3638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EF27EA-4A1E-BD47-A741-B198F543E00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168525"/>
            <a:ext cx="5181600" cy="4008438"/>
          </a:xfrm>
        </p:spPr>
        <p:txBody>
          <a:bodyPr/>
          <a:lstStyle/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23654C-C7B3-1845-BD54-91D8C63EE07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68525"/>
            <a:ext cx="5181600" cy="4008438"/>
          </a:xfrm>
        </p:spPr>
        <p:txBody>
          <a:bodyPr/>
          <a:lstStyle/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CA05CF25-D252-684A-8482-96E21FC2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23EB23BE-6AFE-8043-82ED-BB5C5F765E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2531AFA-3B04-44AE-AE6F-8B97A2D9D4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62732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DC9146-ABC4-481C-886C-1E94EBC83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2984708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86E7ACA8-2949-4F43-B6A7-75563851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6" name="Espace réservé du pied de page 7">
            <a:extLst>
              <a:ext uri="{FF2B5EF4-FFF2-40B4-BE49-F238E27FC236}">
                <a16:creationId xmlns:a16="http://schemas.microsoft.com/office/drawing/2014/main" id="{551672BA-52D7-4898-AD50-D5491844F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5629F584-6E89-40B4-89EE-9D9F656CC9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1995B6B-14DF-4DF8-9E19-09644EE8C9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62732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5732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E1B459-F051-184F-BACA-EFAF4770259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2168525"/>
            <a:ext cx="6172200" cy="3692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A31A97-D135-AD4B-B0A5-0C423A499F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72948"/>
            <a:ext cx="3932237" cy="3696040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4554AC38-9205-DD4B-92E9-0AC450FE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35F3067-5BB3-4001-9F78-566319601C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9967265A-2D4C-4B85-B645-D7FEE4973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3451BFC3-0403-4BE4-90A4-EF1F0C64C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16526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/3 - Image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975C-AD83-6B4B-884B-800069D3FEB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2168524"/>
            <a:ext cx="6172200" cy="369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/>
              <a:t>Click to change the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D9947B-2D42-F446-963B-4CD288FC1A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68525"/>
            <a:ext cx="3932237" cy="3700462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C3F54114-DD25-4F44-ACF9-3E4844F4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797C366-3F47-4CAE-9A7F-B7E56CAE84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26B48B-0D37-46A3-8DBE-DEC64F776EC0}"/>
              </a:ext>
            </a:extLst>
          </p:cNvPr>
          <p:cNvSpPr txBox="1">
            <a:spLocks/>
          </p:cNvSpPr>
          <p:nvPr userDrawn="1"/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400" b="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/>
              <a:t>www.acea.auto</a:t>
            </a:r>
          </a:p>
        </p:txBody>
      </p:sp>
      <p:sp>
        <p:nvSpPr>
          <p:cNvPr id="12" name="Espace réservé du texte 7">
            <a:extLst>
              <a:ext uri="{FF2B5EF4-FFF2-40B4-BE49-F238E27FC236}">
                <a16:creationId xmlns:a16="http://schemas.microsoft.com/office/drawing/2014/main" id="{2278DEBA-9C2F-4B6A-8C0B-52059DABC7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3135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/3 - Tex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975C-AD83-6B4B-884B-800069D3FEB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9788" y="2168524"/>
            <a:ext cx="6172200" cy="36925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to change the image</a:t>
            </a:r>
          </a:p>
          <a:p>
            <a:endParaRPr lang="en-GB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D9947B-2D42-F446-963B-4CD288FC1A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421563" y="2168524"/>
            <a:ext cx="3932237" cy="3700463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AE714CD-BB19-1F43-B9C0-8C7EE4E2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907578D-0247-4D3C-BB9A-048D59DD26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207E075-09BC-4B87-BC6E-791D65312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FCF2F359-5EBD-4565-B344-61C5E39997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44055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52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ortrai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975C-AD83-6B4B-884B-800069D3FEB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9787" y="2168524"/>
            <a:ext cx="2664000" cy="36163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to change the image</a:t>
            </a:r>
          </a:p>
          <a:p>
            <a:endParaRPr lang="en-GB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D9947B-2D42-F446-963B-4CD288FC1A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421563" y="2168524"/>
            <a:ext cx="3932237" cy="3700463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AE714CD-BB19-1F43-B9C0-8C7EE4E2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7" name="Espace réservé pour une image  2">
            <a:extLst>
              <a:ext uri="{FF2B5EF4-FFF2-40B4-BE49-F238E27FC236}">
                <a16:creationId xmlns:a16="http://schemas.microsoft.com/office/drawing/2014/main" id="{B7D9D811-9856-3544-9150-556207F68C16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130675" y="2168524"/>
            <a:ext cx="2664000" cy="36163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to change the image</a:t>
            </a:r>
          </a:p>
          <a:p>
            <a:endParaRPr lang="en-GB" noProof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8296BE0-ED7B-F547-9F49-9992197D4E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787" y="5392616"/>
            <a:ext cx="2664000" cy="609600"/>
          </a:xfrm>
          <a:prstGeom prst="roundRect">
            <a:avLst>
              <a:gd name="adj" fmla="val 50000"/>
            </a:avLst>
          </a:prstGeom>
          <a:solidFill>
            <a:schemeClr val="bg2"/>
          </a:solidFill>
        </p:spPr>
        <p:txBody>
          <a:bodyPr anchor="ctr"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GB" noProof="0"/>
              <a:t>Caption goes here, up to two lines maximum I would say</a:t>
            </a:r>
          </a:p>
        </p:txBody>
      </p:sp>
      <p:sp>
        <p:nvSpPr>
          <p:cNvPr id="15" name="Espace réservé du texte 13">
            <a:extLst>
              <a:ext uri="{FF2B5EF4-FFF2-40B4-BE49-F238E27FC236}">
                <a16:creationId xmlns:a16="http://schemas.microsoft.com/office/drawing/2014/main" id="{D1A6B248-844B-4E46-A439-A7BDB500CCE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30675" y="5392616"/>
            <a:ext cx="2664000" cy="609600"/>
          </a:xfrm>
          <a:prstGeom prst="roundRect">
            <a:avLst>
              <a:gd name="adj" fmla="val 50000"/>
            </a:avLst>
          </a:prstGeom>
          <a:solidFill>
            <a:schemeClr val="bg2"/>
          </a:solidFill>
        </p:spPr>
        <p:txBody>
          <a:bodyPr anchor="ctr"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GB" noProof="0"/>
              <a:t>Caption goes here, up to two lines maximum I would say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A8D3375-2ACF-47EC-ADDA-5D38729B1F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16" name="Espace réservé du pied de page 7">
            <a:extLst>
              <a:ext uri="{FF2B5EF4-FFF2-40B4-BE49-F238E27FC236}">
                <a16:creationId xmlns:a16="http://schemas.microsoft.com/office/drawing/2014/main" id="{16195F25-2A8D-48B7-A934-5B885C5C7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4959C46-AEE6-40F8-90C9-7AEAB3D901D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49999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5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8D6F9C-D3B3-438A-A987-049C57114D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5D3-8A3B-F94C-BECF-6BE38BB7C66C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B452A-EED8-4AFD-920E-6A637B4F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</a:lstStyle>
          <a:p>
            <a:pPr algn="l"/>
            <a:r>
              <a:rPr lang="nl-BE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236496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9B46A37-F33C-41AB-9E4D-A2DA39E86ED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72" y="116632"/>
            <a:ext cx="2844000" cy="907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D4E0C99-6051-0E4F-B2B6-CE517A3D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>
                <a:solidFill>
                  <a:srgbClr val="002D41"/>
                </a:solidFill>
                <a:effectLst/>
                <a:latin typeface="Arial Narrow" panose="020B0604020202020204" pitchFamily="34" charset="0"/>
              </a:rPr>
              <a:t>TITLE OF THE PRESENTATION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9E76F9-407C-3E4B-AF6D-19A67C08E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95D727-71EA-8743-BD42-D307324A5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C5D3-8A3B-F94C-BECF-6BE38BB7C66C}" type="slidenum">
              <a:rPr lang="en-GB" noProof="0"/>
              <a:t>‹#›</a:t>
            </a:fld>
            <a:endParaRPr lang="en-GB" noProof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5DF4FA-834E-B04D-AB13-D14C6DB98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400" b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pPr algn="l"/>
            <a:r>
              <a:rPr lang="en-GB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271230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BE" sz="4500" b="0" i="0" kern="1200" cap="all" baseline="0">
          <a:solidFill>
            <a:schemeClr val="accent1"/>
          </a:solidFill>
          <a:effectLst/>
          <a:latin typeface="+mj-lt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829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407368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875420" y="2132856"/>
            <a:ext cx="104411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>
                <a:solidFill>
                  <a:schemeClr val="accent6"/>
                </a:solidFill>
              </a:rPr>
              <a:t>Regulatory activities related to </a:t>
            </a:r>
            <a:br>
              <a:rPr lang="de-DE" sz="5400" dirty="0">
                <a:solidFill>
                  <a:schemeClr val="accent6"/>
                </a:solidFill>
              </a:rPr>
            </a:br>
            <a:r>
              <a:rPr lang="de-DE" sz="5400" dirty="0">
                <a:solidFill>
                  <a:schemeClr val="accent6"/>
                </a:solidFill>
              </a:rPr>
              <a:t>Automated Driving</a:t>
            </a:r>
          </a:p>
          <a:p>
            <a:pPr algn="ctr"/>
            <a:r>
              <a:rPr lang="de-DE" sz="5400" dirty="0">
                <a:solidFill>
                  <a:schemeClr val="accent6"/>
                </a:solidFill>
              </a:rPr>
              <a:t>- View </a:t>
            </a:r>
            <a:r>
              <a:rPr lang="de-DE" sz="5400" dirty="0" err="1">
                <a:solidFill>
                  <a:schemeClr val="accent6"/>
                </a:solidFill>
              </a:rPr>
              <a:t>from</a:t>
            </a:r>
            <a:r>
              <a:rPr lang="de-DE" sz="5400">
                <a:solidFill>
                  <a:schemeClr val="accent6"/>
                </a:solidFill>
              </a:rPr>
              <a:t> Industry -</a:t>
            </a:r>
            <a:endParaRPr lang="de-DE" sz="5400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4625" y="424778"/>
            <a:ext cx="3818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/>
              <a:t>Informal </a:t>
            </a:r>
            <a:r>
              <a:rPr lang="de-DE" u="sng" dirty="0" err="1"/>
              <a:t>document</a:t>
            </a:r>
            <a:r>
              <a:rPr lang="de-DE" dirty="0"/>
              <a:t> </a:t>
            </a:r>
            <a:r>
              <a:rPr lang="de-DE" b="1" dirty="0"/>
              <a:t>GRSG-124-17</a:t>
            </a:r>
          </a:p>
          <a:p>
            <a:r>
              <a:rPr lang="de-DE" dirty="0"/>
              <a:t>14th GRVA, 26-30 September 2022</a:t>
            </a:r>
            <a:br>
              <a:rPr lang="de-DE" dirty="0"/>
            </a:br>
            <a:r>
              <a:rPr lang="de-DE" dirty="0" err="1"/>
              <a:t>Provisional</a:t>
            </a:r>
            <a:r>
              <a:rPr lang="de-DE" dirty="0"/>
              <a:t> </a:t>
            </a:r>
            <a:r>
              <a:rPr lang="de-DE" dirty="0" err="1"/>
              <a:t>agenda</a:t>
            </a:r>
            <a:r>
              <a:rPr lang="de-DE" dirty="0"/>
              <a:t> </a:t>
            </a:r>
            <a:r>
              <a:rPr lang="de-DE"/>
              <a:t>item 16</a:t>
            </a:r>
            <a:endParaRPr lang="de-D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369E3B-5239-4D08-A71D-24A7638C905D}"/>
              </a:ext>
            </a:extLst>
          </p:cNvPr>
          <p:cNvSpPr txBox="1"/>
          <p:nvPr/>
        </p:nvSpPr>
        <p:spPr>
          <a:xfrm>
            <a:off x="283935" y="589916"/>
            <a:ext cx="4155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Transmitted by the experts from CLEPA and OICA</a:t>
            </a:r>
          </a:p>
        </p:txBody>
      </p:sp>
    </p:spTree>
    <p:extLst>
      <p:ext uri="{BB962C8B-B14F-4D97-AF65-F5344CB8AC3E}">
        <p14:creationId xmlns:p14="http://schemas.microsoft.com/office/powerpoint/2010/main" val="113728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Our Target and motivation…</a:t>
            </a:r>
            <a:br>
              <a:rPr lang="en-US" sz="3200" dirty="0">
                <a:solidFill>
                  <a:schemeClr val="accent6"/>
                </a:solidFill>
              </a:rPr>
            </a:br>
            <a:r>
              <a:rPr lang="en-US" sz="1700" dirty="0">
                <a:solidFill>
                  <a:schemeClr val="tx1"/>
                </a:solidFill>
              </a:rPr>
              <a:t>(Reminder from GRVA-13)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78" name="Titre 1">
            <a:extLst>
              <a:ext uri="{FF2B5EF4-FFF2-40B4-BE49-F238E27FC236}">
                <a16:creationId xmlns:a16="http://schemas.microsoft.com/office/drawing/2014/main" id="{24D1D7B6-2025-4233-9689-B8E0C8C76EF6}"/>
              </a:ext>
            </a:extLst>
          </p:cNvPr>
          <p:cNvSpPr txBox="1">
            <a:spLocks/>
          </p:cNvSpPr>
          <p:nvPr/>
        </p:nvSpPr>
        <p:spPr>
          <a:xfrm>
            <a:off x="471166" y="1669763"/>
            <a:ext cx="11097442" cy="46395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Industry readies for market introduction of ADS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Need for harmonization</a:t>
            </a: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latin typeface="Calibri" panose="020F0502020204030204"/>
              </a:rPr>
              <a:t>Need for legal certainty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Industry is in preparation for all relevant regulatory topics to support activities under UNECE, e.g.: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2000" dirty="0">
                <a:latin typeface="Calibri" panose="020F0502020204030204"/>
              </a:rPr>
              <a:t>Review </a:t>
            </a: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and </a:t>
            </a:r>
            <a:r>
              <a:rPr lang="en-US" sz="2000" dirty="0">
                <a:latin typeface="Calibri" panose="020F0502020204030204"/>
              </a:rPr>
              <a:t>amendment of </a:t>
            </a: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non-ADS Regulations (“make existing Regulations work for AV’s”)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Categorization of Automated Vehicles</a:t>
            </a:r>
          </a:p>
          <a:p>
            <a:pPr marL="34290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</a:pPr>
            <a:r>
              <a:rPr lang="en-US" sz="2000" dirty="0">
                <a:latin typeface="Calibri" panose="020F0502020204030204"/>
              </a:rPr>
              <a:t>Strong involvement in all AD-related working groups (FRAV, VMAD, DSSAD, WP.1-IGEAD, ITS, …)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6080" y="1729546"/>
            <a:ext cx="4896544" cy="24054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20136" y="4088105"/>
            <a:ext cx="40164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ysClr val="windowText" lastClr="000000"/>
                </a:solidFill>
                <a:latin typeface="Calibri" panose="020F0502020204030204"/>
              </a:rPr>
              <a:t>Vision Industry Roadmap 2025: GRVA-13-18e &amp; WP.29-187-21</a:t>
            </a:r>
            <a:endParaRPr lang="de-DE" sz="12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8686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Need for new vehicle categories for AV’s?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78" name="Titre 1">
            <a:extLst>
              <a:ext uri="{FF2B5EF4-FFF2-40B4-BE49-F238E27FC236}">
                <a16:creationId xmlns:a16="http://schemas.microsoft.com/office/drawing/2014/main" id="{24D1D7B6-2025-4233-9689-B8E0C8C76EF6}"/>
              </a:ext>
            </a:extLst>
          </p:cNvPr>
          <p:cNvSpPr txBox="1">
            <a:spLocks/>
          </p:cNvSpPr>
          <p:nvPr/>
        </p:nvSpPr>
        <p:spPr>
          <a:xfrm>
            <a:off x="471166" y="1381731"/>
            <a:ext cx="10772274" cy="5143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Since 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applicability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of Regulations is defined by the vehicle categories the question came up if existing vehicle categories are still appropriate to be used for Automated Vehicles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The large variety of new use cases and vehicle designs will require to link the respective requirements to such concepts. This could be done either </a:t>
            </a:r>
            <a:r>
              <a:rPr lang="en-US" sz="1800" dirty="0">
                <a:latin typeface="Calibri" panose="020F0502020204030204"/>
              </a:rPr>
              <a:t>by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creating new vehicle categories or by considering the different use cases in the individual system regulations. A balanced approach seems to be most appropriate. 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kumimoji="0" lang="en-US" sz="1000" b="0" i="0" u="none" strike="noStrike" kern="12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It is identified that Automated Driving will have a fundamental impact on how such vehicles will be 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used and operated. This will require a number of adaptations to existing requirements (as well as in some cases maybe generating new ones) and, as a logical consequence, drive a new categorization of vehicles . Basic use cases to be differentiated include: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latin typeface="Calibri" panose="020F0502020204030204"/>
              </a:rPr>
              <a:t>Furthermore, it can be expected that the more the categorization is aligned with the existing boundaries (e.g. GVM limits), the easier the existing requirements in the existing non-ADS Regulations can be applied.  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7836"/>
              </p:ext>
            </p:extLst>
          </p:nvPr>
        </p:nvGraphicFramePr>
        <p:xfrm>
          <a:off x="1991544" y="4293096"/>
          <a:ext cx="8856984" cy="161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4059460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Vehicles which can be operated</a:t>
                      </a:r>
                      <a:r>
                        <a:rPr lang="de-DE" sz="1600" baseline="0" dirty="0"/>
                        <a:t> with or without driver (dual mode vehicles)</a:t>
                      </a:r>
                      <a:endParaRPr lang="de-DE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27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Vehicles which</a:t>
                      </a:r>
                      <a:r>
                        <a:rPr lang="de-DE" sz="1600" baseline="0" dirty="0"/>
                        <a:t> can not be driven manually under nominal conditions and </a:t>
                      </a:r>
                      <a:br>
                        <a:rPr lang="de-DE" sz="1600" baseline="0" dirty="0"/>
                      </a:br>
                      <a:br>
                        <a:rPr lang="de-DE" sz="300" baseline="0" dirty="0"/>
                      </a:br>
                      <a:r>
                        <a:rPr lang="de-DE" sz="1600" baseline="0" dirty="0"/>
                        <a:t>                         - which are </a:t>
                      </a:r>
                      <a:r>
                        <a:rPr lang="de-DE" sz="1600" dirty="0"/>
                        <a:t>designed to carry occupants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de-DE" sz="1600" dirty="0"/>
                        <a:t>                             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dirty="0"/>
                        <a:t>- which are designed to carry no occupants</a:t>
                      </a:r>
                      <a:r>
                        <a:rPr lang="de-DE" sz="1600" baseline="0" dirty="0"/>
                        <a:t> (freight only)</a:t>
                      </a:r>
                      <a:r>
                        <a:rPr lang="de-DE" sz="1600" dirty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74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Low speed</a:t>
                      </a:r>
                      <a:r>
                        <a:rPr lang="de-DE" sz="1600" baseline="0" dirty="0"/>
                        <a:t> </a:t>
                      </a:r>
                      <a:r>
                        <a:rPr lang="en-US" sz="1600" baseline="0" noProof="0" dirty="0"/>
                        <a:t>driverless vehicles</a:t>
                      </a:r>
                      <a:endParaRPr lang="de-DE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47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95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Status of non ADS-Regulation review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78" name="Titre 1">
            <a:extLst>
              <a:ext uri="{FF2B5EF4-FFF2-40B4-BE49-F238E27FC236}">
                <a16:creationId xmlns:a16="http://schemas.microsoft.com/office/drawing/2014/main" id="{24D1D7B6-2025-4233-9689-B8E0C8C76EF6}"/>
              </a:ext>
            </a:extLst>
          </p:cNvPr>
          <p:cNvSpPr txBox="1">
            <a:spLocks/>
          </p:cNvSpPr>
          <p:nvPr/>
        </p:nvSpPr>
        <p:spPr>
          <a:xfrm>
            <a:off x="471166" y="1381731"/>
            <a:ext cx="10772274" cy="46395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Industry is contributing to the Task Forces / Informal Working Groups in charge of reviewing the non-ADS Regulations in view of Automated Driving already established under the GR’s</a:t>
            </a:r>
          </a:p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Industry has set up groups of experts reviewing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the non-ADS Regulations as per GR’s</a:t>
            </a: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Industry is preparing overview slides on the non-ADS Regulations and identifies the required amendments in view of the different vehicle use-cases/automated vehicle categories.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                         </a:t>
            </a:r>
            <a:r>
              <a:rPr lang="en-US" sz="1800" dirty="0">
                <a:solidFill>
                  <a:srgbClr val="0070C0"/>
                </a:solidFill>
                <a:latin typeface="Calibri" panose="020F0502020204030204"/>
              </a:rPr>
              <a:t>Important to agree on basic concept for system boundaries </a:t>
            </a:r>
            <a:br>
              <a:rPr lang="en-US" sz="1800" dirty="0">
                <a:solidFill>
                  <a:srgbClr val="0070C0"/>
                </a:solidFill>
                <a:latin typeface="Calibri" panose="020F0502020204030204"/>
              </a:rPr>
            </a:br>
            <a:r>
              <a:rPr lang="en-US" sz="1800" dirty="0">
                <a:solidFill>
                  <a:srgbClr val="0070C0"/>
                </a:solidFill>
                <a:latin typeface="Calibri" panose="020F0502020204030204"/>
              </a:rPr>
              <a:t>	         (e.g. which requirements to be covered by ADS Regulation, which requirements by non ADS Reg.)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983432" y="4005064"/>
            <a:ext cx="576064" cy="36004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25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2448594" y="1766372"/>
            <a:ext cx="2268638" cy="42839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Demand generation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124789" y="1842019"/>
            <a:ext cx="2268638" cy="42839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Demand execution</a:t>
            </a:r>
            <a:endParaRPr kumimoji="0" lang="de-DE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01393" y="3324799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>
                <a:solidFill>
                  <a:prstClr val="black"/>
                </a:solidFill>
                <a:latin typeface="Calibri" panose="020F0502020204030204"/>
              </a:rPr>
              <a:t>Driver </a:t>
            </a:r>
            <a:endParaRPr lang="de-DE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75406" y="3342048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Control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01393" y="4478325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>
                <a:solidFill>
                  <a:prstClr val="black"/>
                </a:solidFill>
                <a:latin typeface="Calibri" panose="020F0502020204030204"/>
              </a:rPr>
              <a:t>ADS</a:t>
            </a:r>
            <a:endParaRPr lang="de-DE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23947" y="4437160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ECU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918730" y="3170911"/>
            <a:ext cx="1254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(ECU/) Actuator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918730" y="4493165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Actuator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183908" y="4677591"/>
            <a:ext cx="1764154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>
          <a:xfrm>
            <a:off x="4183908" y="3557235"/>
            <a:ext cx="1764154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>
            <a:off x="7245484" y="3542103"/>
            <a:ext cx="1463087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>
            <a:off x="7245484" y="4693220"/>
            <a:ext cx="1463087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178690" y="3169766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Transmission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78690" y="4360101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Transmission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33171" y="4087573"/>
            <a:ext cx="139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(Control)</a:t>
            </a:r>
            <a:br>
              <a:rPr lang="de-D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Transmission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60091" y="2786269"/>
            <a:ext cx="4623542" cy="2847372"/>
          </a:xfrm>
          <a:prstGeom prst="rect">
            <a:avLst/>
          </a:prstGeom>
          <a:noFill/>
          <a:ln w="57150" cap="flat" cmpd="sng" algn="ctr">
            <a:solidFill>
              <a:srgbClr val="7030A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29396" y="4037749"/>
            <a:ext cx="3230695" cy="1614707"/>
          </a:xfrm>
          <a:prstGeom prst="rect">
            <a:avLst/>
          </a:prstGeom>
          <a:noFill/>
          <a:ln w="5715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48594" y="5839411"/>
            <a:ext cx="1105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srgbClr val="5B9BD5"/>
                </a:solidFill>
                <a:latin typeface="Calibri" panose="020F0502020204030204"/>
              </a:rPr>
              <a:t>ADS Reg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33824" y="3166735"/>
            <a:ext cx="10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Actuating</a:t>
            </a:r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Basic assumptions For non ADS-Regulation review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7890" y="1196752"/>
            <a:ext cx="10724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What has to be covered by which Regulation?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ED1B97-D84A-1E7E-3002-A95E08FA4104}"/>
              </a:ext>
            </a:extLst>
          </p:cNvPr>
          <p:cNvSpPr txBox="1"/>
          <p:nvPr/>
        </p:nvSpPr>
        <p:spPr>
          <a:xfrm>
            <a:off x="8477324" y="5839411"/>
            <a:ext cx="2731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srgbClr val="7030A0"/>
                </a:solidFill>
                <a:latin typeface="Calibri" panose="020F0502020204030204"/>
              </a:rPr>
              <a:t>Non-ADS Reg</a:t>
            </a:r>
          </a:p>
        </p:txBody>
      </p:sp>
    </p:spTree>
    <p:extLst>
      <p:ext uri="{BB962C8B-B14F-4D97-AF65-F5344CB8AC3E}">
        <p14:creationId xmlns:p14="http://schemas.microsoft.com/office/powerpoint/2010/main" val="32219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Basic assumptions For non ADS-Regulation Review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62" name="TextBox 61"/>
          <p:cNvSpPr txBox="1"/>
          <p:nvPr/>
        </p:nvSpPr>
        <p:spPr>
          <a:xfrm>
            <a:off x="627890" y="1196752"/>
            <a:ext cx="10724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Warning and response in case of failure 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85469" y="3263625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Driver 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390931" y="3463680"/>
            <a:ext cx="278775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1819747" y="2798709"/>
            <a:ext cx="5053804" cy="2847372"/>
          </a:xfrm>
          <a:prstGeom prst="rect">
            <a:avLst/>
          </a:prstGeom>
          <a:noFill/>
          <a:ln w="57150" cap="flat" cmpd="sng" algn="ctr">
            <a:solidFill>
              <a:srgbClr val="7030A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System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08572" y="5825034"/>
            <a:ext cx="4117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srgbClr val="7030A0"/>
                </a:solidFill>
                <a:latin typeface="Calibri" panose="020F0502020204030204"/>
              </a:rPr>
              <a:t>Non-ADS Reg (Steering, braking, etc.)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88402" y="3078959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Warning signal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704592" y="5208054"/>
            <a:ext cx="2007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„Control tower“ (if applicable)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0931" y="4192909"/>
            <a:ext cx="278775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385469" y="3981211"/>
            <a:ext cx="1785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ADS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088402" y="378091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Signal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871231" y="3923043"/>
            <a:ext cx="3230695" cy="1009741"/>
          </a:xfrm>
          <a:prstGeom prst="rect">
            <a:avLst/>
          </a:prstGeom>
          <a:noFill/>
          <a:ln w="5715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257905" y="4226994"/>
            <a:ext cx="1105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srgbClr val="5B9BD5"/>
                </a:solidFill>
                <a:latin typeface="Calibri" panose="020F0502020204030204"/>
              </a:rPr>
              <a:t>ADS Reg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448594" y="1766372"/>
            <a:ext cx="2268638" cy="42839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Warning generation</a:t>
            </a:r>
          </a:p>
        </p:txBody>
      </p:sp>
      <p:sp>
        <p:nvSpPr>
          <p:cNvPr id="75" name="Isosceles Triangle 74"/>
          <p:cNvSpPr/>
          <p:nvPr/>
        </p:nvSpPr>
        <p:spPr>
          <a:xfrm rot="5400000">
            <a:off x="7444013" y="4538470"/>
            <a:ext cx="191561" cy="79036"/>
          </a:xfrm>
          <a:prstGeom prst="triangle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558454" y="4427049"/>
            <a:ext cx="2799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rgbClr val="5B9BD5"/>
                </a:solidFill>
                <a:latin typeface="Calibri" panose="020F0502020204030204"/>
              </a:rPr>
              <a:t>Adequate response to system failure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24789" y="1842019"/>
            <a:ext cx="2268638" cy="42839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Response to signal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708571" y="4704048"/>
            <a:ext cx="0" cy="490938"/>
          </a:xfrm>
          <a:prstGeom prst="straightConnector1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18DC62C-0AB8-4A38-8155-72281E8131F2}"/>
              </a:ext>
            </a:extLst>
          </p:cNvPr>
          <p:cNvSpPr txBox="1"/>
          <p:nvPr/>
        </p:nvSpPr>
        <p:spPr>
          <a:xfrm>
            <a:off x="9852283" y="5208054"/>
            <a:ext cx="21076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prstClr val="white">
                    <a:lumMod val="75000"/>
                  </a:prstClr>
                </a:solidFill>
                <a:latin typeface="Calibri" panose="020F0502020204030204"/>
              </a:defRPr>
            </a:lvl1pPr>
          </a:lstStyle>
          <a:p>
            <a:r>
              <a:rPr lang="de-DE" dirty="0"/>
              <a:t>Vehicle occupants (if applicable, e.g. passengers in a shuttle)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7CEFFA2-CE6A-462F-A0D4-C6ABF43AC155}"/>
              </a:ext>
            </a:extLst>
          </p:cNvPr>
          <p:cNvCxnSpPr>
            <a:cxnSpLocks/>
          </p:cNvCxnSpPr>
          <p:nvPr/>
        </p:nvCxnSpPr>
        <p:spPr>
          <a:xfrm>
            <a:off x="9775524" y="4773061"/>
            <a:ext cx="326402" cy="410902"/>
          </a:xfrm>
          <a:prstGeom prst="straightConnector1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6961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908720"/>
            <a:ext cx="11212480" cy="568863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Industry is prepared to support and to Contribute…</a:t>
            </a: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pPr algn="r"/>
            <a:endParaRPr lang="en-US" sz="2800" dirty="0">
              <a:solidFill>
                <a:schemeClr val="accent6"/>
              </a:solidFill>
            </a:endParaRPr>
          </a:p>
          <a:p>
            <a:pPr algn="r"/>
            <a:r>
              <a:rPr lang="en-US" sz="2800" dirty="0">
                <a:solidFill>
                  <a:schemeClr val="accent6"/>
                </a:solidFill>
              </a:rPr>
              <a:t>Thank you  for your attention!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1544" y="1628800"/>
            <a:ext cx="8317103" cy="408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65856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 ACEA">
  <a:themeElements>
    <a:clrScheme name="ACEA1">
      <a:dk1>
        <a:srgbClr val="000000"/>
      </a:dk1>
      <a:lt1>
        <a:srgbClr val="FFFFFF"/>
      </a:lt1>
      <a:dk2>
        <a:srgbClr val="002C41"/>
      </a:dk2>
      <a:lt2>
        <a:srgbClr val="DEDEDE"/>
      </a:lt2>
      <a:accent1>
        <a:srgbClr val="00C4DA"/>
      </a:accent1>
      <a:accent2>
        <a:srgbClr val="BF3A47"/>
      </a:accent2>
      <a:accent3>
        <a:srgbClr val="DDC54B"/>
      </a:accent3>
      <a:accent4>
        <a:srgbClr val="1C7577"/>
      </a:accent4>
      <a:accent5>
        <a:srgbClr val="FFA978"/>
      </a:accent5>
      <a:accent6>
        <a:srgbClr val="2B3E97"/>
      </a:accent6>
      <a:hlink>
        <a:srgbClr val="00C4DA"/>
      </a:hlink>
      <a:folHlink>
        <a:srgbClr val="BF3A4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EA Template niet goed.potx" id="{7AF1EE70-B75F-41B2-B7C3-38149FC5C5C8}" vid="{F751B9C9-B11F-448D-8F7B-5F7999D51242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09E55-1CD4-4AC3-903D-538631AF36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43BC7E-6329-4940-9025-2D401DBD1D06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B3F02E41-F263-43F6-A813-C0E5729D3C7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8d4b558f-7b2e-40ba-ad1f-e04d79e6265a}" enabled="0" method="" siteId="{8d4b558f-7b2e-40ba-ad1f-e04d79e6265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170</TotalTime>
  <Words>602</Words>
  <Application>Microsoft Office PowerPoint</Application>
  <PresentationFormat>Widescreen</PresentationFormat>
  <Paragraphs>105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Courier New</vt:lpstr>
      <vt:lpstr>Wingdings</vt:lpstr>
      <vt:lpstr>Masque présentation OICA</vt:lpstr>
      <vt:lpstr>Content ACEA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TC-186</dc:title>
  <dc:creator>Schenkenberger, Jens</dc:creator>
  <cp:lastModifiedBy>Edoardo Gianotti</cp:lastModifiedBy>
  <cp:revision>113</cp:revision>
  <dcterms:created xsi:type="dcterms:W3CDTF">2018-05-24T09:21:32Z</dcterms:created>
  <dcterms:modified xsi:type="dcterms:W3CDTF">2022-10-10T07:14:55Z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2022-05-11T08:52:22Z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2a0770ce-bf0c-4bc6-a58e-fb2b46b51886</vt:lpwstr>
  </property>
  <property fmtid="{D5CDD505-2E9C-101B-9397-08002B2CF9AE}" pid="8" name="MSIP_Label_19540963-e559-4020-8a90-fe8a502c2801_ContentBits">
    <vt:lpwstr>0</vt:lpwstr>
  </property>
  <property fmtid="{D5CDD505-2E9C-101B-9397-08002B2CF9AE}" pid="9" name="ContentTypeId">
    <vt:lpwstr>0x010100E7F47D3A739985428A23AAE2EAA3CCE5</vt:lpwstr>
  </property>
  <property fmtid="{D5CDD505-2E9C-101B-9397-08002B2CF9AE}" pid="10" name="MediaServiceImageTags">
    <vt:lpwstr/>
  </property>
  <property fmtid="{D5CDD505-2E9C-101B-9397-08002B2CF9AE}" pid="11" name="Office_x0020_of_x0020_Origin">
    <vt:lpwstr/>
  </property>
  <property fmtid="{D5CDD505-2E9C-101B-9397-08002B2CF9AE}" pid="12" name="gba66df640194346a5267c50f24d4797">
    <vt:lpwstr/>
  </property>
  <property fmtid="{D5CDD505-2E9C-101B-9397-08002B2CF9AE}" pid="13" name="Office of Origin">
    <vt:lpwstr/>
  </property>
</Properties>
</file>