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78" r:id="rId5"/>
    <p:sldId id="267" r:id="rId6"/>
    <p:sldId id="291" r:id="rId7"/>
    <p:sldId id="293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3F7BB"/>
    <a:srgbClr val="FFFF5D"/>
    <a:srgbClr val="D9D9D9"/>
    <a:srgbClr val="BFBFBF"/>
    <a:srgbClr val="C00000"/>
    <a:srgbClr val="CFBA3D"/>
    <a:srgbClr val="4F81BD"/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D1E838-0867-47D5-827F-6D704B5AC163}" v="4" dt="2022-10-09T20:36:27.3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1078" autoAdjust="0"/>
  </p:normalViewPr>
  <p:slideViewPr>
    <p:cSldViewPr>
      <p:cViewPr varScale="1">
        <p:scale>
          <a:sx n="67" d="100"/>
          <a:sy n="67" d="100"/>
        </p:scale>
        <p:origin x="1340" y="44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09/10/2022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10/9/2022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 dirty="0"/>
          </a:p>
        </p:txBody>
      </p:sp>
      <p:sp>
        <p:nvSpPr>
          <p:cNvPr id="29" name="Foliennummernplatzhalter 1">
            <a:extLst>
              <a:ext uri="{FF2B5EF4-FFF2-40B4-BE49-F238E27FC236}">
                <a16:creationId xmlns:a16="http://schemas.microsoft.com/office/drawing/2014/main" id="{221EC307-8A1B-4E2F-B74E-B9711E4D07E2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FBD0EE36-97B6-447D-B981-E8D00C8F3D1D}"/>
              </a:ext>
            </a:extLst>
          </p:cNvPr>
          <p:cNvSpPr txBox="1"/>
          <p:nvPr/>
        </p:nvSpPr>
        <p:spPr>
          <a:xfrm>
            <a:off x="380490" y="3377071"/>
            <a:ext cx="914501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de-DE" sz="2800" b="1" dirty="0"/>
              <a:t>State </a:t>
            </a: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play</a:t>
            </a:r>
            <a:r>
              <a:rPr lang="de-DE" sz="2800" b="1" dirty="0"/>
              <a:t>: </a:t>
            </a:r>
            <a:r>
              <a:rPr lang="de-DE" sz="2800" b="1" dirty="0" err="1"/>
              <a:t>extension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DETA </a:t>
            </a:r>
            <a:r>
              <a:rPr lang="de-DE" sz="2800" b="1" dirty="0" err="1"/>
              <a:t>to</a:t>
            </a:r>
            <a:r>
              <a:rPr lang="de-DE" sz="2800" b="1" dirty="0"/>
              <a:t> </a:t>
            </a:r>
            <a:r>
              <a:rPr lang="de-DE" sz="2800" b="1" dirty="0" err="1"/>
              <a:t>improve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endParaRPr lang="de-DE" sz="2800" b="1" dirty="0"/>
          </a:p>
          <a:p>
            <a:pPr algn="ctr">
              <a:spcAft>
                <a:spcPts val="300"/>
              </a:spcAft>
            </a:pP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UNIQUE IDENTIFIER </a:t>
            </a:r>
            <a:r>
              <a:rPr lang="de-DE" sz="2800" b="1" dirty="0" err="1"/>
              <a:t>for</a:t>
            </a:r>
            <a:r>
              <a:rPr lang="de-DE" sz="2800" b="1" dirty="0"/>
              <a:t> UN Regulations</a:t>
            </a:r>
          </a:p>
          <a:p>
            <a:pPr algn="ctr">
              <a:spcAft>
                <a:spcPts val="1200"/>
              </a:spcAft>
            </a:pPr>
            <a:br>
              <a:rPr lang="de-DE" dirty="0"/>
            </a:br>
            <a:r>
              <a:rPr lang="de-DE" dirty="0"/>
              <a:t>On behalf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WP.29 IWG on DETA</a:t>
            </a:r>
            <a:br>
              <a:rPr lang="de-DE" dirty="0"/>
            </a:br>
            <a:r>
              <a:rPr lang="en-GB" dirty="0"/>
              <a:t>(follow-up of GRSG-122-03e)</a:t>
            </a:r>
            <a:endParaRPr lang="de-DE" dirty="0"/>
          </a:p>
        </p:txBody>
      </p:sp>
      <p:grpSp>
        <p:nvGrpSpPr>
          <p:cNvPr id="37" name="Gruppo 2">
            <a:extLst>
              <a:ext uri="{FF2B5EF4-FFF2-40B4-BE49-F238E27FC236}">
                <a16:creationId xmlns:a16="http://schemas.microsoft.com/office/drawing/2014/main" id="{7F627BA2-5BCC-42CF-AE68-07D7C68E6686}"/>
              </a:ext>
            </a:extLst>
          </p:cNvPr>
          <p:cNvGrpSpPr/>
          <p:nvPr/>
        </p:nvGrpSpPr>
        <p:grpSpPr>
          <a:xfrm>
            <a:off x="3078935" y="1916832"/>
            <a:ext cx="3748126" cy="1107997"/>
            <a:chOff x="9397001" y="4706843"/>
            <a:chExt cx="2124075" cy="627905"/>
          </a:xfrm>
        </p:grpSpPr>
        <p:sp>
          <p:nvSpPr>
            <p:cNvPr id="38" name="Rechteck 3">
              <a:extLst>
                <a:ext uri="{FF2B5EF4-FFF2-40B4-BE49-F238E27FC236}">
                  <a16:creationId xmlns:a16="http://schemas.microsoft.com/office/drawing/2014/main" id="{7CADDA45-DC15-4588-A522-179D43D8693D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39" name="Rechteck: abgerundete Ecken 50">
              <a:extLst>
                <a:ext uri="{FF2B5EF4-FFF2-40B4-BE49-F238E27FC236}">
                  <a16:creationId xmlns:a16="http://schemas.microsoft.com/office/drawing/2014/main" id="{9A80AA61-CDB5-4437-865D-190B7029DB14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feld 53">
              <a:extLst>
                <a:ext uri="{FF2B5EF4-FFF2-40B4-BE49-F238E27FC236}">
                  <a16:creationId xmlns:a16="http://schemas.microsoft.com/office/drawing/2014/main" id="{67C360B1-1EB4-4E67-BE16-387F99C35B5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27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41" name="Textfeld 54">
              <a:extLst>
                <a:ext uri="{FF2B5EF4-FFF2-40B4-BE49-F238E27FC236}">
                  <a16:creationId xmlns:a16="http://schemas.microsoft.com/office/drawing/2014/main" id="{DA7A1E5B-E643-4778-983C-A22E5804881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70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12" name="CustomShape 4"/>
          <p:cNvSpPr/>
          <p:nvPr/>
        </p:nvSpPr>
        <p:spPr>
          <a:xfrm>
            <a:off x="467545" y="181836"/>
            <a:ext cx="3045296" cy="654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Transmitted by the Secretary of the IWG on DETA</a:t>
            </a:r>
            <a:endParaRPr lang="en-US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CustomShape 3"/>
          <p:cNvSpPr/>
          <p:nvPr/>
        </p:nvSpPr>
        <p:spPr>
          <a:xfrm>
            <a:off x="5241032" y="181835"/>
            <a:ext cx="4176464" cy="65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b="1" u="sng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Informal document</a:t>
            </a:r>
            <a:r>
              <a:rPr lang="en-US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GRSG-124-15</a:t>
            </a:r>
            <a:br>
              <a:rPr lang="en-US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GRSG 124th session, 11–14 October 2022</a:t>
            </a:r>
            <a:br>
              <a:rPr lang="en-US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0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</a:t>
            </a:r>
            <a:r>
              <a:rPr lang="en-US" b="0" strike="noStrike" spc="-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Item 12</a:t>
            </a:r>
            <a:endParaRPr lang="en-US" b="0" strike="noStrike" spc="-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76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08B181-1848-4779-B521-3F56E6F8E6AE}"/>
              </a:ext>
            </a:extLst>
          </p:cNvPr>
          <p:cNvSpPr/>
          <p:nvPr/>
        </p:nvSpPr>
        <p:spPr>
          <a:xfrm>
            <a:off x="5961112" y="3284420"/>
            <a:ext cx="420891" cy="2752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CD4A3C5-2FDE-44A1-B958-48F521041538}"/>
              </a:ext>
            </a:extLst>
          </p:cNvPr>
          <p:cNvSpPr txBox="1"/>
          <p:nvPr/>
        </p:nvSpPr>
        <p:spPr>
          <a:xfrm>
            <a:off x="5884556" y="3196219"/>
            <a:ext cx="58061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75" dirty="0"/>
              <a:t>UI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FB4B138-F38E-4469-B934-81142254A671}"/>
              </a:ext>
            </a:extLst>
          </p:cNvPr>
          <p:cNvSpPr txBox="1"/>
          <p:nvPr/>
        </p:nvSpPr>
        <p:spPr>
          <a:xfrm>
            <a:off x="6325926" y="3263927"/>
            <a:ext cx="107534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1234567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52799C0-B935-4C68-A6FA-FD820799B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1615341" y="1131692"/>
            <a:ext cx="1458045" cy="1661393"/>
          </a:xfrm>
          <a:prstGeom prst="rect">
            <a:avLst/>
          </a:prstGeom>
        </p:spPr>
      </p:pic>
      <p:sp>
        <p:nvSpPr>
          <p:cNvPr id="8" name="TextBox 101">
            <a:extLst>
              <a:ext uri="{FF2B5EF4-FFF2-40B4-BE49-F238E27FC236}">
                <a16:creationId xmlns:a16="http://schemas.microsoft.com/office/drawing/2014/main" id="{705E722D-083D-4ADF-A3B9-F8FBCF5F0BEF}"/>
              </a:ext>
            </a:extLst>
          </p:cNvPr>
          <p:cNvSpPr txBox="1"/>
          <p:nvPr/>
        </p:nvSpPr>
        <p:spPr>
          <a:xfrm>
            <a:off x="828353" y="3435924"/>
            <a:ext cx="460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</a:t>
            </a:r>
            <a:r>
              <a:rPr lang="en-US" sz="1463" dirty="0"/>
              <a:t>6</a:t>
            </a:r>
          </a:p>
        </p:txBody>
      </p:sp>
      <p:sp>
        <p:nvSpPr>
          <p:cNvPr id="9" name="Oval 102">
            <a:extLst>
              <a:ext uri="{FF2B5EF4-FFF2-40B4-BE49-F238E27FC236}">
                <a16:creationId xmlns:a16="http://schemas.microsoft.com/office/drawing/2014/main" id="{A5859265-DF81-4C10-966E-9B3546E69D9E}"/>
              </a:ext>
            </a:extLst>
          </p:cNvPr>
          <p:cNvSpPr/>
          <p:nvPr/>
        </p:nvSpPr>
        <p:spPr>
          <a:xfrm>
            <a:off x="807708" y="3473145"/>
            <a:ext cx="432671" cy="4326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10" name="TextBox 117">
            <a:extLst>
              <a:ext uri="{FF2B5EF4-FFF2-40B4-BE49-F238E27FC236}">
                <a16:creationId xmlns:a16="http://schemas.microsoft.com/office/drawing/2014/main" id="{6748488D-24AF-42CD-A913-CF51DEE2BB42}"/>
              </a:ext>
            </a:extLst>
          </p:cNvPr>
          <p:cNvSpPr txBox="1"/>
          <p:nvPr/>
        </p:nvSpPr>
        <p:spPr>
          <a:xfrm>
            <a:off x="444933" y="3783581"/>
            <a:ext cx="1181003" cy="37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463" dirty="0"/>
              <a:t>R14900</a:t>
            </a: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255F36AE-08C8-416D-A2B6-AB5C1A53DF49}"/>
              </a:ext>
            </a:extLst>
          </p:cNvPr>
          <p:cNvSpPr txBox="1"/>
          <p:nvPr/>
        </p:nvSpPr>
        <p:spPr>
          <a:xfrm>
            <a:off x="540192" y="3054878"/>
            <a:ext cx="957561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300" dirty="0"/>
              <a:t>F3  K PL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672B281-DC5B-470C-8F8C-71454B7D24EB}"/>
              </a:ext>
            </a:extLst>
          </p:cNvPr>
          <p:cNvCxnSpPr>
            <a:cxnSpLocks/>
          </p:cNvCxnSpPr>
          <p:nvPr/>
        </p:nvCxnSpPr>
        <p:spPr>
          <a:xfrm>
            <a:off x="759124" y="3392091"/>
            <a:ext cx="208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1FED407-C37C-4B75-8B4D-F53919618107}"/>
              </a:ext>
            </a:extLst>
          </p:cNvPr>
          <p:cNvGrpSpPr/>
          <p:nvPr/>
        </p:nvGrpSpPr>
        <p:grpSpPr>
          <a:xfrm>
            <a:off x="1430202" y="3097204"/>
            <a:ext cx="2936338" cy="1259400"/>
            <a:chOff x="7732472" y="1951392"/>
            <a:chExt cx="3613954" cy="1550031"/>
          </a:xfrm>
        </p:grpSpPr>
        <p:sp>
          <p:nvSpPr>
            <p:cNvPr id="35" name="TextBox 117">
              <a:extLst>
                <a:ext uri="{FF2B5EF4-FFF2-40B4-BE49-F238E27FC236}">
                  <a16:creationId xmlns:a16="http://schemas.microsoft.com/office/drawing/2014/main" id="{F8AFB8E7-5007-4070-A93F-3712C612E5B3}"/>
                </a:ext>
              </a:extLst>
            </p:cNvPr>
            <p:cNvSpPr txBox="1"/>
            <p:nvPr/>
          </p:nvSpPr>
          <p:spPr>
            <a:xfrm>
              <a:off x="8112001" y="1951392"/>
              <a:ext cx="3234425" cy="1550031"/>
            </a:xfrm>
            <a:prstGeom prst="rect">
              <a:avLst/>
            </a:prstGeom>
            <a:noFill/>
          </p:spPr>
          <p:txBody>
            <a:bodyPr wrap="square" lIns="29250" tIns="29250" rIns="29250" bIns="29250" rtlCol="0">
              <a:spAutoFit/>
            </a:bodyPr>
            <a:lstStyle/>
            <a:p>
              <a:r>
                <a:rPr lang="en-US" sz="1300" dirty="0"/>
                <a:t>00 XEWR 11111 22222 33333 44444</a:t>
              </a:r>
            </a:p>
            <a:p>
              <a:r>
                <a:rPr lang="en-US" sz="1300" dirty="0"/>
                <a:t>00 XCV 55555 66666 77777</a:t>
              </a:r>
            </a:p>
            <a:p>
              <a:r>
                <a:rPr lang="en-US" sz="1300" dirty="0"/>
                <a:t>00 XCWT 88888 99999</a:t>
              </a:r>
            </a:p>
            <a:p>
              <a:r>
                <a:rPr lang="en-US" sz="1300" dirty="0"/>
                <a:t>00 XCVR 121210 112211</a:t>
              </a:r>
            </a:p>
            <a:p>
              <a:r>
                <a:rPr lang="en-US" sz="1300" dirty="0"/>
                <a:t>00 XCWR 14441 14442</a:t>
              </a:r>
            </a:p>
            <a:p>
              <a:r>
                <a:rPr lang="en-US" sz="1300" dirty="0"/>
                <a:t>00 XCWR 552200 552201</a:t>
              </a: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5171C585-22E3-4038-BCA3-A40255D73568}"/>
                </a:ext>
              </a:extLst>
            </p:cNvPr>
            <p:cNvCxnSpPr/>
            <p:nvPr/>
          </p:nvCxnSpPr>
          <p:spPr>
            <a:xfrm>
              <a:off x="8515071" y="2021028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F20B166-8CA2-4E15-B934-DF9F4C4F72AB}"/>
                </a:ext>
              </a:extLst>
            </p:cNvPr>
            <p:cNvCxnSpPr/>
            <p:nvPr/>
          </p:nvCxnSpPr>
          <p:spPr>
            <a:xfrm>
              <a:off x="8493525" y="2262630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46570491-E6FC-474C-996F-FCF22D3C1270}"/>
                </a:ext>
              </a:extLst>
            </p:cNvPr>
            <p:cNvCxnSpPr/>
            <p:nvPr/>
          </p:nvCxnSpPr>
          <p:spPr>
            <a:xfrm>
              <a:off x="8529956" y="251315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E57D66FD-65A7-467F-8DE4-B549D58FEEFB}"/>
                </a:ext>
              </a:extLst>
            </p:cNvPr>
            <p:cNvCxnSpPr/>
            <p:nvPr/>
          </p:nvCxnSpPr>
          <p:spPr>
            <a:xfrm>
              <a:off x="8490567" y="2759221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24A16EAD-657B-40D4-930F-3796C8FA532D}"/>
                </a:ext>
              </a:extLst>
            </p:cNvPr>
            <p:cNvCxnSpPr/>
            <p:nvPr/>
          </p:nvCxnSpPr>
          <p:spPr>
            <a:xfrm>
              <a:off x="8522537" y="299636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8445D94-D6DF-4EBD-A7A2-BD55E9619A97}"/>
                </a:ext>
              </a:extLst>
            </p:cNvPr>
            <p:cNvCxnSpPr/>
            <p:nvPr/>
          </p:nvCxnSpPr>
          <p:spPr>
            <a:xfrm>
              <a:off x="8523285" y="3242432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EBE2DBF-FA77-4F70-B26C-8A0ACE2A3C49}"/>
                </a:ext>
              </a:extLst>
            </p:cNvPr>
            <p:cNvCxnSpPr>
              <a:cxnSpLocks/>
            </p:cNvCxnSpPr>
            <p:nvPr/>
          </p:nvCxnSpPr>
          <p:spPr>
            <a:xfrm>
              <a:off x="8957403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38B6513F-85A4-4439-9C8C-745964328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86650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35E68E7A-ED80-41DE-B02F-5843DEB6CFF9}"/>
                </a:ext>
              </a:extLst>
            </p:cNvPr>
            <p:cNvCxnSpPr>
              <a:cxnSpLocks/>
            </p:cNvCxnSpPr>
            <p:nvPr/>
          </p:nvCxnSpPr>
          <p:spPr>
            <a:xfrm>
              <a:off x="8780474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D1BC1724-E6B0-43B8-A6D1-D90FC255789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37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9AAFD246-020C-4E32-8CAC-1D16AC1C95E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482" y="251265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F878C629-26EB-457F-8190-BED97C00FA2C}"/>
                </a:ext>
              </a:extLst>
            </p:cNvPr>
            <p:cNvCxnSpPr>
              <a:cxnSpLocks/>
            </p:cNvCxnSpPr>
            <p:nvPr/>
          </p:nvCxnSpPr>
          <p:spPr>
            <a:xfrm>
              <a:off x="9595253" y="275922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E9947D2-4886-4217-8407-3F411F358ABE}"/>
                </a:ext>
              </a:extLst>
            </p:cNvPr>
            <p:cNvCxnSpPr>
              <a:cxnSpLocks/>
            </p:cNvCxnSpPr>
            <p:nvPr/>
          </p:nvCxnSpPr>
          <p:spPr>
            <a:xfrm>
              <a:off x="9538900" y="2996367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83E0FE5-05E9-4704-A340-059D88A7E69B}"/>
                </a:ext>
              </a:extLst>
            </p:cNvPr>
            <p:cNvCxnSpPr>
              <a:cxnSpLocks/>
            </p:cNvCxnSpPr>
            <p:nvPr/>
          </p:nvCxnSpPr>
          <p:spPr>
            <a:xfrm>
              <a:off x="9651155" y="3242095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Bildergebnis für valeo">
              <a:extLst>
                <a:ext uri="{FF2B5EF4-FFF2-40B4-BE49-F238E27FC236}">
                  <a16:creationId xmlns:a16="http://schemas.microsoft.com/office/drawing/2014/main" id="{ECBB9009-003D-45B4-BB4A-EF8E3A853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604" y="2052248"/>
              <a:ext cx="3062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ella">
              <a:extLst>
                <a:ext uri="{FF2B5EF4-FFF2-40B4-BE49-F238E27FC236}">
                  <a16:creationId xmlns:a16="http://schemas.microsoft.com/office/drawing/2014/main" id="{7A8D4180-C161-4A7C-974C-C891E141E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934" y="2303722"/>
              <a:ext cx="21159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ildergebnis für Koito">
              <a:extLst>
                <a:ext uri="{FF2B5EF4-FFF2-40B4-BE49-F238E27FC236}">
                  <a16:creationId xmlns:a16="http://schemas.microsoft.com/office/drawing/2014/main" id="{84DB51D1-E823-4E80-9EDF-6ADCF54A0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472" y="2555196"/>
              <a:ext cx="400517" cy="10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rgebnis für Varroc">
              <a:extLst>
                <a:ext uri="{FF2B5EF4-FFF2-40B4-BE49-F238E27FC236}">
                  <a16:creationId xmlns:a16="http://schemas.microsoft.com/office/drawing/2014/main" id="{CAA68A03-A8C0-43D4-8939-C8A478FAED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17"/>
            <a:stretch/>
          </p:blipFill>
          <p:spPr bwMode="auto">
            <a:xfrm>
              <a:off x="7848992" y="2763462"/>
              <a:ext cx="167476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Bildergebnis für Automotive Lighting">
              <a:extLst>
                <a:ext uri="{FF2B5EF4-FFF2-40B4-BE49-F238E27FC236}">
                  <a16:creationId xmlns:a16="http://schemas.microsoft.com/office/drawing/2014/main" id="{7DE84C9D-35A7-47E1-BC14-2349F6D10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688"/>
            <a:stretch/>
          </p:blipFill>
          <p:spPr bwMode="auto">
            <a:xfrm>
              <a:off x="7829854" y="3014936"/>
              <a:ext cx="2057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Bildergebnis für ZKW">
              <a:extLst>
                <a:ext uri="{FF2B5EF4-FFF2-40B4-BE49-F238E27FC236}">
                  <a16:creationId xmlns:a16="http://schemas.microsoft.com/office/drawing/2014/main" id="{FBF64418-F870-4C58-BEFF-E74CBB693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276" y="3266410"/>
              <a:ext cx="296908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Rechteck 58">
            <a:extLst>
              <a:ext uri="{FF2B5EF4-FFF2-40B4-BE49-F238E27FC236}">
                <a16:creationId xmlns:a16="http://schemas.microsoft.com/office/drawing/2014/main" id="{9D5E3C15-1650-4720-B61D-DFDDFD9BBD0F}"/>
              </a:ext>
            </a:extLst>
          </p:cNvPr>
          <p:cNvSpPr/>
          <p:nvPr/>
        </p:nvSpPr>
        <p:spPr>
          <a:xfrm>
            <a:off x="609171" y="3085110"/>
            <a:ext cx="3654763" cy="127149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4338316" y="1697097"/>
            <a:ext cx="1267768" cy="507767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6FB1B36-3B5D-4D53-B315-87DBDF691A41}"/>
              </a:ext>
            </a:extLst>
          </p:cNvPr>
          <p:cNvSpPr txBox="1"/>
          <p:nvPr/>
        </p:nvSpPr>
        <p:spPr>
          <a:xfrm>
            <a:off x="200472" y="836712"/>
            <a:ext cx="42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Approval marking</a:t>
            </a:r>
            <a:endParaRPr lang="en-US" dirty="0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32B4836-F24F-4EDC-B598-B1075962E1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6643229" y="1138768"/>
            <a:ext cx="1458045" cy="1661393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1C777981-543D-4F8B-B21A-AD5437A63BFC}"/>
              </a:ext>
            </a:extLst>
          </p:cNvPr>
          <p:cNvSpPr/>
          <p:nvPr/>
        </p:nvSpPr>
        <p:spPr>
          <a:xfrm>
            <a:off x="5863733" y="3223771"/>
            <a:ext cx="1249507" cy="383203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2E5E7D8-E28B-4375-9E66-A17E61FFE815}"/>
              </a:ext>
            </a:extLst>
          </p:cNvPr>
          <p:cNvSpPr txBox="1"/>
          <p:nvPr/>
        </p:nvSpPr>
        <p:spPr>
          <a:xfrm>
            <a:off x="5097016" y="836712"/>
            <a:ext cx="453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</a:t>
            </a:r>
            <a:endParaRPr lang="en-US" dirty="0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24F28078-43F3-49BB-950D-B68B273A9C90}"/>
              </a:ext>
            </a:extLst>
          </p:cNvPr>
          <p:cNvGrpSpPr/>
          <p:nvPr/>
        </p:nvGrpSpPr>
        <p:grpSpPr>
          <a:xfrm>
            <a:off x="7596993" y="2967768"/>
            <a:ext cx="2108535" cy="1829384"/>
            <a:chOff x="7030627" y="5099641"/>
            <a:chExt cx="2851890" cy="2422411"/>
          </a:xfrm>
        </p:grpSpPr>
        <p:sp>
          <p:nvSpPr>
            <p:cNvPr id="56" name="Flussdiagramm: Mehrere Dokumente 55">
              <a:extLst>
                <a:ext uri="{FF2B5EF4-FFF2-40B4-BE49-F238E27FC236}">
                  <a16:creationId xmlns:a16="http://schemas.microsoft.com/office/drawing/2014/main" id="{882C44BE-089A-439D-93D9-1DBBC86E83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079787" y="5099641"/>
              <a:ext cx="2802730" cy="2422411"/>
            </a:xfrm>
            <a:prstGeom prst="flowChartMultidocumen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0AEEC3C9-66C1-4F13-B6C9-C25C4C2E1045}"/>
                </a:ext>
              </a:extLst>
            </p:cNvPr>
            <p:cNvSpPr txBox="1"/>
            <p:nvPr/>
          </p:nvSpPr>
          <p:spPr>
            <a:xfrm>
              <a:off x="7030627" y="5568929"/>
              <a:ext cx="2610082" cy="1487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00" b="1" dirty="0"/>
                <a:t>  </a:t>
              </a:r>
              <a:r>
                <a:rPr lang="en-US" sz="1400" b="1" u="sng" dirty="0"/>
                <a:t>DETA</a:t>
              </a:r>
            </a:p>
            <a:p>
              <a:r>
                <a:rPr lang="en-US" sz="1300" dirty="0"/>
                <a:t>- certificates</a:t>
              </a:r>
            </a:p>
            <a:p>
              <a:r>
                <a:rPr lang="en-US" sz="1300" dirty="0"/>
                <a:t>- information documents</a:t>
              </a:r>
            </a:p>
            <a:p>
              <a:r>
                <a:rPr lang="en-US" sz="1300" dirty="0"/>
                <a:t>- test reports and others</a:t>
              </a:r>
            </a:p>
            <a:p>
              <a:r>
                <a:rPr lang="en-US" sz="1300" dirty="0"/>
                <a:t>- </a:t>
              </a:r>
              <a:r>
                <a:rPr lang="en-US" sz="1400" b="1" u="sng" dirty="0">
                  <a:solidFill>
                    <a:srgbClr val="FF0000"/>
                  </a:solidFill>
                </a:rPr>
                <a:t>summary documents</a:t>
              </a: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FE40F49C-BD55-40FD-8E9E-8EBBE94BF433}"/>
              </a:ext>
            </a:extLst>
          </p:cNvPr>
          <p:cNvSpPr txBox="1"/>
          <p:nvPr/>
        </p:nvSpPr>
        <p:spPr>
          <a:xfrm>
            <a:off x="7655073" y="2700420"/>
            <a:ext cx="181886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Electronic database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4DEFDED-D98D-4132-B4C1-E1BCDB8C4480}"/>
              </a:ext>
            </a:extLst>
          </p:cNvPr>
          <p:cNvSpPr/>
          <p:nvPr/>
        </p:nvSpPr>
        <p:spPr>
          <a:xfrm>
            <a:off x="7435255" y="2338687"/>
            <a:ext cx="326078" cy="10391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633BDA-31A6-4B14-9FA1-F8DD7BE72A9F}"/>
              </a:ext>
            </a:extLst>
          </p:cNvPr>
          <p:cNvSpPr txBox="1"/>
          <p:nvPr/>
        </p:nvSpPr>
        <p:spPr>
          <a:xfrm>
            <a:off x="7185248" y="3102194"/>
            <a:ext cx="51043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0396F6D-5D22-442B-90DD-8315B8A3FD26}"/>
              </a:ext>
            </a:extLst>
          </p:cNvPr>
          <p:cNvSpPr txBox="1"/>
          <p:nvPr/>
        </p:nvSpPr>
        <p:spPr>
          <a:xfrm>
            <a:off x="5665206" y="2702483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Marking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D047E5C-8AF2-4852-817C-9C62786D6AD5}"/>
              </a:ext>
            </a:extLst>
          </p:cNvPr>
          <p:cNvCxnSpPr/>
          <p:nvPr/>
        </p:nvCxnSpPr>
        <p:spPr>
          <a:xfrm>
            <a:off x="669901" y="2932357"/>
            <a:ext cx="351016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F5192-2099-4B02-947E-2E692183752D}"/>
              </a:ext>
            </a:extLst>
          </p:cNvPr>
          <p:cNvSpPr txBox="1"/>
          <p:nvPr/>
        </p:nvSpPr>
        <p:spPr>
          <a:xfrm>
            <a:off x="1981726" y="2723220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60+ mm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729B296-CC4D-4577-A4AC-F9A684FEBC74}"/>
              </a:ext>
            </a:extLst>
          </p:cNvPr>
          <p:cNvCxnSpPr>
            <a:cxnSpLocks/>
          </p:cNvCxnSpPr>
          <p:nvPr/>
        </p:nvCxnSpPr>
        <p:spPr>
          <a:xfrm flipH="1">
            <a:off x="460812" y="3083660"/>
            <a:ext cx="5372" cy="1259399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AE390EF5-67D2-4594-A6C8-7F180B250506}"/>
              </a:ext>
            </a:extLst>
          </p:cNvPr>
          <p:cNvSpPr txBox="1"/>
          <p:nvPr/>
        </p:nvSpPr>
        <p:spPr>
          <a:xfrm rot="16200000">
            <a:off x="-28025" y="3463826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35+ mm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156B793A-42C6-4DFC-AE1B-CD385135C329}"/>
              </a:ext>
            </a:extLst>
          </p:cNvPr>
          <p:cNvCxnSpPr>
            <a:cxnSpLocks/>
          </p:cNvCxnSpPr>
          <p:nvPr/>
        </p:nvCxnSpPr>
        <p:spPr>
          <a:xfrm>
            <a:off x="5816380" y="3135209"/>
            <a:ext cx="1254819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23A4A8E3-85F7-4B9A-BDCE-335AF975FD5D}"/>
              </a:ext>
            </a:extLst>
          </p:cNvPr>
          <p:cNvSpPr txBox="1"/>
          <p:nvPr/>
        </p:nvSpPr>
        <p:spPr>
          <a:xfrm>
            <a:off x="6073644" y="2926072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20 mm</a:t>
            </a:r>
          </a:p>
        </p:txBody>
      </p: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916B0C7-24A4-4CC7-9637-C7DBCA79BB95}"/>
              </a:ext>
            </a:extLst>
          </p:cNvPr>
          <p:cNvCxnSpPr>
            <a:cxnSpLocks/>
          </p:cNvCxnSpPr>
          <p:nvPr/>
        </p:nvCxnSpPr>
        <p:spPr>
          <a:xfrm>
            <a:off x="5745088" y="3198985"/>
            <a:ext cx="0" cy="4496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AF982332-7023-4430-A3A8-06BF59CDDD91}"/>
              </a:ext>
            </a:extLst>
          </p:cNvPr>
          <p:cNvSpPr txBox="1"/>
          <p:nvPr/>
        </p:nvSpPr>
        <p:spPr>
          <a:xfrm rot="16200000">
            <a:off x="5218874" y="3115806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9 mm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8BB85F5-06AD-4F72-9BC3-9742CED52C75}"/>
              </a:ext>
            </a:extLst>
          </p:cNvPr>
          <p:cNvSpPr/>
          <p:nvPr/>
        </p:nvSpPr>
        <p:spPr>
          <a:xfrm>
            <a:off x="1706923" y="1574445"/>
            <a:ext cx="1311369" cy="6882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2" name="Foliennummernplatzhalter 1">
            <a:extLst>
              <a:ext uri="{FF2B5EF4-FFF2-40B4-BE49-F238E27FC236}">
                <a16:creationId xmlns:a16="http://schemas.microsoft.com/office/drawing/2014/main" id="{D2CF53ED-E05F-4BF0-BD0B-7B4265FE6C21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2BD0804D-36FA-45D0-A6A1-29820D4E738A}"/>
              </a:ext>
            </a:extLst>
          </p:cNvPr>
          <p:cNvSpPr txBox="1"/>
          <p:nvPr/>
        </p:nvSpPr>
        <p:spPr>
          <a:xfrm>
            <a:off x="431390" y="116632"/>
            <a:ext cx="8991559" cy="392415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50" b="1" u="sng" dirty="0"/>
              <a:t>RECAP</a:t>
            </a:r>
            <a:r>
              <a:rPr lang="en-US" sz="1950" b="1" dirty="0"/>
              <a:t> - Example to explain the issue with the Unique Identifier marking</a:t>
            </a:r>
            <a:endParaRPr lang="en-US" sz="195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B9D3D-F97F-481C-8C5B-0C8C2EACC646}"/>
              </a:ext>
            </a:extLst>
          </p:cNvPr>
          <p:cNvSpPr/>
          <p:nvPr/>
        </p:nvSpPr>
        <p:spPr>
          <a:xfrm>
            <a:off x="761613" y="401064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1122</a:t>
            </a:r>
            <a:endParaRPr lang="de-DE" sz="1400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7168349" y="4300713"/>
            <a:ext cx="406326" cy="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kstvak 13"/>
          <p:cNvSpPr txBox="1"/>
          <p:nvPr/>
        </p:nvSpPr>
        <p:spPr>
          <a:xfrm>
            <a:off x="6544236" y="4139788"/>
            <a:ext cx="689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79" name="Textfeld 5">
            <a:extLst>
              <a:ext uri="{FF2B5EF4-FFF2-40B4-BE49-F238E27FC236}">
                <a16:creationId xmlns:a16="http://schemas.microsoft.com/office/drawing/2014/main" id="{0F898B55-E36F-4A95-BB1E-0D9DC881385C}"/>
              </a:ext>
            </a:extLst>
          </p:cNvPr>
          <p:cNvSpPr txBox="1"/>
          <p:nvPr/>
        </p:nvSpPr>
        <p:spPr>
          <a:xfrm>
            <a:off x="423154" y="5169966"/>
            <a:ext cx="899155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UI, </a:t>
            </a:r>
            <a:r>
              <a:rPr lang="de-DE" dirty="0" err="1"/>
              <a:t>presently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present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but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in DETA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users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err="1"/>
              <a:t>rights</a:t>
            </a:r>
            <a:r>
              <a:rPr lang="de-DE" dirty="0"/>
              <a:t>.</a:t>
            </a:r>
          </a:p>
          <a:p>
            <a:pPr algn="ctr"/>
            <a:r>
              <a:rPr lang="en-US" dirty="0"/>
              <a:t>Persons without DETA access will get this information via a new “summary document”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a </a:t>
            </a:r>
            <a:r>
              <a:rPr lang="de-DE" dirty="0" err="1"/>
              <a:t>public</a:t>
            </a:r>
            <a:r>
              <a:rPr lang="de-DE" dirty="0"/>
              <a:t> web </a:t>
            </a:r>
            <a:r>
              <a:rPr lang="de-DE" dirty="0" err="1"/>
              <a:t>portal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442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392415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50" b="1" dirty="0"/>
              <a:t>To which UN Regulations the UI marking applies?</a:t>
            </a:r>
            <a:endParaRPr lang="en-US" sz="1950" dirty="0"/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0817" y="620689"/>
            <a:ext cx="9010800" cy="59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b="1" dirty="0"/>
              <a:t>1958 Agreement Revision 3 Schedule 5 </a:t>
            </a:r>
            <a:r>
              <a:rPr lang="en-US" dirty="0"/>
              <a:t>“</a:t>
            </a:r>
            <a:r>
              <a:rPr lang="en-US" i="1" dirty="0"/>
              <a:t>… the approval markings required by UN Regulations may be replaced by a Unique Identifier (UI) preceded by the symbol            , unless specified otherwise in the UN Regulations.</a:t>
            </a:r>
            <a:r>
              <a:rPr lang="en-US" dirty="0"/>
              <a:t>”</a:t>
            </a:r>
          </a:p>
          <a:p>
            <a:pPr>
              <a:spcAft>
                <a:spcPts val="300"/>
              </a:spcAft>
            </a:pPr>
            <a:endParaRPr lang="en-US" dirty="0"/>
          </a:p>
          <a:p>
            <a:pPr>
              <a:spcAft>
                <a:spcPts val="300"/>
              </a:spcAft>
            </a:pPr>
            <a:r>
              <a:rPr lang="en-US" b="1" dirty="0"/>
              <a:t>However: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UN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markings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prohibited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en-US" dirty="0"/>
              <a:t>the traditional ‘E-mark’ on the product is necessary for consumers (currently for UNR22, 44, 129).</a:t>
            </a:r>
            <a:endParaRPr lang="de-DE" dirty="0"/>
          </a:p>
          <a:p>
            <a:pPr>
              <a:spcAft>
                <a:spcPts val="300"/>
              </a:spcAft>
            </a:pPr>
            <a:r>
              <a:rPr lang="de-DE" b="1" dirty="0" err="1"/>
              <a:t>and</a:t>
            </a:r>
            <a:r>
              <a:rPr lang="de-DE" b="1" dirty="0"/>
              <a:t>: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UN </a:t>
            </a:r>
            <a:r>
              <a:rPr lang="de-DE" dirty="0" err="1"/>
              <a:t>Regulations</a:t>
            </a:r>
            <a:r>
              <a:rPr lang="de-DE" dirty="0"/>
              <a:t>, like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additional </a:t>
            </a:r>
            <a:r>
              <a:rPr lang="de-DE" dirty="0" err="1"/>
              <a:t>markings</a:t>
            </a:r>
            <a:r>
              <a:rPr lang="de-DE" dirty="0"/>
              <a:t>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serious</a:t>
            </a:r>
            <a:r>
              <a:rPr lang="de-DE" dirty="0"/>
              <a:t> </a:t>
            </a:r>
            <a:r>
              <a:rPr lang="de-DE" dirty="0" err="1"/>
              <a:t>benefit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UI </a:t>
            </a:r>
            <a:r>
              <a:rPr lang="de-DE" dirty="0" err="1"/>
              <a:t>marking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 err="1"/>
              <a:t>Example</a:t>
            </a:r>
            <a:r>
              <a:rPr lang="de-DE" dirty="0"/>
              <a:t>:</a:t>
            </a:r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r>
              <a:rPr lang="de-DE" b="1" dirty="0"/>
              <a:t>At WP.29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its</a:t>
            </a:r>
            <a:r>
              <a:rPr lang="de-DE" b="1" dirty="0"/>
              <a:t> </a:t>
            </a:r>
            <a:r>
              <a:rPr lang="de-DE" b="1" dirty="0" err="1"/>
              <a:t>subsidiary</a:t>
            </a:r>
            <a:r>
              <a:rPr lang="de-DE" b="1" dirty="0"/>
              <a:t> </a:t>
            </a:r>
            <a:r>
              <a:rPr lang="de-DE" b="1" dirty="0" err="1"/>
              <a:t>bodies</a:t>
            </a:r>
            <a:r>
              <a:rPr lang="de-DE" b="1" dirty="0"/>
              <a:t> </a:t>
            </a:r>
            <a:r>
              <a:rPr lang="de-DE" b="1" dirty="0" err="1"/>
              <a:t>serious</a:t>
            </a:r>
            <a:r>
              <a:rPr lang="de-DE" b="1" dirty="0"/>
              <a:t> </a:t>
            </a:r>
            <a:r>
              <a:rPr lang="de-DE" b="1" dirty="0" err="1"/>
              <a:t>concerns</a:t>
            </a:r>
            <a:r>
              <a:rPr lang="de-DE" b="1" dirty="0"/>
              <a:t> </a:t>
            </a:r>
            <a:r>
              <a:rPr lang="de-DE" b="1" dirty="0" err="1"/>
              <a:t>had</a:t>
            </a:r>
            <a:r>
              <a:rPr lang="de-DE" b="1" dirty="0"/>
              <a:t> </a:t>
            </a:r>
            <a:r>
              <a:rPr lang="de-DE" b="1" dirty="0" err="1"/>
              <a:t>been</a:t>
            </a:r>
            <a:r>
              <a:rPr lang="de-DE" b="1" dirty="0"/>
              <a:t> </a:t>
            </a:r>
            <a:r>
              <a:rPr lang="de-DE" b="1" dirty="0" err="1"/>
              <a:t>expressed</a:t>
            </a:r>
            <a:r>
              <a:rPr lang="de-DE" b="1" dirty="0"/>
              <a:t> </a:t>
            </a:r>
            <a:r>
              <a:rPr lang="nl-NL" b="1" dirty="0"/>
              <a:t>on a </a:t>
            </a:r>
            <a:r>
              <a:rPr lang="nl-NL" b="1" dirty="0" err="1"/>
              <a:t>broad</a:t>
            </a:r>
            <a:r>
              <a:rPr lang="nl-NL" b="1" dirty="0"/>
              <a:t> </a:t>
            </a:r>
            <a:r>
              <a:rPr lang="nl-NL" b="1" dirty="0" err="1"/>
              <a:t>application</a:t>
            </a:r>
            <a:r>
              <a:rPr lang="nl-NL" b="1" dirty="0"/>
              <a:t> of </a:t>
            </a:r>
            <a:r>
              <a:rPr lang="nl-NL" b="1" dirty="0" err="1"/>
              <a:t>the</a:t>
            </a:r>
            <a:r>
              <a:rPr lang="nl-NL" b="1" dirty="0"/>
              <a:t> UI </a:t>
            </a:r>
            <a:r>
              <a:rPr lang="nl-NL" b="1" dirty="0" err="1"/>
              <a:t>marking</a:t>
            </a:r>
            <a:r>
              <a:rPr lang="nl-NL" b="1" dirty="0"/>
              <a:t> </a:t>
            </a:r>
            <a:r>
              <a:rPr lang="nl-NL" b="1" dirty="0" err="1"/>
              <a:t>and</a:t>
            </a:r>
            <a:r>
              <a:rPr lang="nl-NL" b="1" dirty="0"/>
              <a:t> </a:t>
            </a:r>
            <a:r>
              <a:rPr lang="nl-NL" b="1" dirty="0" err="1"/>
              <a:t>considered</a:t>
            </a:r>
            <a:r>
              <a:rPr lang="nl-NL" b="1" dirty="0"/>
              <a:t> </a:t>
            </a:r>
            <a:r>
              <a:rPr lang="nl-NL" b="1" dirty="0" err="1"/>
              <a:t>that</a:t>
            </a:r>
            <a:r>
              <a:rPr lang="nl-NL" b="1" dirty="0"/>
              <a:t> </a:t>
            </a:r>
            <a:r>
              <a:rPr lang="nl-NL" b="1" dirty="0" err="1"/>
              <a:t>the</a:t>
            </a:r>
            <a:r>
              <a:rPr lang="nl-NL" b="1" dirty="0"/>
              <a:t> UI </a:t>
            </a:r>
            <a:r>
              <a:rPr lang="nl-NL" b="1" dirty="0" err="1"/>
              <a:t>marking</a:t>
            </a:r>
            <a:r>
              <a:rPr lang="nl-NL" b="1" dirty="0"/>
              <a:t> </a:t>
            </a:r>
            <a:r>
              <a:rPr lang="nl-NL" b="1" dirty="0" err="1"/>
              <a:t>may</a:t>
            </a:r>
            <a:r>
              <a:rPr lang="nl-NL" b="1" dirty="0"/>
              <a:t> </a:t>
            </a:r>
            <a:r>
              <a:rPr lang="nl-NL" b="1" dirty="0" err="1"/>
              <a:t>only</a:t>
            </a:r>
            <a:r>
              <a:rPr lang="nl-NL" b="1" dirty="0"/>
              <a:t> </a:t>
            </a:r>
            <a:r>
              <a:rPr lang="nl-NL" b="1" dirty="0" err="1"/>
              <a:t>be</a:t>
            </a:r>
            <a:r>
              <a:rPr lang="nl-NL" b="1" dirty="0"/>
              <a:t> </a:t>
            </a:r>
            <a:r>
              <a:rPr lang="nl-NL" b="1" dirty="0" err="1"/>
              <a:t>used</a:t>
            </a:r>
            <a:r>
              <a:rPr lang="nl-NL" b="1" dirty="0"/>
              <a:t> </a:t>
            </a:r>
            <a:r>
              <a:rPr lang="nl-NL" b="1" dirty="0" err="1"/>
              <a:t>when</a:t>
            </a:r>
            <a:r>
              <a:rPr lang="nl-NL" b="1" dirty="0"/>
              <a:t> </a:t>
            </a:r>
            <a:r>
              <a:rPr lang="nl-NL" b="1" dirty="0" err="1"/>
              <a:t>explicetly</a:t>
            </a:r>
            <a:r>
              <a:rPr lang="nl-NL" b="1" dirty="0"/>
              <a:t> </a:t>
            </a:r>
            <a:r>
              <a:rPr lang="nl-NL" b="1" dirty="0" err="1"/>
              <a:t>foreseen</a:t>
            </a:r>
            <a:r>
              <a:rPr lang="nl-NL" b="1" dirty="0"/>
              <a:t> </a:t>
            </a:r>
            <a:r>
              <a:rPr lang="nl-NL" b="1" dirty="0" err="1"/>
              <a:t>by</a:t>
            </a:r>
            <a:r>
              <a:rPr lang="nl-NL" b="1" dirty="0"/>
              <a:t> </a:t>
            </a:r>
            <a:r>
              <a:rPr lang="nl-NL" b="1" dirty="0" err="1"/>
              <a:t>the</a:t>
            </a:r>
            <a:r>
              <a:rPr lang="nl-NL" b="1" dirty="0"/>
              <a:t> UN </a:t>
            </a:r>
            <a:r>
              <a:rPr lang="nl-NL" b="1" dirty="0" err="1"/>
              <a:t>Regulation</a:t>
            </a:r>
            <a:r>
              <a:rPr lang="nl-NL" b="1" dirty="0"/>
              <a:t>.</a:t>
            </a: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  <a:p>
            <a:pPr>
              <a:spcAft>
                <a:spcPts val="300"/>
              </a:spcAft>
            </a:pPr>
            <a:endParaRPr lang="de-DE" dirty="0"/>
          </a:p>
        </p:txBody>
      </p:sp>
      <p:grpSp>
        <p:nvGrpSpPr>
          <p:cNvPr id="5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>
            <a:grpSpLocks/>
          </p:cNvGrpSpPr>
          <p:nvPr/>
        </p:nvGrpSpPr>
        <p:grpSpPr>
          <a:xfrm>
            <a:off x="808328" y="3933056"/>
            <a:ext cx="2566006" cy="1038863"/>
            <a:chOff x="9404425" y="1833981"/>
            <a:chExt cx="1892496" cy="766190"/>
          </a:xfrm>
        </p:grpSpPr>
        <p:sp>
          <p:nvSpPr>
            <p:cNvPr id="6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404425" y="1833981"/>
              <a:ext cx="1593056" cy="638075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9634648" y="199408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9528433" y="1903169"/>
              <a:ext cx="511998" cy="51199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764202" y="2008639"/>
              <a:ext cx="1532719" cy="41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21R-012439</a:t>
              </a:r>
            </a:p>
          </p:txBody>
        </p:sp>
      </p:grpSp>
      <p:grpSp>
        <p:nvGrpSpPr>
          <p:cNvPr id="16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4561876" y="3972948"/>
            <a:ext cx="2335340" cy="802048"/>
            <a:chOff x="9397000" y="4640346"/>
            <a:chExt cx="2299412" cy="789709"/>
          </a:xfrm>
        </p:grpSpPr>
        <p:sp>
          <p:nvSpPr>
            <p:cNvPr id="17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0" y="4640346"/>
              <a:ext cx="2126770" cy="78970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18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1" y="4804316"/>
              <a:ext cx="651266" cy="476210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19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96344" y="4762417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20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367192" y="4840905"/>
              <a:ext cx="1329220" cy="3863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270651</a:t>
              </a:r>
            </a:p>
          </p:txBody>
        </p:sp>
      </p:grpSp>
      <p:grpSp>
        <p:nvGrpSpPr>
          <p:cNvPr id="21" name="Groep 31">
            <a:extLst>
              <a:ext uri="{FF2B5EF4-FFF2-40B4-BE49-F238E27FC236}">
                <a16:creationId xmlns:a16="http://schemas.microsoft.com/office/drawing/2014/main" id="{26F86A66-622F-44A5-9833-C16B9ACD5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393160" y="962001"/>
            <a:ext cx="1194725" cy="549867"/>
            <a:chOff x="-1639" y="1702"/>
            <a:chExt cx="10906" cy="7284"/>
          </a:xfrm>
        </p:grpSpPr>
        <p:grpSp>
          <p:nvGrpSpPr>
            <p:cNvPr id="23" name="Group 6">
              <a:extLst>
                <a:ext uri="{FF2B5EF4-FFF2-40B4-BE49-F238E27FC236}">
                  <a16:creationId xmlns:a16="http://schemas.microsoft.com/office/drawing/2014/main" id="{5F406B60-44B6-472A-A78A-0FC37E9B9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25" name="Arc 7">
                <a:extLst>
                  <a:ext uri="{FF2B5EF4-FFF2-40B4-BE49-F238E27FC236}">
                    <a16:creationId xmlns:a16="http://schemas.microsoft.com/office/drawing/2014/main" id="{ED57DE2E-9006-4BF8-A18A-7E77FBA1C6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cxnSp>
            <p:nvCxnSpPr>
              <p:cNvPr id="26" name="Line 8">
                <a:extLst>
                  <a:ext uri="{FF2B5EF4-FFF2-40B4-BE49-F238E27FC236}">
                    <a16:creationId xmlns:a16="http://schemas.microsoft.com/office/drawing/2014/main" id="{D9872143-9E88-438E-8023-EAF008ABB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7" name="Line 9">
                <a:extLst>
                  <a:ext uri="{FF2B5EF4-FFF2-40B4-BE49-F238E27FC236}">
                    <a16:creationId xmlns:a16="http://schemas.microsoft.com/office/drawing/2014/main" id="{9E6F15FD-5730-4AB5-905D-9D0FC86847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0" name="Arc 10">
                <a:extLst>
                  <a:ext uri="{FF2B5EF4-FFF2-40B4-BE49-F238E27FC236}">
                    <a16:creationId xmlns:a16="http://schemas.microsoft.com/office/drawing/2014/main" id="{79304C2C-B083-464B-91EC-E532631643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grpSp>
            <p:nvGrpSpPr>
              <p:cNvPr id="31" name="Group 11">
                <a:extLst>
                  <a:ext uri="{FF2B5EF4-FFF2-40B4-BE49-F238E27FC236}">
                    <a16:creationId xmlns:a16="http://schemas.microsoft.com/office/drawing/2014/main" id="{1F5B8F98-826E-4B26-8D39-BB0B4FF94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32" name="Arc 12">
                  <a:extLst>
                    <a:ext uri="{FF2B5EF4-FFF2-40B4-BE49-F238E27FC236}">
                      <a16:creationId xmlns:a16="http://schemas.microsoft.com/office/drawing/2014/main" id="{CFE7A703-F83D-4BCD-8A06-ACCC182E6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3" name="Arc 13">
                  <a:extLst>
                    <a:ext uri="{FF2B5EF4-FFF2-40B4-BE49-F238E27FC236}">
                      <a16:creationId xmlns:a16="http://schemas.microsoft.com/office/drawing/2014/main" id="{DDD1D03E-B348-4181-A721-9F035847D4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  <p:sp>
          <p:nvSpPr>
            <p:cNvPr id="24" name="Text Box 14">
              <a:extLst>
                <a:ext uri="{FF2B5EF4-FFF2-40B4-BE49-F238E27FC236}">
                  <a16:creationId xmlns:a16="http://schemas.microsoft.com/office/drawing/2014/main" id="{A3546167-BC6D-42E6-A090-D573EE68F7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-1639" y="2489"/>
              <a:ext cx="10906" cy="649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1200" b="1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nl-NL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34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3118768" y="4108804"/>
            <a:ext cx="1267768" cy="507767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66217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392415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950" b="1" dirty="0"/>
              <a:t>For consideration by GRSG</a:t>
            </a:r>
            <a:endParaRPr lang="en-US" sz="1950" dirty="0"/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4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620688"/>
            <a:ext cx="8956087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b="1" dirty="0"/>
              <a:t>GRSG </a:t>
            </a:r>
            <a:r>
              <a:rPr lang="de-DE" b="1" dirty="0" err="1"/>
              <a:t>may</a:t>
            </a:r>
            <a:r>
              <a:rPr lang="de-DE" b="1" dirty="0"/>
              <a:t> </a:t>
            </a:r>
            <a:r>
              <a:rPr lang="de-DE" b="1" dirty="0" err="1"/>
              <a:t>want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consider</a:t>
            </a:r>
            <a:r>
              <a:rPr lang="de-DE" b="1" dirty="0"/>
              <a:t> </a:t>
            </a:r>
            <a:r>
              <a:rPr lang="de-DE" b="1" dirty="0" err="1"/>
              <a:t>if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UI </a:t>
            </a:r>
            <a:r>
              <a:rPr lang="de-DE" b="1" dirty="0" err="1"/>
              <a:t>marking</a:t>
            </a:r>
            <a:r>
              <a:rPr lang="de-DE" b="1" dirty="0"/>
              <a:t> </a:t>
            </a:r>
            <a:r>
              <a:rPr lang="de-DE" b="1" dirty="0" err="1"/>
              <a:t>may</a:t>
            </a:r>
            <a:r>
              <a:rPr lang="de-DE" b="1" dirty="0"/>
              <a:t> </a:t>
            </a:r>
            <a:r>
              <a:rPr lang="de-DE" b="1" dirty="0" err="1"/>
              <a:t>only</a:t>
            </a:r>
            <a:r>
              <a:rPr lang="de-DE" b="1" dirty="0"/>
              <a:t> </a:t>
            </a:r>
            <a:r>
              <a:rPr lang="de-DE" b="1" dirty="0" err="1"/>
              <a:t>apply</a:t>
            </a:r>
            <a:r>
              <a:rPr lang="de-DE" b="1" dirty="0"/>
              <a:t> in </a:t>
            </a:r>
            <a:r>
              <a:rPr lang="de-DE" b="1" dirty="0" err="1"/>
              <a:t>case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explicitely</a:t>
            </a:r>
            <a:r>
              <a:rPr lang="de-DE" b="1" dirty="0"/>
              <a:t> </a:t>
            </a:r>
            <a:r>
              <a:rPr lang="de-DE" b="1" dirty="0" err="1"/>
              <a:t>foreseen</a:t>
            </a:r>
            <a:r>
              <a:rPr lang="de-DE" b="1" dirty="0"/>
              <a:t> </a:t>
            </a:r>
            <a:r>
              <a:rPr lang="de-DE" b="1" dirty="0" err="1"/>
              <a:t>by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UN Regulation.</a:t>
            </a:r>
            <a:br>
              <a:rPr lang="de-DE" b="1" dirty="0"/>
            </a:br>
            <a:endParaRPr lang="de-DE" b="1" dirty="0"/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Does</a:t>
            </a:r>
            <a:r>
              <a:rPr lang="de-DE" dirty="0"/>
              <a:t> a UN Regulation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prohibit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en-US" dirty="0"/>
              <a:t>UI marking (as currently for UNR22, 44, 129).</a:t>
            </a:r>
            <a:br>
              <a:rPr lang="en-US" dirty="0"/>
            </a:br>
            <a:r>
              <a:rPr lang="en-US" dirty="0"/>
              <a:t>Consideration: is the ‘E-mark’ on the product necessary for consumers.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In case the UI marking may be used:</a:t>
            </a:r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en-US" dirty="0"/>
              <a:t>Are some of the markings to be considered not part of the </a:t>
            </a:r>
            <a:r>
              <a:rPr lang="de-DE" dirty="0"/>
              <a:t>“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“ </a:t>
            </a:r>
            <a:r>
              <a:rPr lang="de-DE" dirty="0" err="1"/>
              <a:t>and</a:t>
            </a:r>
            <a:r>
              <a:rPr lang="de-DE" dirty="0"/>
              <a:t> must </a:t>
            </a:r>
            <a:r>
              <a:rPr lang="de-DE" dirty="0" err="1"/>
              <a:t>those</a:t>
            </a:r>
            <a:r>
              <a:rPr lang="de-DE" dirty="0"/>
              <a:t> </a:t>
            </a:r>
            <a:r>
              <a:rPr lang="de-DE" dirty="0" err="1"/>
              <a:t>remain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 err="1"/>
              <a:t>Considerations</a:t>
            </a:r>
            <a:r>
              <a:rPr lang="de-DE" dirty="0"/>
              <a:t>: e.g.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particular</a:t>
            </a:r>
            <a:r>
              <a:rPr lang="de-DE" dirty="0"/>
              <a:t> (additional)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en-US" dirty="0"/>
              <a:t>necessary for consumers, or, </a:t>
            </a:r>
            <a:r>
              <a:rPr lang="nl-NL" dirty="0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marking</a:t>
            </a:r>
            <a:r>
              <a:rPr lang="de-DE" dirty="0"/>
              <a:t> </a:t>
            </a:r>
            <a:r>
              <a:rPr lang="de-DE" dirty="0" err="1"/>
              <a:t>unique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documentation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, like </a:t>
            </a:r>
            <a:r>
              <a:rPr lang="de-DE" dirty="0" err="1"/>
              <a:t>the</a:t>
            </a:r>
            <a:r>
              <a:rPr lang="de-DE" dirty="0"/>
              <a:t> ‘</a:t>
            </a:r>
            <a:r>
              <a:rPr lang="de-DE" dirty="0" err="1"/>
              <a:t>trade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‘.</a:t>
            </a:r>
            <a:br>
              <a:rPr lang="de-DE" dirty="0"/>
            </a:br>
            <a:endParaRPr lang="de-DE" dirty="0"/>
          </a:p>
          <a:p>
            <a:pPr marL="342900" indent="-342900">
              <a:spcAft>
                <a:spcPts val="300"/>
              </a:spcAft>
              <a:buAutoNum type="arabicPeriod"/>
            </a:pPr>
            <a:r>
              <a:rPr lang="de-DE" dirty="0" err="1"/>
              <a:t>For</a:t>
            </a:r>
            <a:r>
              <a:rPr lang="de-DE" dirty="0"/>
              <a:t> all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cases</a:t>
            </a:r>
            <a:r>
              <a:rPr lang="de-DE" dirty="0"/>
              <a:t>, a Summary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a Supplement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UN Regulation.</a:t>
            </a:r>
            <a:br>
              <a:rPr lang="de-DE" dirty="0"/>
            </a:br>
            <a:r>
              <a:rPr lang="de-DE" dirty="0"/>
              <a:t>(A </a:t>
            </a:r>
            <a:r>
              <a:rPr lang="de-DE" dirty="0" err="1"/>
              <a:t>harmonized</a:t>
            </a:r>
            <a:r>
              <a:rPr lang="de-DE" dirty="0"/>
              <a:t> </a:t>
            </a:r>
            <a:r>
              <a:rPr lang="de-DE" dirty="0" err="1"/>
              <a:t>template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28386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2025B0-24FF-4DAA-B837-BEAE82DD16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81B2D2-4D5D-4477-819A-8E66040FB488}">
  <ds:schemaRefs>
    <ds:schemaRef ds:uri="http://purl.org/dc/terms/"/>
    <ds:schemaRef ds:uri="4b4a1c0d-4a69-4996-a84a-fc699b9f49de"/>
    <ds:schemaRef ds:uri="http://schemas.microsoft.com/office/2006/documentManagement/types"/>
    <ds:schemaRef ds:uri="acccb6d4-dbe5-46d2-b4d3-5733603d8c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533</Words>
  <Application>Microsoft Office PowerPoint</Application>
  <PresentationFormat>A4 Paper (210x297 mm)</PresentationFormat>
  <Paragraphs>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Edoardo Gianotti</cp:lastModifiedBy>
  <cp:revision>535</cp:revision>
  <dcterms:created xsi:type="dcterms:W3CDTF">2016-01-06T07:52:50Z</dcterms:created>
  <dcterms:modified xsi:type="dcterms:W3CDTF">2022-10-09T20:36:31Z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e6743f2-12c7-4edd-9d1f-c7648963e091_Enabled">
    <vt:lpwstr>true</vt:lpwstr>
  </property>
  <property fmtid="{D5CDD505-2E9C-101B-9397-08002B2CF9AE}" pid="4" name="MSIP_Label_1e6743f2-12c7-4edd-9d1f-c7648963e091_SetDate">
    <vt:lpwstr>2021-06-14T09:06:38Z</vt:lpwstr>
  </property>
  <property fmtid="{D5CDD505-2E9C-101B-9397-08002B2CF9AE}" pid="5" name="MSIP_Label_1e6743f2-12c7-4edd-9d1f-c7648963e091_Method">
    <vt:lpwstr>Privileged</vt:lpwstr>
  </property>
  <property fmtid="{D5CDD505-2E9C-101B-9397-08002B2CF9AE}" pid="6" name="MSIP_Label_1e6743f2-12c7-4edd-9d1f-c7648963e091_Name">
    <vt:lpwstr>Internal Usage (no visual markings)</vt:lpwstr>
  </property>
  <property fmtid="{D5CDD505-2E9C-101B-9397-08002B2CF9AE}" pid="7" name="MSIP_Label_1e6743f2-12c7-4edd-9d1f-c7648963e091_SiteId">
    <vt:lpwstr>2d5eb7e2-d3ee-4bf5-bc62-79d5ae9cd9e1</vt:lpwstr>
  </property>
  <property fmtid="{D5CDD505-2E9C-101B-9397-08002B2CF9AE}" pid="8" name="MSIP_Label_1e6743f2-12c7-4edd-9d1f-c7648963e091_ActionId">
    <vt:lpwstr>76371ada-bd67-43da-ba36-5c7a53f9d81c</vt:lpwstr>
  </property>
  <property fmtid="{D5CDD505-2E9C-101B-9397-08002B2CF9AE}" pid="9" name="MSIP_Label_1e6743f2-12c7-4edd-9d1f-c7648963e091_ContentBits">
    <vt:lpwstr>0</vt:lpwstr>
  </property>
  <property fmtid="{D5CDD505-2E9C-101B-9397-08002B2CF9AE}" pid="10" name="Office of Origin">
    <vt:lpwstr/>
  </property>
  <property fmtid="{D5CDD505-2E9C-101B-9397-08002B2CF9AE}" pid="11" name="MediaServiceImageTags">
    <vt:lpwstr/>
  </property>
  <property fmtid="{D5CDD505-2E9C-101B-9397-08002B2CF9AE}" pid="12" name="Office_x0020_of_x0020_Origin">
    <vt:lpwstr/>
  </property>
  <property fmtid="{D5CDD505-2E9C-101B-9397-08002B2CF9AE}" pid="13" name="gba66df640194346a5267c50f24d4797">
    <vt:lpwstr/>
  </property>
</Properties>
</file>