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4" r:id="rId11"/>
    <p:sldId id="263" r:id="rId12"/>
    <p:sldId id="262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849989E-0099-4C63-AA03-6CA92C2DE0AE}" v="3" dt="2022-10-06T17:02:20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4046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5877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760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077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310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123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256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912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896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646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990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1590-86DB-4370-BAFB-C873669718A9}" type="datetimeFigureOut">
              <a:rPr lang="nl-NL" smtClean="0"/>
              <a:t>6-10-2022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C290F-2210-48C5-8F94-BC63CE607ABF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2664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unece.org/display/trans/FVA+Informal+Working+Group+Meetings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nece.org/sites/default/files/2022-01/ECE_TRANS_WP.29_2022_24E.pdf" TargetMode="External"/><Relationship Id="rId2" Type="http://schemas.openxmlformats.org/officeDocument/2006/relationships/hyperlink" Target="https://unece.org/sites/default/files/2022-09/R125r2am3e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nece.org/sites/default/files/2022-08/ECE-TRANS-WP.29-GRSG-2022-27e.pdf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Shape 1"/>
          <p:cNvSpPr txBox="1"/>
          <p:nvPr/>
        </p:nvSpPr>
        <p:spPr>
          <a:xfrm>
            <a:off x="1660328" y="2698340"/>
            <a:ext cx="8423640" cy="187220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nl-NL" sz="4000" b="1" spc="-1" dirty="0">
                <a:solidFill>
                  <a:srgbClr val="000000"/>
                </a:solidFill>
                <a:latin typeface="Calibri"/>
              </a:rPr>
              <a:t>IWG on FVA</a:t>
            </a:r>
          </a:p>
          <a:p>
            <a:pPr algn="ctr">
              <a:lnSpc>
                <a:spcPct val="100000"/>
              </a:lnSpc>
            </a:pP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Status</a:t>
            </a:r>
            <a:r>
              <a:rPr lang="ja-JP" altLang="en-US" sz="4000" b="1" strike="noStrike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  <a:t>Report</a:t>
            </a:r>
            <a:br>
              <a:rPr lang="en-US" altLang="ja-JP" sz="4000" b="1" strike="noStrike" spc="-1" dirty="0">
                <a:solidFill>
                  <a:srgbClr val="000000"/>
                </a:solidFill>
                <a:latin typeface="Calibri"/>
              </a:rPr>
            </a:br>
            <a:b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</a:br>
            <a:r>
              <a:rPr lang="en-US" altLang="ja-JP" sz="2000" b="1" strike="noStrike" spc="-1" dirty="0">
                <a:solidFill>
                  <a:srgbClr val="000000"/>
                </a:solidFill>
                <a:latin typeface="Calibri"/>
              </a:rPr>
              <a:t>October 2022</a:t>
            </a:r>
            <a:endParaRPr lang="nl-NL" sz="2000" b="1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CustomShape 4"/>
          <p:cNvSpPr/>
          <p:nvPr/>
        </p:nvSpPr>
        <p:spPr>
          <a:xfrm>
            <a:off x="467544" y="181835"/>
            <a:ext cx="4265985" cy="79889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Transmitted by the Chair of the IWG on </a:t>
            </a:r>
            <a:r>
              <a:rPr lang="en-US" altLang="ja-JP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FVA</a:t>
            </a:r>
            <a:endParaRPr lang="en-US" altLang="ja-JP" sz="1200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en-US" sz="1200" b="0" strike="noStrike" spc="-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GRSG-IWG-FVA</a:t>
            </a:r>
            <a:endParaRPr lang="en-US" sz="1200" b="0" strike="noStrike" spc="-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ustomShape 3"/>
          <p:cNvSpPr/>
          <p:nvPr/>
        </p:nvSpPr>
        <p:spPr>
          <a:xfrm>
            <a:off x="8775792" y="181835"/>
            <a:ext cx="3099376" cy="51086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en-US" sz="1200" b="1" u="sng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lang="en-US" sz="1200" b="1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GRSG-124-08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GRSG 124</a:t>
            </a:r>
            <a:r>
              <a:rPr lang="en-US" sz="1200" b="0" strike="noStrike" spc="-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session, 11 – 14 October 2022</a:t>
            </a:r>
            <a:b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2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Agenda Item 10</a:t>
            </a:r>
          </a:p>
        </p:txBody>
      </p:sp>
    </p:spTree>
    <p:extLst>
      <p:ext uri="{BB962C8B-B14F-4D97-AF65-F5344CB8AC3E}">
        <p14:creationId xmlns:p14="http://schemas.microsoft.com/office/powerpoint/2010/main" val="735717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1003170" y="1396377"/>
            <a:ext cx="104408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Workshop + hybrid meeting took place on November 9</a:t>
            </a:r>
            <a:r>
              <a:rPr 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2021 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 the Netherlands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Manufacturers brought 3 vehicles with FVA systems, available for test drives on public roads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4 more meetings: 18 January, 8 March, 28 June and 21 September 2022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3 expert groups have been defined: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Technical Requirements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Administrative Provisions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 Literature Study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All information available on the UN-ECE webpage: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https://wiki.unece.org/display/trans/FVA+Informal+Working+Group+Meetings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09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4" name="Tijdelijke aanduiding voor tekst 2"/>
          <p:cNvSpPr txBox="1">
            <a:spLocks/>
          </p:cNvSpPr>
          <p:nvPr/>
        </p:nvSpPr>
        <p:spPr>
          <a:xfrm>
            <a:off x="680484" y="1205974"/>
            <a:ext cx="10936167" cy="49703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5"/>
            </a:pPr>
            <a:r>
              <a:rPr lang="en-US" sz="2400" u="sng" dirty="0"/>
              <a:t>Current state of play (phase 1, covered by TF-FVA)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- 02 series of amendments to UN R125: based upon</a:t>
            </a:r>
            <a:br>
              <a:rPr lang="en-US" sz="2400" dirty="0"/>
            </a:br>
            <a:r>
              <a:rPr lang="en-US" sz="2400" dirty="0"/>
              <a:t>  ECE/TRANS/WP.29/2021/100; date of entry into force 22.06.2022</a:t>
            </a:r>
            <a:br>
              <a:rPr lang="en-US" sz="2400" dirty="0"/>
            </a:br>
            <a:r>
              <a:rPr lang="en-US" sz="2400" dirty="0"/>
              <a:t>(</a:t>
            </a:r>
            <a:r>
              <a:rPr lang="en-US" sz="2400" dirty="0">
                <a:hlinkClick r:id="rId2"/>
              </a:rPr>
              <a:t>https://unece.org/sites/default/files/2022-09/R125r2am3e.pdf</a:t>
            </a:r>
            <a:r>
              <a:rPr lang="en-US" sz="2400" dirty="0"/>
              <a:t>)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suppl. 1 to 02 series of amendments: based upon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400" dirty="0">
                <a:hlinkClick r:id="rId3"/>
              </a:rPr>
              <a:t>ECE/TRANS/WP.29/2022/24</a:t>
            </a:r>
            <a:r>
              <a:rPr lang="en-US" sz="2400" dirty="0"/>
              <a:t>: adopted during the March 2022 session of</a:t>
            </a:r>
            <a:br>
              <a:rPr lang="en-US" sz="2400" dirty="0"/>
            </a:br>
            <a:r>
              <a:rPr lang="en-US" sz="2400" dirty="0"/>
              <a:t>  WP.29; date of entry into force 08.10.2022</a:t>
            </a:r>
            <a:br>
              <a:rPr lang="en-US" sz="2400" dirty="0"/>
            </a:br>
            <a:endParaRPr lang="en-US" sz="2400" dirty="0"/>
          </a:p>
          <a:p>
            <a:pPr marL="457200" indent="-457200">
              <a:buFont typeface="+mj-lt"/>
              <a:buAutoNum type="arabicPeriod" startAt="5"/>
            </a:pPr>
            <a:r>
              <a:rPr lang="en-US" sz="2400" u="sng" dirty="0"/>
              <a:t>Next phase 2</a:t>
            </a:r>
            <a:r>
              <a:rPr lang="en-US" sz="2400" dirty="0"/>
              <a:t>: 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new amendments to UN R125.02 to keep up with technical progress</a:t>
            </a:r>
            <a:br>
              <a:rPr lang="en-US" sz="2400" dirty="0"/>
            </a:br>
            <a:r>
              <a:rPr lang="en-US" sz="2400" dirty="0"/>
              <a:t>- draft new Regulation on FVA for vehicle categories M1/M2/M3, N1/N2/N3</a:t>
            </a:r>
            <a:br>
              <a:rPr lang="en-US" sz="2400" dirty="0"/>
            </a:br>
            <a:r>
              <a:rPr lang="en-US" sz="2400" dirty="0"/>
              <a:t>- update of UN R125, split off FVA section</a:t>
            </a:r>
          </a:p>
        </p:txBody>
      </p:sp>
    </p:spTree>
    <p:extLst>
      <p:ext uri="{BB962C8B-B14F-4D97-AF65-F5344CB8AC3E}">
        <p14:creationId xmlns:p14="http://schemas.microsoft.com/office/powerpoint/2010/main" val="82869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570033" y="1114926"/>
            <a:ext cx="10936167" cy="5511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7"/>
            </a:pPr>
            <a:r>
              <a:rPr lang="en-US" sz="2400" u="sng" dirty="0"/>
              <a:t>Future phase 3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to include vehicle category L and possibly update UN R22 (helmets)</a:t>
            </a:r>
            <a:br>
              <a:rPr lang="en-US" sz="2400" dirty="0"/>
            </a:br>
            <a:endParaRPr lang="en-US" sz="2400" dirty="0"/>
          </a:p>
          <a:p>
            <a:pPr marL="457200" indent="-457200">
              <a:buFont typeface="+mj-lt"/>
              <a:buAutoNum type="arabicPeriod" startAt="7"/>
            </a:pPr>
            <a:r>
              <a:rPr lang="en-US" sz="2400" u="sng" dirty="0"/>
              <a:t>Order of things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looking into literature and information available through automotive</a:t>
            </a:r>
            <a:br>
              <a:rPr lang="en-US" sz="2400" dirty="0"/>
            </a:br>
            <a:r>
              <a:rPr lang="en-US" sz="2400" dirty="0"/>
              <a:t>  conferences and presentations</a:t>
            </a:r>
            <a:br>
              <a:rPr lang="en-US" sz="2400" dirty="0"/>
            </a:br>
            <a:br>
              <a:rPr lang="nl-NL" dirty="0"/>
            </a:br>
            <a:r>
              <a:rPr lang="nl-NL" sz="2400" dirty="0"/>
              <a:t>- </a:t>
            </a:r>
            <a:r>
              <a:rPr lang="nl-NL" sz="2400" dirty="0" err="1"/>
              <a:t>working</a:t>
            </a:r>
            <a:r>
              <a:rPr lang="nl-NL" sz="2400" dirty="0"/>
              <a:t> on </a:t>
            </a:r>
            <a:r>
              <a:rPr lang="nl-NL" sz="2400" dirty="0" err="1"/>
              <a:t>technical</a:t>
            </a:r>
            <a:r>
              <a:rPr lang="nl-NL" sz="2400" dirty="0"/>
              <a:t> </a:t>
            </a:r>
            <a:r>
              <a:rPr lang="nl-NL" sz="2400" dirty="0" err="1"/>
              <a:t>requirements</a:t>
            </a:r>
            <a:br>
              <a:rPr lang="nl-NL" sz="2400" dirty="0"/>
            </a:br>
            <a:br>
              <a:rPr lang="nl-NL" sz="2400" dirty="0"/>
            </a:br>
            <a:r>
              <a:rPr lang="nl-NL" sz="2400" dirty="0"/>
              <a:t>- </a:t>
            </a:r>
            <a:r>
              <a:rPr lang="nl-NL" sz="2400" dirty="0" err="1"/>
              <a:t>working</a:t>
            </a:r>
            <a:r>
              <a:rPr lang="nl-NL" sz="2400" dirty="0"/>
              <a:t> on </a:t>
            </a:r>
            <a:r>
              <a:rPr lang="nl-NL" sz="2400" dirty="0" err="1"/>
              <a:t>administrative</a:t>
            </a:r>
            <a:r>
              <a:rPr lang="nl-NL" sz="2400" dirty="0"/>
              <a:t> </a:t>
            </a:r>
            <a:r>
              <a:rPr lang="nl-NL" sz="2400" dirty="0" err="1"/>
              <a:t>provisions</a:t>
            </a:r>
            <a:br>
              <a:rPr lang="nl-NL" dirty="0"/>
            </a:br>
            <a:r>
              <a:rPr lang="en-US" sz="2400" dirty="0"/>
              <a:t> </a:t>
            </a:r>
          </a:p>
          <a:p>
            <a:pPr marL="457200" indent="-457200">
              <a:buFont typeface="+mj-lt"/>
              <a:buAutoNum type="arabicPeriod" startAt="7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38137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6" name="Tijdelijke aanduiding voor tekst 2"/>
          <p:cNvSpPr txBox="1">
            <a:spLocks/>
          </p:cNvSpPr>
          <p:nvPr/>
        </p:nvSpPr>
        <p:spPr>
          <a:xfrm>
            <a:off x="680484" y="1397411"/>
            <a:ext cx="10936167" cy="381648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9"/>
            </a:pPr>
            <a:r>
              <a:rPr lang="en-US" sz="2400" u="sng" dirty="0"/>
              <a:t>Keeping up with technical progress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proposal to update UN R125.02:</a:t>
            </a:r>
            <a:br>
              <a:rPr lang="en-US" sz="2400" dirty="0"/>
            </a:br>
            <a:r>
              <a:rPr lang="en-US" sz="2400" dirty="0"/>
              <a:t>  </a:t>
            </a:r>
            <a:r>
              <a:rPr lang="en-US" sz="2400" dirty="0">
                <a:hlinkClick r:id="rId2"/>
              </a:rPr>
              <a:t>GRSG/2022/27</a:t>
            </a:r>
            <a:r>
              <a:rPr lang="en-US" sz="2400" dirty="0"/>
              <a:t> as amended by informal document: GRSG-124-XX.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- switching off relaxation provision in case of backing event according to UN R158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- update of Annex 5 with more examples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  - introduction of new paragraph to explain FVA to be used for optional or </a:t>
            </a:r>
            <a:br>
              <a:rPr lang="en-US" sz="2400" dirty="0"/>
            </a:br>
            <a:r>
              <a:rPr lang="en-US" sz="2400" dirty="0"/>
              <a:t>    mirrored information only</a:t>
            </a: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039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25983" y="1270242"/>
            <a:ext cx="10936167" cy="490093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2400" u="sng" dirty="0"/>
              <a:t>Items currently under discussion where consensus is reached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brightness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provision not needed (not primary source).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JAMA guideline exists.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obstruction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JAMA guideline to be used as the starting point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distraction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has to be covered by the safety concept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readability, optical quality, latency, </a:t>
            </a:r>
            <a:r>
              <a:rPr lang="en-US" sz="2400" b="1" dirty="0" err="1"/>
              <a:t>eyebox</a:t>
            </a:r>
            <a:r>
              <a:rPr lang="en-US" sz="2400" b="1" dirty="0"/>
              <a:t> size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as FVA is not primary source of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information, no need to define provisions at this stage</a:t>
            </a: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- </a:t>
            </a:r>
            <a:r>
              <a:rPr lang="en-US" sz="2400" b="1" dirty="0"/>
              <a:t>visibility from outside</a:t>
            </a:r>
            <a:r>
              <a:rPr lang="en-US" sz="2400" dirty="0"/>
              <a:t>: </a:t>
            </a:r>
            <a:r>
              <a:rPr lang="en-US" sz="2400" dirty="0">
                <a:solidFill>
                  <a:srgbClr val="00B050"/>
                </a:solidFill>
              </a:rPr>
              <a:t>no issue with current systems.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If it becomes an issue in the future, it will have to be addressed</a:t>
            </a:r>
            <a:br>
              <a:rPr lang="en-US" sz="2400" dirty="0">
                <a:solidFill>
                  <a:srgbClr val="00B050"/>
                </a:solidFill>
              </a:rPr>
            </a:b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68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19928" y="1336366"/>
            <a:ext cx="10936167" cy="36474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0"/>
            </a:pPr>
            <a:r>
              <a:rPr lang="en-US" sz="2400" u="sng" dirty="0"/>
              <a:t>Items currently under discussion where consensus is reached (cont.)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dirty="0"/>
              <a:t>HMI:</a:t>
            </a:r>
            <a:br>
              <a:rPr lang="en-US" sz="2400" b="1" dirty="0"/>
            </a:br>
            <a:br>
              <a:rPr lang="en-US" sz="2400" dirty="0"/>
            </a:br>
            <a:r>
              <a:rPr lang="en-US" sz="2400" dirty="0">
                <a:solidFill>
                  <a:srgbClr val="00B050"/>
                </a:solidFill>
              </a:rPr>
              <a:t>- symbols used: UN R121 alt. ISO 2575; mirrored from cluster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</a:t>
            </a:r>
            <a:r>
              <a:rPr lang="en-US" sz="2400" dirty="0" err="1">
                <a:solidFill>
                  <a:srgbClr val="00B050"/>
                </a:solidFill>
              </a:rPr>
              <a:t>colour</a:t>
            </a:r>
            <a:r>
              <a:rPr lang="en-US" sz="2400" dirty="0">
                <a:solidFill>
                  <a:srgbClr val="00B050"/>
                </a:solidFill>
              </a:rPr>
              <a:t> codes: follow UN R121</a:t>
            </a:r>
            <a:br>
              <a:rPr lang="en-US" sz="2400" dirty="0">
                <a:solidFill>
                  <a:srgbClr val="00B050"/>
                </a:solidFill>
              </a:rPr>
            </a:b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- information not covered by UN R121 or ISO 2575: </a:t>
            </a:r>
            <a:br>
              <a:rPr lang="en-US" sz="2400" dirty="0">
                <a:solidFill>
                  <a:srgbClr val="00B050"/>
                </a:solidFill>
              </a:rPr>
            </a:br>
            <a:r>
              <a:rPr lang="en-US" sz="2400" dirty="0">
                <a:solidFill>
                  <a:srgbClr val="00B050"/>
                </a:solidFill>
              </a:rPr>
              <a:t>  follow the logic provided for in UN R121</a:t>
            </a:r>
            <a:br>
              <a:rPr lang="en-US" sz="2400" dirty="0">
                <a:solidFill>
                  <a:srgbClr val="00B050"/>
                </a:solidFill>
              </a:rPr>
            </a:br>
            <a:endParaRPr lang="en-U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78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680484" y="581581"/>
            <a:ext cx="7801665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Status Update IWG-FVA (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  <p:sp>
        <p:nvSpPr>
          <p:cNvPr id="5" name="Tijdelijke aanduiding voor tekst 2"/>
          <p:cNvSpPr txBox="1">
            <a:spLocks/>
          </p:cNvSpPr>
          <p:nvPr/>
        </p:nvSpPr>
        <p:spPr>
          <a:xfrm>
            <a:off x="680484" y="1396922"/>
            <a:ext cx="10936167" cy="37140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 startAt="11"/>
            </a:pPr>
            <a:r>
              <a:rPr lang="en-US" sz="2400" u="sng" dirty="0"/>
              <a:t>Items to be further discussed in the TWG</a:t>
            </a:r>
            <a:r>
              <a:rPr lang="en-US" sz="2400" dirty="0"/>
              <a:t>:</a:t>
            </a:r>
            <a:br>
              <a:rPr lang="en-US" sz="2400" dirty="0"/>
            </a:b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- virtual image distance and eye point</a:t>
            </a:r>
            <a:br>
              <a:rPr lang="en-US" sz="2400" dirty="0">
                <a:solidFill>
                  <a:schemeClr val="accent4"/>
                </a:solidFill>
              </a:rPr>
            </a:b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- definition of FVA area for heavy duty vehicles</a:t>
            </a:r>
            <a:br>
              <a:rPr lang="en-US" sz="2400" dirty="0">
                <a:solidFill>
                  <a:schemeClr val="accent4"/>
                </a:solidFill>
              </a:rPr>
            </a:b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- provisions for standstill and during parking while engine running (trucks)</a:t>
            </a:r>
            <a:br>
              <a:rPr lang="en-US" sz="2400" dirty="0">
                <a:solidFill>
                  <a:schemeClr val="accent4"/>
                </a:solidFill>
              </a:rPr>
            </a:br>
            <a:br>
              <a:rPr lang="en-US" sz="2400" dirty="0">
                <a:solidFill>
                  <a:schemeClr val="accent4"/>
                </a:solidFill>
              </a:rPr>
            </a:br>
            <a:r>
              <a:rPr lang="en-US" sz="2400" dirty="0">
                <a:solidFill>
                  <a:schemeClr val="accent4"/>
                </a:solidFill>
              </a:rPr>
              <a:t>- interaction with other Regulations: R10, 46, 48, 121, 151, …</a:t>
            </a:r>
            <a:br>
              <a:rPr lang="en-US" sz="2400" dirty="0">
                <a:solidFill>
                  <a:schemeClr val="accent4"/>
                </a:solidFill>
              </a:rPr>
            </a:br>
            <a:br>
              <a:rPr lang="en-US" sz="24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516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512319" y="2999929"/>
            <a:ext cx="4705250" cy="68866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Thank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nl-NL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your</a:t>
            </a:r>
            <a:r>
              <a:rPr lang="nl-NL" sz="2800" b="1" dirty="0">
                <a:latin typeface="Calibri" panose="020F0502020204030204" pitchFamily="34" charset="0"/>
                <a:cs typeface="Calibri" panose="020F0502020204030204" pitchFamily="34" charset="0"/>
              </a:rPr>
              <a:t> attention !</a:t>
            </a:r>
          </a:p>
        </p:txBody>
      </p:sp>
      <p:sp>
        <p:nvSpPr>
          <p:cNvPr id="3" name="Tijdelijke aanduiding voor tekst 3">
            <a:extLst>
              <a:ext uri="{FF2B5EF4-FFF2-40B4-BE49-F238E27FC236}">
                <a16:creationId xmlns:a16="http://schemas.microsoft.com/office/drawing/2014/main" id="{B81253A6-82B2-7844-A458-F011AAFB863C}"/>
              </a:ext>
            </a:extLst>
          </p:cNvPr>
          <p:cNvSpPr txBox="1">
            <a:spLocks/>
          </p:cNvSpPr>
          <p:nvPr/>
        </p:nvSpPr>
        <p:spPr>
          <a:xfrm>
            <a:off x="9486900" y="480059"/>
            <a:ext cx="1827083" cy="510541"/>
          </a:xfrm>
          <a:prstGeom prst="rect">
            <a:avLst/>
          </a:prstGeom>
        </p:spPr>
        <p:txBody>
          <a:bodyPr/>
          <a:lstStyle>
            <a:lvl1pPr marL="271463" indent="-271463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SzPct val="90000"/>
              <a:buFont typeface="Zapf Dingbats"/>
              <a:buChar char="❯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90538" indent="-219075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DB6216"/>
              </a:buClr>
              <a:buSzPct val="100000"/>
              <a:buFont typeface="Systeemlettertype"/>
              <a:buChar char="›"/>
              <a:tabLst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Tx/>
              <a:buFont typeface="Systeemlettertype"/>
              <a:buChar char="​"/>
              <a:tabLst/>
              <a:defRPr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Font typeface="Systeemlettertype"/>
              <a:buChar char="​"/>
              <a:tabLst/>
              <a:defRPr sz="2000" kern="1200" cap="all" baseline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Tx/>
              <a:buFont typeface="Systeemlettertype"/>
              <a:buChar char="​"/>
              <a:tabLst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GRSG-124-XX</a:t>
            </a:r>
          </a:p>
        </p:txBody>
      </p:sp>
    </p:spTree>
    <p:extLst>
      <p:ext uri="{BB962C8B-B14F-4D97-AF65-F5344CB8AC3E}">
        <p14:creationId xmlns:p14="http://schemas.microsoft.com/office/powerpoint/2010/main" val="243912624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7" ma:contentTypeDescription="Create a new document." ma:contentTypeScope="" ma:versionID="3dda9090b5883dd13a17919601bc9337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ded5af2ee258f7c0b7926b0cd9be3d49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cccb6d4-dbe5-46d2-b4d3-5733603d8cc6">
      <Terms xmlns="http://schemas.microsoft.com/office/infopath/2007/PartnerControls"/>
    </lcf76f155ced4ddcb4097134ff3c332f>
    <TaxCatchAll xmlns="985ec44e-1bab-4c0b-9df0-6ba128686fc9" xsi:nil="true"/>
  </documentManagement>
</p:properties>
</file>

<file path=customXml/itemProps1.xml><?xml version="1.0" encoding="utf-8"?>
<ds:datastoreItem xmlns:ds="http://schemas.openxmlformats.org/officeDocument/2006/customXml" ds:itemID="{00129BAC-AB08-4DEA-9074-155B34C35F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55D0B5-2758-4664-8453-FD81C53C5A6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FF9126-3275-45D3-9B4B-B6C0B14DBD77}">
  <ds:schemaRefs>
    <ds:schemaRef ds:uri="http://schemas.microsoft.com/office/2006/metadata/properties"/>
    <ds:schemaRef ds:uri="http://schemas.microsoft.com/office/infopath/2007/PartnerControls"/>
    <ds:schemaRef ds:uri="acccb6d4-dbe5-46d2-b4d3-5733603d8cc6"/>
    <ds:schemaRef ds:uri="985ec44e-1bab-4c0b-9df0-6ba128686fc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721</Words>
  <Application>Microsoft Office PowerPoint</Application>
  <PresentationFormat>Widescreen</PresentationFormat>
  <Paragraphs>34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Zapf Dingbats</vt:lpstr>
      <vt:lpstr>Arial</vt:lpstr>
      <vt:lpstr>Calibri</vt:lpstr>
      <vt:lpstr>Calibri Light</vt:lpstr>
      <vt:lpstr>Times New Roman</vt:lpstr>
      <vt:lpstr>Kantoorthema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RDW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Lammers, Hans</dc:creator>
  <cp:lastModifiedBy>Edoardo Gianotti</cp:lastModifiedBy>
  <cp:revision>18</cp:revision>
  <dcterms:created xsi:type="dcterms:W3CDTF">2022-03-28T11:23:14Z</dcterms:created>
  <dcterms:modified xsi:type="dcterms:W3CDTF">2022-10-06T17:03:15Z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  <property fmtid="{D5CDD505-2E9C-101B-9397-08002B2CF9AE}" pid="3" name="Office_x0020_of_x0020_Origin">
    <vt:lpwstr/>
  </property>
  <property fmtid="{D5CDD505-2E9C-101B-9397-08002B2CF9AE}" pid="4" name="MediaServiceImageTags">
    <vt:lpwstr/>
  </property>
  <property fmtid="{D5CDD505-2E9C-101B-9397-08002B2CF9AE}" pid="5" name="gba66df640194346a5267c50f24d4797">
    <vt:lpwstr/>
  </property>
  <property fmtid="{D5CDD505-2E9C-101B-9397-08002B2CF9AE}" pid="6" name="Office of Origin">
    <vt:lpwstr/>
  </property>
</Properties>
</file>