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87" r:id="rId5"/>
    <p:sldId id="290" r:id="rId6"/>
    <p:sldId id="295" r:id="rId7"/>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1332" y="60"/>
      </p:cViewPr>
      <p:guideLst>
        <p:guide orient="horz" pos="2160"/>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10/6/2022</a:t>
            </a:fld>
            <a:endParaRPr lang="en-US"/>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06/10/2022</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Passive Safety (GRSG)</a:t>
            </a:r>
            <a:br>
              <a:rPr lang="en-GB" sz="2400" dirty="0">
                <a:solidFill>
                  <a:schemeClr val="bg1"/>
                </a:solidFill>
              </a:rPr>
            </a:br>
            <a:r>
              <a:rPr lang="en-GB" sz="1800" dirty="0">
                <a:solidFill>
                  <a:schemeClr val="bg1"/>
                </a:solidFill>
              </a:rPr>
              <a:t>Highlights of the June 2022 session of WP.29 </a:t>
            </a:r>
            <a:endParaRPr lang="en-GB" sz="1800" b="1" dirty="0">
              <a:solidFill>
                <a:schemeClr val="bg1"/>
              </a:solidFill>
            </a:endParaRP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sz="1200"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GRSG-124-07</a:t>
            </a:r>
            <a:endParaRPr lang="de-DE" sz="1200" dirty="0">
              <a:solidFill>
                <a:schemeClr val="bg1"/>
              </a:solidFill>
              <a:latin typeface="Times New Roman" pitchFamily="18" charset="0"/>
              <a:cs typeface="Times New Roman" pitchFamily="18" charset="0"/>
            </a:endParaRPr>
          </a:p>
          <a:p>
            <a:pPr algn="r"/>
            <a:r>
              <a:rPr lang="en-US" sz="1200" dirty="0">
                <a:solidFill>
                  <a:schemeClr val="bg1"/>
                </a:solidFill>
                <a:latin typeface="Times New Roman" pitchFamily="18" charset="0"/>
                <a:cs typeface="Times New Roman" pitchFamily="18" charset="0"/>
              </a:rPr>
              <a:t>124th GRSG, 11-14 October  2022</a:t>
            </a:r>
          </a:p>
          <a:p>
            <a:pPr algn="r" eaLnBrk="1" hangingPunct="1"/>
            <a:r>
              <a:rPr lang="en-US" sz="1200" dirty="0">
                <a:solidFill>
                  <a:schemeClr val="bg1"/>
                </a:solidFill>
                <a:latin typeface="Times New Roman" pitchFamily="18" charset="0"/>
                <a:cs typeface="Times New Roman" pitchFamily="18" charset="0"/>
              </a:rPr>
              <a:t>Agenda item 18(c)</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128464" y="1566056"/>
            <a:ext cx="9849544" cy="5229277"/>
          </a:xfrm>
        </p:spPr>
        <p:txBody>
          <a:bodyPr>
            <a:noAutofit/>
          </a:bodyPr>
          <a:lstStyle/>
          <a:p>
            <a:pPr>
              <a:spcBef>
                <a:spcPts val="0"/>
              </a:spcBef>
            </a:pPr>
            <a:r>
              <a:rPr lang="fr-FR" sz="2150" b="1" dirty="0"/>
              <a:t>Highlights of WP.29 June 2022 session</a:t>
            </a:r>
          </a:p>
          <a:p>
            <a:pPr>
              <a:spcBef>
                <a:spcPts val="0"/>
              </a:spcBef>
            </a:pPr>
            <a:endParaRPr lang="en-US" sz="2150" dirty="0"/>
          </a:p>
          <a:p>
            <a:pPr>
              <a:spcBef>
                <a:spcPts val="0"/>
              </a:spcBef>
            </a:pPr>
            <a:endParaRPr lang="en-GB" sz="2150" dirty="0"/>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88283"/>
            <a:ext cx="9849544" cy="5229277"/>
          </a:xfrm>
        </p:spPr>
        <p:txBody>
          <a:bodyPr>
            <a:noAutofit/>
          </a:bodyPr>
          <a:lstStyle/>
          <a:p>
            <a:pPr>
              <a:spcBef>
                <a:spcPts val="0"/>
              </a:spcBef>
            </a:pPr>
            <a:r>
              <a:rPr lang="fr-FR" sz="2150" b="1" dirty="0"/>
              <a:t>Highlights of WP.29 June 2022 session</a:t>
            </a:r>
          </a:p>
          <a:p>
            <a:pPr>
              <a:spcBef>
                <a:spcPts val="0"/>
              </a:spcBef>
            </a:pPr>
            <a:r>
              <a:rPr lang="en-US" sz="1600" dirty="0"/>
              <a:t>The 185</a:t>
            </a:r>
            <a:r>
              <a:rPr lang="en-US" sz="1600" baseline="30000" dirty="0"/>
              <a:t>th</a:t>
            </a:r>
            <a:r>
              <a:rPr lang="en-US" sz="1600" dirty="0"/>
              <a:t> session of WP.29 was held as an hybrid meeting.</a:t>
            </a:r>
          </a:p>
          <a:p>
            <a:pPr>
              <a:spcBef>
                <a:spcPts val="0"/>
              </a:spcBef>
            </a:pPr>
            <a:endParaRPr lang="en-US" sz="1600" dirty="0"/>
          </a:p>
          <a:p>
            <a:pPr>
              <a:spcBef>
                <a:spcPts val="0"/>
              </a:spcBef>
            </a:pPr>
            <a:r>
              <a:rPr lang="en-GB" sz="1600" dirty="0"/>
              <a:t>WP.29 welcomed the revised programme of work as introduced in ECE/TRANS/WP.29/2022/1/Rev.1.</a:t>
            </a:r>
            <a:endParaRPr lang="en-US" sz="1600" dirty="0"/>
          </a:p>
          <a:p>
            <a:pPr>
              <a:spcBef>
                <a:spcPts val="0"/>
              </a:spcBef>
            </a:pPr>
            <a:endParaRPr lang="en-US" sz="1600" dirty="0"/>
          </a:p>
          <a:p>
            <a:pPr>
              <a:spcBef>
                <a:spcPts val="0"/>
              </a:spcBef>
            </a:pPr>
            <a:r>
              <a:rPr lang="en-US" sz="1500" dirty="0"/>
              <a:t>WP.29 noted that the 1958 Agreement allows the use of UI as an alternative to the approval mark provisions in UN Regulations, unless provision prohibit the use of UI. WP.29 agreed that further work was needed within the IWGs on DETA and Simplification of Lighting and Light-</a:t>
            </a:r>
            <a:r>
              <a:rPr lang="en-US" sz="1500" dirty="0" err="1"/>
              <a:t>Signalling</a:t>
            </a:r>
            <a:r>
              <a:rPr lang="en-US" sz="1500" dirty="0"/>
              <a:t> Regulations. WP.29 recalled the use of markings beyond the context of vehicle approval, having importance at all stages of the vehicle lifetimes, from approval to registration and down to decommissioning. </a:t>
            </a:r>
          </a:p>
          <a:p>
            <a:pPr>
              <a:spcBef>
                <a:spcPts val="0"/>
              </a:spcBef>
            </a:pPr>
            <a:endParaRPr lang="en-US" sz="1500" dirty="0"/>
          </a:p>
          <a:p>
            <a:pPr>
              <a:spcBef>
                <a:spcPts val="0"/>
              </a:spcBef>
            </a:pPr>
            <a:r>
              <a:rPr lang="en-GB" sz="1500" dirty="0"/>
              <a:t>AC.1 adopted 1 supplement to a UN Regulation under its responsibility </a:t>
            </a:r>
          </a:p>
          <a:p>
            <a:pPr>
              <a:spcBef>
                <a:spcPts val="0"/>
              </a:spcBef>
            </a:pPr>
            <a:endParaRPr lang="fr-FR" sz="2000" b="1" dirty="0"/>
          </a:p>
          <a:p>
            <a:pPr>
              <a:spcBef>
                <a:spcPts val="0"/>
              </a:spcBef>
            </a:pPr>
            <a:endParaRPr lang="en-US" sz="2000" b="1" dirty="0"/>
          </a:p>
          <a:p>
            <a:pPr>
              <a:spcBef>
                <a:spcPts val="0"/>
              </a:spcBef>
            </a:pPr>
            <a:endParaRPr lang="en-GB" sz="1500" dirty="0"/>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General Safety Provisions (GRSG)</a:t>
            </a:r>
            <a:br>
              <a:rPr lang="en-GB" sz="2400" dirty="0">
                <a:solidFill>
                  <a:schemeClr val="bg1"/>
                </a:solidFill>
              </a:rPr>
            </a:br>
            <a:r>
              <a:rPr lang="en-GB" sz="1800" dirty="0">
                <a:solidFill>
                  <a:schemeClr val="bg1"/>
                </a:solidFill>
              </a:rPr>
              <a:t>Highlights of the June 2022 session of WP.29 </a:t>
            </a:r>
            <a:endParaRPr lang="en-GB" sz="1800" b="1" dirty="0">
              <a:solidFill>
                <a:schemeClr val="bg1"/>
              </a:solidFill>
            </a:endParaRPr>
          </a:p>
        </p:txBody>
      </p:sp>
    </p:spTree>
    <p:extLst>
      <p:ext uri="{BB962C8B-B14F-4D97-AF65-F5344CB8AC3E}">
        <p14:creationId xmlns:p14="http://schemas.microsoft.com/office/powerpoint/2010/main" val="59901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88283"/>
            <a:ext cx="9849544" cy="5229277"/>
          </a:xfrm>
        </p:spPr>
        <p:txBody>
          <a:bodyPr>
            <a:noAutofit/>
          </a:bodyPr>
          <a:lstStyle/>
          <a:p>
            <a:pPr>
              <a:spcBef>
                <a:spcPts val="0"/>
              </a:spcBef>
            </a:pPr>
            <a:r>
              <a:rPr lang="en-US" sz="2150" b="1" dirty="0"/>
              <a:t>Highlights of AC.3 June 2022 session</a:t>
            </a:r>
          </a:p>
          <a:p>
            <a:pPr>
              <a:spcBef>
                <a:spcPts val="0"/>
              </a:spcBef>
            </a:pPr>
            <a:endParaRPr lang="en-US" sz="2150" b="1" dirty="0"/>
          </a:p>
          <a:p>
            <a:pPr>
              <a:spcBef>
                <a:spcPts val="0"/>
              </a:spcBef>
            </a:pPr>
            <a:r>
              <a:rPr lang="en-US" sz="1600" dirty="0"/>
              <a:t>UN GTR No. 3 (Motorcycle braking) The representative of Italy explained that he received comments the request for authorization to develop an amendment to UN GTR No. 3 and therefore proposed to postpone its consideration. AC.3 agreed that this exchange could be continued at GRVA and agreed to resume consideration of the request for authorization to develop an amendment to UN GTR No. 3 at its November 2022 session.</a:t>
            </a:r>
          </a:p>
          <a:p>
            <a:pPr>
              <a:spcBef>
                <a:spcPts val="0"/>
              </a:spcBef>
            </a:pPr>
            <a:endParaRPr lang="en-US" sz="1600" dirty="0"/>
          </a:p>
          <a:p>
            <a:pPr>
              <a:spcBef>
                <a:spcPts val="0"/>
              </a:spcBef>
            </a:pPr>
            <a:r>
              <a:rPr lang="en-US" sz="1600" dirty="0"/>
              <a:t>The complete report is available at WP.29 website under the official symbol ECE/TRANS/WP.29/1166.</a:t>
            </a:r>
          </a:p>
          <a:p>
            <a:pPr>
              <a:spcBef>
                <a:spcPts val="0"/>
              </a:spcBef>
            </a:pPr>
            <a:endParaRPr lang="en-US" sz="1600" dirty="0"/>
          </a:p>
          <a:p>
            <a:pPr>
              <a:spcBef>
                <a:spcPts val="0"/>
              </a:spcBef>
            </a:pPr>
            <a:r>
              <a:rPr lang="en-US" sz="1600" dirty="0"/>
              <a:t>GRSG 125th session will be held on 27-31 March 2023. </a:t>
            </a:r>
            <a:r>
              <a:rPr lang="en-US" sz="1600" b="1" dirty="0"/>
              <a:t>Deadline for submission of official documents on 2 January 2023</a:t>
            </a:r>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General Safety Provisions (GRSG)</a:t>
            </a:r>
            <a:br>
              <a:rPr lang="en-GB" sz="2400" dirty="0">
                <a:solidFill>
                  <a:schemeClr val="bg1"/>
                </a:solidFill>
              </a:rPr>
            </a:br>
            <a:r>
              <a:rPr lang="en-GB" sz="1800" dirty="0">
                <a:solidFill>
                  <a:schemeClr val="bg1"/>
                </a:solidFill>
              </a:rPr>
              <a:t>Highlights of the March 2022 session of WP.29 </a:t>
            </a:r>
            <a:endParaRPr lang="en-GB" sz="1800" b="1" dirty="0">
              <a:solidFill>
                <a:schemeClr val="bg1"/>
              </a:solidFill>
            </a:endParaRPr>
          </a:p>
        </p:txBody>
      </p:sp>
    </p:spTree>
    <p:extLst>
      <p:ext uri="{BB962C8B-B14F-4D97-AF65-F5344CB8AC3E}">
        <p14:creationId xmlns:p14="http://schemas.microsoft.com/office/powerpoint/2010/main" val="1190651987"/>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DFD9D4-B669-441F-B2CB-A4C2667D7F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acccb6d4-dbe5-46d2-b4d3-5733603d8cc6"/>
    <ds:schemaRef ds:uri="http://www.w3.org/XML/1998/namespace"/>
    <ds:schemaRef ds:uri="http://purl.org/dc/dcmitype/"/>
  </ds:schemaRefs>
</ds:datastoreItem>
</file>

<file path=customXml/itemProps2.xml><?xml version="1.0" encoding="utf-8"?>
<ds:datastoreItem xmlns:ds="http://schemas.openxmlformats.org/officeDocument/2006/customXml" ds:itemID="{4CF2357C-5529-460D-BFC4-2313D111B66A}">
  <ds:schemaRefs>
    <ds:schemaRef ds:uri="http://schemas.microsoft.com/sharepoint/v3/contenttype/forms"/>
  </ds:schemaRefs>
</ds:datastoreItem>
</file>

<file path=customXml/itemProps3.xml><?xml version="1.0" encoding="utf-8"?>
<ds:datastoreItem xmlns:ds="http://schemas.openxmlformats.org/officeDocument/2006/customXml" ds:itemID="{22300EDA-4293-4D4E-BA40-C19A8AAC7B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406</TotalTime>
  <Words>371</Words>
  <Application>Microsoft Office PowerPoint</Application>
  <PresentationFormat>A4 Paper (210x297 mm)</PresentationFormat>
  <Paragraphs>38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 New Roman</vt:lpstr>
      <vt:lpstr>Verdana</vt:lpstr>
      <vt:lpstr>Office Theme</vt:lpstr>
      <vt:lpstr>Working Party on Passive Safety (GRSG) Highlights of the June 2022 session of WP.29 </vt:lpstr>
      <vt:lpstr>PowerPoint Presentation</vt:lpstr>
      <vt:lpstr>PowerPoint Presentation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Edoardo Gianotti</cp:lastModifiedBy>
  <cp:revision>8</cp:revision>
  <cp:lastPrinted>2019-05-20T06:59:44Z</cp:lastPrinted>
  <dcterms:created xsi:type="dcterms:W3CDTF">2014-05-01T14:51:01Z</dcterms:created>
  <dcterms:modified xsi:type="dcterms:W3CDTF">2022-10-06T14:54:21Z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