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81" r:id="rId2"/>
    <p:sldId id="327" r:id="rId3"/>
    <p:sldId id="558" r:id="rId4"/>
    <p:sldId id="560" r:id="rId5"/>
    <p:sldId id="580" r:id="rId6"/>
    <p:sldId id="579" r:id="rId7"/>
    <p:sldId id="583" r:id="rId8"/>
    <p:sldId id="268" r:id="rId9"/>
    <p:sldId id="270" r:id="rId10"/>
    <p:sldId id="578" r:id="rId11"/>
    <p:sldId id="256" r:id="rId12"/>
    <p:sldId id="574" r:id="rId13"/>
    <p:sldId id="259" r:id="rId14"/>
    <p:sldId id="582" r:id="rId15"/>
    <p:sldId id="556" r:id="rId16"/>
    <p:sldId id="269" r:id="rId17"/>
    <p:sldId id="257" r:id="rId18"/>
    <p:sldId id="575" r:id="rId19"/>
    <p:sldId id="261" r:id="rId20"/>
  </p:sldIdLst>
  <p:sldSz cx="9144000" cy="5143500" type="screen16x9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 userDrawn="1">
          <p15:clr>
            <a:srgbClr val="A4A3A4"/>
          </p15:clr>
        </p15:guide>
        <p15:guide id="2" orient="horz" pos="214" userDrawn="1">
          <p15:clr>
            <a:srgbClr val="A4A3A4"/>
          </p15:clr>
        </p15:guide>
        <p15:guide id="3" orient="horz" pos="468">
          <p15:clr>
            <a:srgbClr val="A4A3A4"/>
          </p15:clr>
        </p15:guide>
        <p15:guide id="4" orient="horz" pos="2935" userDrawn="1">
          <p15:clr>
            <a:srgbClr val="A4A3A4"/>
          </p15:clr>
        </p15:guide>
        <p15:guide id="5" orient="horz" pos="985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612" userDrawn="1">
          <p15:clr>
            <a:srgbClr val="A4A3A4"/>
          </p15:clr>
        </p15:guide>
        <p15:guide id="8" pos="5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602"/>
    <a:srgbClr val="55B631"/>
    <a:srgbClr val="FFFFFF"/>
    <a:srgbClr val="51778B"/>
    <a:srgbClr val="E8814D"/>
    <a:srgbClr val="FFF481"/>
    <a:srgbClr val="E7FFFF"/>
    <a:srgbClr val="CCFFFF"/>
    <a:srgbClr val="54B631"/>
    <a:srgbClr val="3F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8" autoAdjust="0"/>
    <p:restoredTop sz="96374" autoAdjust="0"/>
  </p:normalViewPr>
  <p:slideViewPr>
    <p:cSldViewPr>
      <p:cViewPr varScale="1">
        <p:scale>
          <a:sx n="150" d="100"/>
          <a:sy n="150" d="100"/>
        </p:scale>
        <p:origin x="258" y="156"/>
      </p:cViewPr>
      <p:guideLst>
        <p:guide orient="horz" pos="622"/>
        <p:guide orient="horz" pos="214"/>
        <p:guide orient="horz" pos="468"/>
        <p:guide orient="horz" pos="2935"/>
        <p:guide orient="horz" pos="985"/>
        <p:guide pos="2880"/>
        <p:guide pos="612"/>
        <p:guide pos="560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288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Bundesanstalt für Straßenwesen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00" y="1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Datum/Jahr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7780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Max Mustermann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00" y="9427780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19CAAD-9063-45D9-A207-666D77987C0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Bundesanstalt für Straßenwesen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00" y="1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Datum/Jahr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7047"/>
            <a:ext cx="5438140" cy="446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7780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Max Mustermann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00" y="9427780"/>
            <a:ext cx="2946189" cy="4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8B77F4-8FB5-4793-BA73-DC465E1C08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2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453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05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Bundesanstalt für Straßenwesen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Datum/Jahr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Max Mustermann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B77F4-8FB5-4793-BA73-DC465E1C08EC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22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408488" y="4420791"/>
            <a:ext cx="4532312" cy="2857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1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47900"/>
            <a:ext cx="6400800" cy="13144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/>
            </a:lvl1pPr>
          </a:lstStyle>
          <a:p>
            <a:r>
              <a:rPr lang="de-DE" dirty="0"/>
              <a:t>Vortragsbezeichnung</a:t>
            </a:r>
          </a:p>
          <a:p>
            <a:endParaRPr lang="de-DE" dirty="0"/>
          </a:p>
          <a:p>
            <a:r>
              <a:rPr lang="de-DE" dirty="0"/>
              <a:t>Vortragende / Vortragender </a:t>
            </a:r>
            <a:br>
              <a:rPr lang="de-DE" dirty="0"/>
            </a:br>
            <a:r>
              <a:rPr lang="de-DE" dirty="0"/>
              <a:t>(Vorname Name)</a:t>
            </a:r>
          </a:p>
        </p:txBody>
      </p:sp>
      <p:grpSp>
        <p:nvGrpSpPr>
          <p:cNvPr id="37" name="Group 55"/>
          <p:cNvGrpSpPr>
            <a:grpSpLocks/>
          </p:cNvGrpSpPr>
          <p:nvPr userDrawn="1"/>
        </p:nvGrpSpPr>
        <p:grpSpPr bwMode="auto">
          <a:xfrm>
            <a:off x="0" y="226221"/>
            <a:ext cx="9144000" cy="4577953"/>
            <a:chOff x="0" y="190"/>
            <a:chExt cx="5760" cy="3845"/>
          </a:xfrm>
        </p:grpSpPr>
        <p:sp>
          <p:nvSpPr>
            <p:cNvPr id="38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40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41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5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7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3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pic>
        <p:nvPicPr>
          <p:cNvPr id="54" name="Picture 1" descr="S:\Medien\Grafiken\Logos\BASt\bast_transparent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9" y="51470"/>
            <a:ext cx="648071" cy="2914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1"/>
          <p:cNvSpPr>
            <a:spLocks noGrp="1"/>
          </p:cNvSpPr>
          <p:nvPr>
            <p:ph type="title"/>
          </p:nvPr>
        </p:nvSpPr>
        <p:spPr>
          <a:xfrm>
            <a:off x="265435" y="465516"/>
            <a:ext cx="7147520" cy="62865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defRPr sz="2000" b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1520" y="1390651"/>
            <a:ext cx="8435975" cy="3234513"/>
          </a:xfrm>
          <a:prstGeom prst="rect">
            <a:avLst/>
          </a:prstGeom>
        </p:spPr>
        <p:txBody>
          <a:bodyPr lIns="0"/>
          <a:lstStyle>
            <a:lvl1pPr marL="361950" indent="-361950">
              <a:lnSpc>
                <a:spcPct val="120000"/>
              </a:lnSpc>
              <a:buClr>
                <a:srgbClr val="55B631"/>
              </a:buClr>
              <a:buSzPct val="120000"/>
              <a:buFont typeface="Wingdings" pitchFamily="2" charset="2"/>
              <a:buChar char=""/>
              <a:defRPr sz="1800"/>
            </a:lvl1pPr>
            <a:lvl2pPr>
              <a:lnSpc>
                <a:spcPct val="120000"/>
              </a:lnSpc>
              <a:buClr>
                <a:srgbClr val="55B631"/>
              </a:buClr>
              <a:buSzPct val="120000"/>
              <a:buFont typeface="Verdana" pitchFamily="34" charset="0"/>
              <a:buChar char="•"/>
              <a:defRPr sz="1600"/>
            </a:lvl2pPr>
            <a:lvl3pPr>
              <a:lnSpc>
                <a:spcPct val="120000"/>
              </a:lnSpc>
              <a:buClr>
                <a:srgbClr val="55B631"/>
              </a:buClr>
              <a:buFont typeface="Verdana" pitchFamily="34" charset="0"/>
              <a:buChar char="–"/>
              <a:defRPr sz="14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251520" y="4876586"/>
            <a:ext cx="15078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900" dirty="0">
                <a:solidFill>
                  <a:schemeClr val="bg2"/>
                </a:solidFill>
              </a:rPr>
              <a:t>Patrick Seiniger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1"/>
          <p:cNvSpPr>
            <a:spLocks noGrp="1"/>
          </p:cNvSpPr>
          <p:nvPr>
            <p:ph type="title"/>
          </p:nvPr>
        </p:nvSpPr>
        <p:spPr>
          <a:xfrm>
            <a:off x="265435" y="465516"/>
            <a:ext cx="7147520" cy="628650"/>
          </a:xfrm>
          <a:prstGeom prst="rect">
            <a:avLst/>
          </a:prstGeom>
        </p:spPr>
        <p:txBody>
          <a:bodyPr lIns="0"/>
          <a:lstStyle>
            <a:lvl1pPr>
              <a:lnSpc>
                <a:spcPct val="120000"/>
              </a:lnSpc>
              <a:defRPr sz="2000" b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251520" y="4876586"/>
            <a:ext cx="15078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900" dirty="0">
                <a:solidFill>
                  <a:schemeClr val="bg2"/>
                </a:solidFill>
              </a:rPr>
              <a:t>Patrick Seiniger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152400" y="4788532"/>
            <a:ext cx="2547938" cy="35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>
              <a:defRPr/>
            </a:pP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6948264" y="4861323"/>
            <a:ext cx="2024286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fld id="{D54BE9BA-BB05-491B-A2BB-816375A953A7}" type="slidenum">
              <a:rPr lang="de-DE" sz="9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9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0" y="226221"/>
            <a:ext cx="9144000" cy="4577953"/>
            <a:chOff x="0" y="190"/>
            <a:chExt cx="5760" cy="3845"/>
          </a:xfrm>
        </p:grpSpPr>
        <p:sp>
          <p:nvSpPr>
            <p:cNvPr id="23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5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26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3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4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5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6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pic>
        <p:nvPicPr>
          <p:cNvPr id="42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9" y="51470"/>
            <a:ext cx="648071" cy="2914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5" r:id="rId2"/>
    <p:sldLayoutId id="214748442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354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435100" indent="-3603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974850" indent="-36036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»"/>
        <a:defRPr sz="1600">
          <a:solidFill>
            <a:schemeClr val="tx1"/>
          </a:solidFill>
          <a:latin typeface="+mn-lt"/>
        </a:defRPr>
      </a:lvl4pPr>
      <a:lvl5pPr marL="2514600" indent="-360363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5pPr>
      <a:lvl6pPr marL="29718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6pPr>
      <a:lvl7pPr marL="34290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7pPr>
      <a:lvl8pPr marL="38862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8pPr>
      <a:lvl9pPr marL="4343400" indent="-360363" algn="l" rtl="0" fontAlgn="base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7749B-6FC7-42A5-939D-69D45278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0" y="-30087"/>
            <a:ext cx="7147520" cy="628650"/>
          </a:xfrm>
        </p:spPr>
        <p:txBody>
          <a:bodyPr/>
          <a:lstStyle/>
          <a:p>
            <a:r>
              <a:rPr lang="en-GB" dirty="0"/>
              <a:t>General 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21C74-C18F-488B-B216-FA9DF176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307"/>
            <a:ext cx="8435975" cy="1757163"/>
          </a:xfrm>
        </p:spPr>
        <p:txBody>
          <a:bodyPr/>
          <a:lstStyle/>
          <a:p>
            <a:r>
              <a:rPr lang="en-GB" dirty="0"/>
              <a:t>EC establishing ambitious direct vision requirements for heavy vehicles to address moving off accidents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i="1" dirty="0">
                <a:sym typeface="Wingdings" panose="05000000000000000000" pitchFamily="2" charset="2"/>
              </a:rPr>
              <a:t>massive cab redesigns</a:t>
            </a:r>
            <a:endParaRPr lang="en-GB" i="1" dirty="0"/>
          </a:p>
          <a:p>
            <a:r>
              <a:rPr lang="en-GB" dirty="0"/>
              <a:t>DE position: Reliable active safety systems possibly better in many aspects, no driver reaction to pedestrian required for avoidance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E2360FB-5E65-4563-A1AF-87F1FFE8BD57}"/>
              </a:ext>
            </a:extLst>
          </p:cNvPr>
          <p:cNvSpPr txBox="1"/>
          <p:nvPr/>
        </p:nvSpPr>
        <p:spPr>
          <a:xfrm>
            <a:off x="196916" y="2272050"/>
            <a:ext cx="3195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Accidents prevented by</a:t>
            </a:r>
            <a:br>
              <a:rPr lang="en-GB" dirty="0">
                <a:solidFill>
                  <a:srgbClr val="00B0F0"/>
                </a:solidFill>
              </a:rPr>
            </a:br>
            <a:r>
              <a:rPr lang="en-GB" dirty="0">
                <a:solidFill>
                  <a:srgbClr val="00B0F0"/>
                </a:solidFill>
              </a:rPr>
              <a:t>Active Safety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54561DC-A997-4237-96DB-324844B9FB5C}"/>
              </a:ext>
            </a:extLst>
          </p:cNvPr>
          <p:cNvSpPr txBox="1"/>
          <p:nvPr/>
        </p:nvSpPr>
        <p:spPr>
          <a:xfrm>
            <a:off x="4788024" y="3932177"/>
            <a:ext cx="3285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Accidents prevented by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i="1" dirty="0">
                <a:solidFill>
                  <a:srgbClr val="FF0000"/>
                </a:solidFill>
              </a:rPr>
              <a:t>new</a:t>
            </a:r>
            <a:r>
              <a:rPr lang="en-GB" dirty="0">
                <a:solidFill>
                  <a:srgbClr val="FF0000"/>
                </a:solidFill>
              </a:rPr>
              <a:t> Direct Vision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A27ED02-A886-4A6F-9AD9-790F48DC6F43}"/>
              </a:ext>
            </a:extLst>
          </p:cNvPr>
          <p:cNvSpPr>
            <a:spLocks noChangeAspect="1"/>
          </p:cNvSpPr>
          <p:nvPr/>
        </p:nvSpPr>
        <p:spPr bwMode="auto">
          <a:xfrm>
            <a:off x="2204227" y="2355726"/>
            <a:ext cx="2376232" cy="2376496"/>
          </a:xfrm>
          <a:prstGeom prst="ellipse">
            <a:avLst/>
          </a:prstGeom>
          <a:solidFill>
            <a:srgbClr val="00B0F0">
              <a:alpha val="3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C01922A-1917-40AF-A2EF-5E1CFEF96E69}"/>
              </a:ext>
            </a:extLst>
          </p:cNvPr>
          <p:cNvSpPr>
            <a:spLocks noChangeAspect="1"/>
          </p:cNvSpPr>
          <p:nvPr/>
        </p:nvSpPr>
        <p:spPr bwMode="auto">
          <a:xfrm rot="19639994">
            <a:off x="3167101" y="2401135"/>
            <a:ext cx="1828952" cy="1829155"/>
          </a:xfrm>
          <a:prstGeom prst="ellipse">
            <a:avLst/>
          </a:prstGeom>
          <a:solidFill>
            <a:srgbClr val="FF000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4E0F4-3A99-44B6-8E3F-570B2A099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06556"/>
              </p:ext>
            </p:extLst>
          </p:nvPr>
        </p:nvGraphicFramePr>
        <p:xfrm>
          <a:off x="4355976" y="0"/>
          <a:ext cx="4680520" cy="932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597">
                  <a:extLst>
                    <a:ext uri="{9D8B030D-6E8A-4147-A177-3AD203B41FA5}">
                      <a16:colId xmlns:a16="http://schemas.microsoft.com/office/drawing/2014/main" val="977118740"/>
                    </a:ext>
                  </a:extLst>
                </a:gridCol>
                <a:gridCol w="3234923">
                  <a:extLst>
                    <a:ext uri="{9D8B030D-6E8A-4147-A177-3AD203B41FA5}">
                      <a16:colId xmlns:a16="http://schemas.microsoft.com/office/drawing/2014/main" val="2301517061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kern="100" dirty="0">
                          <a:solidFill>
                            <a:schemeClr val="tx1"/>
                          </a:solidFill>
                          <a:effectLst/>
                        </a:rPr>
                        <a:t>Submitted by the expert from Germany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0140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u="sng" kern="100" dirty="0">
                          <a:solidFill>
                            <a:schemeClr val="tx1"/>
                          </a:solidFill>
                          <a:effectLst/>
                        </a:rPr>
                        <a:t>Informal document</a:t>
                      </a:r>
                    </a:p>
                    <a:p>
                      <a:pPr marL="10140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kern="100" dirty="0">
                          <a:solidFill>
                            <a:schemeClr val="tx1"/>
                          </a:solidFill>
                          <a:effectLst/>
                        </a:rPr>
                        <a:t>GRSG-124-03</a:t>
                      </a:r>
                    </a:p>
                    <a:p>
                      <a:pPr marL="10140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kern="100" dirty="0">
                          <a:solidFill>
                            <a:schemeClr val="tx1"/>
                          </a:solidFill>
                          <a:effectLst/>
                        </a:rPr>
                        <a:t>(124th GRSG, 11–14 October 2022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6842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kern="100" dirty="0">
                          <a:solidFill>
                            <a:schemeClr val="tx1"/>
                          </a:solidFill>
                          <a:effectLst/>
                        </a:rPr>
                        <a:t>Agenda item 4(</a:t>
                      </a:r>
                      <a:r>
                        <a:rPr lang="en-GB" sz="800" kern="100">
                          <a:solidFill>
                            <a:schemeClr val="tx1"/>
                          </a:solidFill>
                          <a:effectLst/>
                        </a:rPr>
                        <a:t>d))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432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86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476894-7241-4AB2-8616-E75F50E8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GIDAS </a:t>
            </a:r>
            <a:r>
              <a:rPr lang="de-DE" dirty="0" err="1"/>
              <a:t>Accidentology</a:t>
            </a:r>
            <a:r>
              <a:rPr lang="de-DE" dirty="0"/>
              <a:t>: AEBS-HDV-SP-02-05 (CLEPA)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0850534-68F4-4943-B51E-535FE6D08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586" y="918162"/>
            <a:ext cx="6682829" cy="375982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50837E5-5DAC-4ECF-A601-AD5253AD0C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" t="23704" r="31507" b="24586"/>
          <a:stretch/>
        </p:blipFill>
        <p:spPr>
          <a:xfrm>
            <a:off x="319026" y="1032579"/>
            <a:ext cx="8505946" cy="364540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B290627-4087-4A83-9FA4-57DA5AD1907D}"/>
              </a:ext>
            </a:extLst>
          </p:cNvPr>
          <p:cNvSpPr/>
          <p:nvPr/>
        </p:nvSpPr>
        <p:spPr bwMode="auto">
          <a:xfrm>
            <a:off x="4085946" y="2409732"/>
            <a:ext cx="254195" cy="1815607"/>
          </a:xfrm>
          <a:prstGeom prst="rect">
            <a:avLst/>
          </a:prstGeom>
          <a:solidFill>
            <a:srgbClr val="FFFFFF">
              <a:alpha val="56000"/>
            </a:srgb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rgbClr val="00B0F0"/>
                </a:solidFill>
              </a:rPr>
              <a:t>DV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CD48A7E-6A42-45BD-A354-5CF87D12C936}"/>
              </a:ext>
            </a:extLst>
          </p:cNvPr>
          <p:cNvSpPr/>
          <p:nvPr/>
        </p:nvSpPr>
        <p:spPr bwMode="auto">
          <a:xfrm>
            <a:off x="6559262" y="2405416"/>
            <a:ext cx="254195" cy="1815607"/>
          </a:xfrm>
          <a:prstGeom prst="rect">
            <a:avLst/>
          </a:prstGeom>
          <a:solidFill>
            <a:srgbClr val="FFFFFF">
              <a:alpha val="56000"/>
            </a:srgb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rgbClr val="00B0F0"/>
                </a:solidFill>
              </a:rPr>
              <a:t>DV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0EB220B-9BE7-43CC-AAE9-9821D2780AA4}"/>
              </a:ext>
            </a:extLst>
          </p:cNvPr>
          <p:cNvSpPr txBox="1"/>
          <p:nvPr/>
        </p:nvSpPr>
        <p:spPr>
          <a:xfrm>
            <a:off x="3275000" y="4364334"/>
            <a:ext cx="3280257" cy="323165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sz="1500" dirty="0" err="1"/>
              <a:t>Direct</a:t>
            </a:r>
            <a:r>
              <a:rPr lang="de-DE" sz="1500" dirty="0"/>
              <a:t> </a:t>
            </a:r>
            <a:r>
              <a:rPr lang="de-DE" sz="1500" dirty="0" err="1"/>
              <a:t>vision</a:t>
            </a:r>
            <a:r>
              <a:rPr lang="de-DE" sz="1500" dirty="0"/>
              <a:t>: </a:t>
            </a:r>
            <a:r>
              <a:rPr lang="de-DE" sz="1500" dirty="0" err="1"/>
              <a:t>mainly</a:t>
            </a:r>
            <a:r>
              <a:rPr lang="de-DE" sz="1500" dirty="0"/>
              <a:t> </a:t>
            </a:r>
            <a:r>
              <a:rPr lang="de-DE" sz="1500" dirty="0" err="1"/>
              <a:t>moving</a:t>
            </a:r>
            <a:r>
              <a:rPr lang="de-DE" sz="1500" dirty="0"/>
              <a:t> off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F5346C-3018-412A-94F4-F48C79CEE8A5}"/>
              </a:ext>
            </a:extLst>
          </p:cNvPr>
          <p:cNvSpPr/>
          <p:nvPr/>
        </p:nvSpPr>
        <p:spPr bwMode="auto">
          <a:xfrm>
            <a:off x="1403648" y="2283718"/>
            <a:ext cx="254195" cy="1815607"/>
          </a:xfrm>
          <a:prstGeom prst="rect">
            <a:avLst/>
          </a:prstGeom>
          <a:solidFill>
            <a:srgbClr val="FFFFFF">
              <a:alpha val="56000"/>
            </a:srgb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rgbClr val="00B0F0"/>
                </a:solidFill>
              </a:rPr>
              <a:t>DV</a:t>
            </a:r>
          </a:p>
        </p:txBody>
      </p:sp>
    </p:spTree>
    <p:extLst>
      <p:ext uri="{BB962C8B-B14F-4D97-AF65-F5344CB8AC3E}">
        <p14:creationId xmlns:p14="http://schemas.microsoft.com/office/powerpoint/2010/main" val="31526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571C317-343E-4F88-B641-17D2767E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UN-R159 (Moving Off Information System) Specs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C9F874-1828-4413-80FA-2FB93AA9BF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6" t="60530" r="17785"/>
          <a:stretch/>
        </p:blipFill>
        <p:spPr>
          <a:xfrm rot="16200000">
            <a:off x="591896" y="2927649"/>
            <a:ext cx="2064048" cy="1352250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0CD6BD9-F261-4298-9312-739A599A6C5F}"/>
              </a:ext>
            </a:extLst>
          </p:cNvPr>
          <p:cNvCxnSpPr>
            <a:cxnSpLocks/>
          </p:cNvCxnSpPr>
          <p:nvPr/>
        </p:nvCxnSpPr>
        <p:spPr bwMode="auto">
          <a:xfrm flipV="1">
            <a:off x="1107020" y="1363736"/>
            <a:ext cx="0" cy="24034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973FC93-374D-49CE-902B-46E75FA7299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4413" y="1363736"/>
            <a:ext cx="0" cy="23856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95F80F2-5017-4F86-AD21-78E4F8FF0ED0}"/>
              </a:ext>
            </a:extLst>
          </p:cNvPr>
          <p:cNvCxnSpPr>
            <a:cxnSpLocks/>
          </p:cNvCxnSpPr>
          <p:nvPr/>
        </p:nvCxnSpPr>
        <p:spPr bwMode="auto">
          <a:xfrm>
            <a:off x="2062316" y="2351532"/>
            <a:ext cx="189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0957956-CFD4-45A5-A794-EF5193818734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2316" y="1211136"/>
            <a:ext cx="0" cy="13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5EC8DCC-23A8-4BFF-BE4F-D2F7A940FE8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07020" y="1211136"/>
            <a:ext cx="0" cy="13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416AC83B-08CF-462B-8771-CE42B1EDE1DA}"/>
              </a:ext>
            </a:extLst>
          </p:cNvPr>
          <p:cNvCxnSpPr/>
          <p:nvPr/>
        </p:nvCxnSpPr>
        <p:spPr bwMode="auto">
          <a:xfrm>
            <a:off x="1107020" y="1211136"/>
            <a:ext cx="9552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E70A1A2F-E7F0-44F5-8B41-424A2AFA8E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7020" y="2351540"/>
            <a:ext cx="9552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8749E761-42D5-4F20-A156-E2AE9C8800FB}"/>
              </a:ext>
            </a:extLst>
          </p:cNvPr>
          <p:cNvCxnSpPr>
            <a:cxnSpLocks/>
          </p:cNvCxnSpPr>
          <p:nvPr/>
        </p:nvCxnSpPr>
        <p:spPr bwMode="auto">
          <a:xfrm>
            <a:off x="917219" y="2351532"/>
            <a:ext cx="189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AC7E3A49-A0B3-40F7-BBC6-4B1D7E8FFF4C}"/>
              </a:ext>
            </a:extLst>
          </p:cNvPr>
          <p:cNvCxnSpPr>
            <a:cxnSpLocks/>
          </p:cNvCxnSpPr>
          <p:nvPr/>
        </p:nvCxnSpPr>
        <p:spPr bwMode="auto">
          <a:xfrm>
            <a:off x="1107020" y="2601636"/>
            <a:ext cx="11930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2E35415-E2AF-4A83-984A-DA6303F7BC57}"/>
              </a:ext>
            </a:extLst>
          </p:cNvPr>
          <p:cNvCxnSpPr>
            <a:cxnSpLocks/>
          </p:cNvCxnSpPr>
          <p:nvPr/>
        </p:nvCxnSpPr>
        <p:spPr bwMode="auto">
          <a:xfrm flipV="1">
            <a:off x="917218" y="1211136"/>
            <a:ext cx="0" cy="130298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hteck 26">
            <a:extLst>
              <a:ext uri="{FF2B5EF4-FFF2-40B4-BE49-F238E27FC236}">
                <a16:creationId xmlns:a16="http://schemas.microsoft.com/office/drawing/2014/main" id="{3EC7CFBF-A103-4ED3-892A-403F2D120749}"/>
              </a:ext>
            </a:extLst>
          </p:cNvPr>
          <p:cNvSpPr/>
          <p:nvPr/>
        </p:nvSpPr>
        <p:spPr bwMode="auto">
          <a:xfrm>
            <a:off x="917218" y="1211136"/>
            <a:ext cx="1334899" cy="114039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7DB3359-3972-45B7-BB44-6D54E6EA5121}"/>
              </a:ext>
            </a:extLst>
          </p:cNvPr>
          <p:cNvCxnSpPr/>
          <p:nvPr/>
        </p:nvCxnSpPr>
        <p:spPr bwMode="auto">
          <a:xfrm>
            <a:off x="2252117" y="2351532"/>
            <a:ext cx="0" cy="2501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EFBBF4B3-02F3-4802-9DAC-F84AB0554DAA}"/>
              </a:ext>
            </a:extLst>
          </p:cNvPr>
          <p:cNvCxnSpPr>
            <a:cxnSpLocks/>
          </p:cNvCxnSpPr>
          <p:nvPr/>
        </p:nvCxnSpPr>
        <p:spPr bwMode="auto">
          <a:xfrm flipH="1">
            <a:off x="917218" y="2432324"/>
            <a:ext cx="18980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C05DB7D8-F445-4F37-828F-3798CCDAECB1}"/>
              </a:ext>
            </a:extLst>
          </p:cNvPr>
          <p:cNvCxnSpPr>
            <a:cxnSpLocks/>
          </p:cNvCxnSpPr>
          <p:nvPr/>
        </p:nvCxnSpPr>
        <p:spPr bwMode="auto">
          <a:xfrm>
            <a:off x="2454501" y="1211136"/>
            <a:ext cx="0" cy="13905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1402F367-A41E-44D9-AA50-E3446EA3A517}"/>
              </a:ext>
            </a:extLst>
          </p:cNvPr>
          <p:cNvCxnSpPr/>
          <p:nvPr/>
        </p:nvCxnSpPr>
        <p:spPr bwMode="auto">
          <a:xfrm>
            <a:off x="2107406" y="1211136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38863F27-C296-4E21-B043-B6888D94D1F8}"/>
              </a:ext>
            </a:extLst>
          </p:cNvPr>
          <p:cNvCxnSpPr/>
          <p:nvPr/>
        </p:nvCxnSpPr>
        <p:spPr bwMode="auto">
          <a:xfrm>
            <a:off x="2107406" y="2601636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F5DEA778-D860-4CF8-AF67-395D4E874B6F}"/>
              </a:ext>
            </a:extLst>
          </p:cNvPr>
          <p:cNvSpPr txBox="1"/>
          <p:nvPr/>
        </p:nvSpPr>
        <p:spPr>
          <a:xfrm>
            <a:off x="2432018" y="1747619"/>
            <a:ext cx="12378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max 3.7 m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B6F7817-8EB2-42CA-84BE-7CEBA2D94241}"/>
              </a:ext>
            </a:extLst>
          </p:cNvPr>
          <p:cNvSpPr txBox="1"/>
          <p:nvPr/>
        </p:nvSpPr>
        <p:spPr>
          <a:xfrm>
            <a:off x="2187740" y="2671804"/>
            <a:ext cx="7537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0.8 m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C6E514AB-B16F-436D-AD55-59918FD7DC49}"/>
              </a:ext>
            </a:extLst>
          </p:cNvPr>
          <p:cNvCxnSpPr>
            <a:cxnSpLocks/>
          </p:cNvCxnSpPr>
          <p:nvPr/>
        </p:nvCxnSpPr>
        <p:spPr bwMode="auto">
          <a:xfrm>
            <a:off x="2252117" y="2487799"/>
            <a:ext cx="0" cy="4018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feld 54">
            <a:extLst>
              <a:ext uri="{FF2B5EF4-FFF2-40B4-BE49-F238E27FC236}">
                <a16:creationId xmlns:a16="http://schemas.microsoft.com/office/drawing/2014/main" id="{608F0586-A406-4282-A5D0-58C9BCCCB605}"/>
              </a:ext>
            </a:extLst>
          </p:cNvPr>
          <p:cNvSpPr txBox="1"/>
          <p:nvPr/>
        </p:nvSpPr>
        <p:spPr>
          <a:xfrm>
            <a:off x="365692" y="2474667"/>
            <a:ext cx="7537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0.5 m</a:t>
            </a:r>
          </a:p>
        </p:txBody>
      </p:sp>
      <p:sp>
        <p:nvSpPr>
          <p:cNvPr id="56" name="Inhaltsplatzhalter 5">
            <a:extLst>
              <a:ext uri="{FF2B5EF4-FFF2-40B4-BE49-F238E27FC236}">
                <a16:creationId xmlns:a16="http://schemas.microsoft.com/office/drawing/2014/main" id="{8B1A8CEE-268D-4C2A-9AE5-20DFAAB0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759" y="1042992"/>
            <a:ext cx="4885665" cy="3409081"/>
          </a:xfrm>
        </p:spPr>
        <p:txBody>
          <a:bodyPr/>
          <a:lstStyle/>
          <a:p>
            <a:r>
              <a:rPr lang="en-GB" dirty="0"/>
              <a:t>When vehicle moving (&lt;= 10 km/h):</a:t>
            </a:r>
          </a:p>
          <a:p>
            <a:pPr lvl="1"/>
            <a:r>
              <a:rPr lang="en-GB" dirty="0"/>
              <a:t>Inform for VRU: stationary up to longitudinally 10 km/h</a:t>
            </a:r>
          </a:p>
          <a:p>
            <a:r>
              <a:rPr lang="en-GB" dirty="0"/>
              <a:t>When vehicle stopped</a:t>
            </a:r>
          </a:p>
          <a:p>
            <a:pPr lvl="1"/>
            <a:r>
              <a:rPr lang="en-GB" dirty="0"/>
              <a:t>Inform for VRU: crossing 3-5 km/h</a:t>
            </a:r>
          </a:p>
          <a:p>
            <a:r>
              <a:rPr lang="en-GB" dirty="0"/>
              <a:t>In blue area as shown</a:t>
            </a:r>
          </a:p>
          <a:p>
            <a:r>
              <a:rPr lang="en-GB" dirty="0"/>
              <a:t>&gt;= 15 lux ambient lighting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8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826D0-A2BF-4153-9C4B-B43FCA75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R159 shortcomings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C4CEFF-FCAA-4572-9A00-99596A3E4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requires timely driver reaction</a:t>
            </a:r>
          </a:p>
          <a:p>
            <a:r>
              <a:rPr lang="en-GB" dirty="0"/>
              <a:t>Vehicle moving: only reacting to longitudinally moving / stationary VRU</a:t>
            </a:r>
          </a:p>
          <a:p>
            <a:r>
              <a:rPr lang="en-GB" dirty="0"/>
              <a:t>Vehicle stopped: only reacting to crossing VRU 3-5 km/h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	 no wholistic requirements</a:t>
            </a:r>
          </a:p>
          <a:p>
            <a:r>
              <a:rPr lang="en-GB" dirty="0">
                <a:sym typeface="Wingdings" panose="05000000000000000000" pitchFamily="2" charset="2"/>
              </a:rPr>
              <a:t>Gap between vehicle and blue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563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A49130-0E38-40BD-9E49-07F847FD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375" y="357196"/>
            <a:ext cx="5040122" cy="4267970"/>
          </a:xfrm>
        </p:spPr>
        <p:txBody>
          <a:bodyPr/>
          <a:lstStyle/>
          <a:p>
            <a:pPr marL="0" indent="0">
              <a:buNone/>
            </a:pPr>
            <a:r>
              <a:rPr lang="en-GB" sz="1500" u="sng" dirty="0"/>
              <a:t>Stationary</a:t>
            </a:r>
          </a:p>
          <a:p>
            <a:r>
              <a:rPr lang="en-GB" sz="1500" dirty="0"/>
              <a:t>Motion inhibit when VRU in dark blue zone (new!)</a:t>
            </a:r>
          </a:p>
          <a:p>
            <a:r>
              <a:rPr lang="en-GB" sz="1500" dirty="0"/>
              <a:t>Motion inhibit when VRU in orange zone (total: 1.5 m)</a:t>
            </a:r>
          </a:p>
          <a:p>
            <a:pPr marL="0" indent="0">
              <a:buNone/>
            </a:pPr>
            <a:r>
              <a:rPr lang="en-GB" sz="1500" u="sng" dirty="0"/>
              <a:t>Moving</a:t>
            </a:r>
          </a:p>
          <a:p>
            <a:r>
              <a:rPr lang="en-GB" sz="1500" dirty="0"/>
              <a:t>Avoid collision with all longitudinal VRU up to 10 km/h vehicle speed</a:t>
            </a:r>
          </a:p>
          <a:p>
            <a:r>
              <a:rPr lang="en-GB" sz="1500" dirty="0"/>
              <a:t>Avoid collision with all crossing VRU </a:t>
            </a:r>
            <a:br>
              <a:rPr lang="en-GB" sz="1500" dirty="0"/>
            </a:br>
            <a:r>
              <a:rPr lang="en-GB" sz="1500" dirty="0"/>
              <a:t>&lt;=5 km/h vehicle speed &lt;=5 km/h 0-100% impact</a:t>
            </a:r>
          </a:p>
          <a:p>
            <a:r>
              <a:rPr lang="en-GB" sz="1500" dirty="0"/>
              <a:t>Avoid collision with all crossing VRU</a:t>
            </a:r>
            <a:br>
              <a:rPr lang="en-GB" sz="1500" dirty="0"/>
            </a:br>
            <a:r>
              <a:rPr lang="en-GB" sz="1500" dirty="0"/>
              <a:t>&lt;=5 km/h vehicle speed &lt;=20 km/h for </a:t>
            </a:r>
            <a:r>
              <a:rPr lang="en-GB" sz="1500" dirty="0" err="1"/>
              <a:t>center</a:t>
            </a:r>
            <a:r>
              <a:rPr lang="en-GB" sz="1500" dirty="0"/>
              <a:t> impacts (connection to R131-02, starting 20 km/h)</a:t>
            </a:r>
          </a:p>
          <a:p>
            <a:r>
              <a:rPr lang="en-GB" sz="1500" dirty="0"/>
              <a:t>Avoidance of all cases R151, alt test procedure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0D76C0-2C4D-41B7-B7FE-06A1D74889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6" t="60530" r="17785"/>
          <a:stretch/>
        </p:blipFill>
        <p:spPr>
          <a:xfrm rot="16200000">
            <a:off x="591896" y="2927649"/>
            <a:ext cx="2064048" cy="1352250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7219E81-3357-46F4-AFBB-C9A90026AAA3}"/>
              </a:ext>
            </a:extLst>
          </p:cNvPr>
          <p:cNvCxnSpPr>
            <a:cxnSpLocks/>
          </p:cNvCxnSpPr>
          <p:nvPr/>
        </p:nvCxnSpPr>
        <p:spPr bwMode="auto">
          <a:xfrm flipV="1">
            <a:off x="1107020" y="1363736"/>
            <a:ext cx="0" cy="24034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3D47B70-54D7-47DC-8765-23B52F33257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4413" y="1363736"/>
            <a:ext cx="0" cy="23856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FC95930-C963-4B03-85AF-98F0D2A01B32}"/>
              </a:ext>
            </a:extLst>
          </p:cNvPr>
          <p:cNvCxnSpPr>
            <a:cxnSpLocks/>
          </p:cNvCxnSpPr>
          <p:nvPr/>
        </p:nvCxnSpPr>
        <p:spPr bwMode="auto">
          <a:xfrm>
            <a:off x="2062316" y="2351532"/>
            <a:ext cx="189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1C880079-DDC1-49AA-A4B6-3A4F79915E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2316" y="1211136"/>
            <a:ext cx="0" cy="13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4FD7E69-E956-4724-B9AE-C02B736E85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107020" y="1211136"/>
            <a:ext cx="0" cy="13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785201E-8C74-406A-97DA-B71FCD849890}"/>
              </a:ext>
            </a:extLst>
          </p:cNvPr>
          <p:cNvCxnSpPr/>
          <p:nvPr/>
        </p:nvCxnSpPr>
        <p:spPr bwMode="auto">
          <a:xfrm>
            <a:off x="1107020" y="1211136"/>
            <a:ext cx="9552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8C417FF-8829-4DCC-BD1C-B22614A04D1A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7020" y="2351540"/>
            <a:ext cx="9552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49494D8-6B90-4387-980C-929FF8BCB0AC}"/>
              </a:ext>
            </a:extLst>
          </p:cNvPr>
          <p:cNvCxnSpPr>
            <a:cxnSpLocks/>
          </p:cNvCxnSpPr>
          <p:nvPr/>
        </p:nvCxnSpPr>
        <p:spPr bwMode="auto">
          <a:xfrm>
            <a:off x="917219" y="2351532"/>
            <a:ext cx="189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C1183D8-611E-41E5-9B8A-3D42E40B7B8C}"/>
              </a:ext>
            </a:extLst>
          </p:cNvPr>
          <p:cNvCxnSpPr>
            <a:cxnSpLocks/>
          </p:cNvCxnSpPr>
          <p:nvPr/>
        </p:nvCxnSpPr>
        <p:spPr bwMode="auto">
          <a:xfrm>
            <a:off x="1107020" y="2601636"/>
            <a:ext cx="11930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38C21F5-8524-4EAA-BFAC-3C0A06ED5641}"/>
              </a:ext>
            </a:extLst>
          </p:cNvPr>
          <p:cNvCxnSpPr>
            <a:cxnSpLocks/>
          </p:cNvCxnSpPr>
          <p:nvPr/>
        </p:nvCxnSpPr>
        <p:spPr bwMode="auto">
          <a:xfrm flipV="1">
            <a:off x="917218" y="1211136"/>
            <a:ext cx="0" cy="130298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0ECD117E-228A-47D7-BEEF-B3B219CADFBE}"/>
              </a:ext>
            </a:extLst>
          </p:cNvPr>
          <p:cNvSpPr/>
          <p:nvPr/>
        </p:nvSpPr>
        <p:spPr bwMode="auto">
          <a:xfrm>
            <a:off x="917219" y="537589"/>
            <a:ext cx="1332800" cy="15638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B0F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2E4CC44D-32E9-4D76-9541-B70E6E26E591}"/>
              </a:ext>
            </a:extLst>
          </p:cNvPr>
          <p:cNvCxnSpPr/>
          <p:nvPr/>
        </p:nvCxnSpPr>
        <p:spPr bwMode="auto">
          <a:xfrm>
            <a:off x="2252117" y="2351532"/>
            <a:ext cx="0" cy="2501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99B97CB-DD54-4563-B18F-A6ACF2641A18}"/>
              </a:ext>
            </a:extLst>
          </p:cNvPr>
          <p:cNvCxnSpPr>
            <a:cxnSpLocks/>
          </p:cNvCxnSpPr>
          <p:nvPr/>
        </p:nvCxnSpPr>
        <p:spPr bwMode="auto">
          <a:xfrm flipH="1">
            <a:off x="917218" y="2432324"/>
            <a:ext cx="18980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5C1FFFC1-F477-45F4-A824-7EA2A6313157}"/>
              </a:ext>
            </a:extLst>
          </p:cNvPr>
          <p:cNvCxnSpPr>
            <a:cxnSpLocks/>
          </p:cNvCxnSpPr>
          <p:nvPr/>
        </p:nvCxnSpPr>
        <p:spPr bwMode="auto">
          <a:xfrm>
            <a:off x="2454501" y="1211136"/>
            <a:ext cx="0" cy="13905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FBC6BD23-6814-43F5-B8D1-CD7B4E7AAECF}"/>
              </a:ext>
            </a:extLst>
          </p:cNvPr>
          <p:cNvCxnSpPr/>
          <p:nvPr/>
        </p:nvCxnSpPr>
        <p:spPr bwMode="auto">
          <a:xfrm>
            <a:off x="2107406" y="1211136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14F3AD5E-3C27-4DA0-A1A3-925F16A4F4B9}"/>
              </a:ext>
            </a:extLst>
          </p:cNvPr>
          <p:cNvCxnSpPr/>
          <p:nvPr/>
        </p:nvCxnSpPr>
        <p:spPr bwMode="auto">
          <a:xfrm>
            <a:off x="2107406" y="2601636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FACF9DB4-C017-4A83-8FEF-45790BEE2A45}"/>
              </a:ext>
            </a:extLst>
          </p:cNvPr>
          <p:cNvSpPr txBox="1"/>
          <p:nvPr/>
        </p:nvSpPr>
        <p:spPr>
          <a:xfrm>
            <a:off x="2432018" y="1747619"/>
            <a:ext cx="12378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max 3.7 m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CF15BCA-FA18-440A-B600-0C4EBBBAB914}"/>
              </a:ext>
            </a:extLst>
          </p:cNvPr>
          <p:cNvSpPr txBox="1"/>
          <p:nvPr/>
        </p:nvSpPr>
        <p:spPr>
          <a:xfrm>
            <a:off x="2187740" y="2671804"/>
            <a:ext cx="7537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0.8 m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6553AAC-1087-4464-B6B0-FCD99551ADA9}"/>
              </a:ext>
            </a:extLst>
          </p:cNvPr>
          <p:cNvCxnSpPr>
            <a:cxnSpLocks/>
          </p:cNvCxnSpPr>
          <p:nvPr/>
        </p:nvCxnSpPr>
        <p:spPr bwMode="auto">
          <a:xfrm>
            <a:off x="2252117" y="2487799"/>
            <a:ext cx="0" cy="4018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6C35AFCD-EE6C-4038-A452-DC1237494275}"/>
              </a:ext>
            </a:extLst>
          </p:cNvPr>
          <p:cNvSpPr txBox="1"/>
          <p:nvPr/>
        </p:nvSpPr>
        <p:spPr>
          <a:xfrm>
            <a:off x="365692" y="2474667"/>
            <a:ext cx="7537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0.5 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1E3FF58-22E7-4749-9B1A-83387E721D88}"/>
              </a:ext>
            </a:extLst>
          </p:cNvPr>
          <p:cNvSpPr/>
          <p:nvPr/>
        </p:nvSpPr>
        <p:spPr bwMode="auto">
          <a:xfrm>
            <a:off x="917218" y="2351533"/>
            <a:ext cx="1334896" cy="246536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0C9FFC3-629E-422A-ADCE-05C07085D510}"/>
              </a:ext>
            </a:extLst>
          </p:cNvPr>
          <p:cNvSpPr/>
          <p:nvPr/>
        </p:nvSpPr>
        <p:spPr bwMode="auto">
          <a:xfrm>
            <a:off x="915120" y="2104997"/>
            <a:ext cx="1334899" cy="24653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C7F6EC-DFF7-48AC-A5E9-BEBB4A80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– Perf </a:t>
            </a:r>
            <a:r>
              <a:rPr lang="en-GB" dirty="0" err="1"/>
              <a:t>Req’s</a:t>
            </a:r>
            <a:endParaRPr lang="en-GB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461BE2D-2BFB-487E-9A39-1BD7E7E10C53}"/>
              </a:ext>
            </a:extLst>
          </p:cNvPr>
          <p:cNvSpPr txBox="1"/>
          <p:nvPr/>
        </p:nvSpPr>
        <p:spPr>
          <a:xfrm rot="19834844">
            <a:off x="1272634" y="2398013"/>
            <a:ext cx="6331093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GRVA activity with active safety experts started</a:t>
            </a:r>
          </a:p>
        </p:txBody>
      </p:sp>
    </p:spTree>
    <p:extLst>
      <p:ext uri="{BB962C8B-B14F-4D97-AF65-F5344CB8AC3E}">
        <p14:creationId xmlns:p14="http://schemas.microsoft.com/office/powerpoint/2010/main" val="420498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>
            <a:extLst>
              <a:ext uri="{FF2B5EF4-FFF2-40B4-BE49-F238E27FC236}">
                <a16:creationId xmlns:a16="http://schemas.microsoft.com/office/drawing/2014/main" id="{196408E1-61B9-4D7C-AB34-D120AE80A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8000" dirty="0"/>
              <a:t>Backup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88AFB2-A9A8-4A81-90DF-938B975D344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D53DFD-786F-4707-A2DB-9425877D6E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570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D98C9-CC45-4179-A900-417A2A1C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Basics – Cross Traffic AEB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954025-3B0D-4D38-9E1F-8EC802F06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077820"/>
            <a:ext cx="3875467" cy="3547345"/>
          </a:xfrm>
        </p:spPr>
        <p:txBody>
          <a:bodyPr/>
          <a:lstStyle/>
          <a:p>
            <a:r>
              <a:rPr lang="de-DE" sz="1500" dirty="0"/>
              <a:t>Tests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carried</a:t>
            </a:r>
            <a:r>
              <a:rPr lang="de-DE" sz="1500" dirty="0"/>
              <a:t> out </a:t>
            </a:r>
            <a:r>
              <a:rPr lang="de-DE" sz="1500" dirty="0" err="1"/>
              <a:t>with</a:t>
            </a:r>
            <a:r>
              <a:rPr lang="de-DE" sz="1500" dirty="0"/>
              <a:t> different </a:t>
            </a:r>
            <a:r>
              <a:rPr lang="de-DE" sz="1500" u="sng" dirty="0" err="1"/>
              <a:t>impact</a:t>
            </a:r>
            <a:r>
              <a:rPr lang="de-DE" sz="1500" u="sng" dirty="0"/>
              <a:t> </a:t>
            </a:r>
            <a:r>
              <a:rPr lang="de-DE" sz="1500" u="sng" dirty="0" err="1"/>
              <a:t>positions</a:t>
            </a:r>
            <a:endParaRPr lang="de-DE" sz="1500" u="sng" dirty="0"/>
          </a:p>
          <a:p>
            <a:r>
              <a:rPr lang="de-DE" sz="1500" dirty="0"/>
              <a:t>Impact </a:t>
            </a:r>
            <a:r>
              <a:rPr lang="de-DE" sz="1500" dirty="0" err="1"/>
              <a:t>position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controlled</a:t>
            </a:r>
            <a:r>
              <a:rPr lang="de-DE" sz="1500" dirty="0"/>
              <a:t> </a:t>
            </a:r>
            <a:r>
              <a:rPr lang="de-DE" sz="1500" dirty="0" err="1"/>
              <a:t>by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timing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dummy</a:t>
            </a:r>
            <a:r>
              <a:rPr lang="de-DE" sz="1500" dirty="0"/>
              <a:t> </a:t>
            </a:r>
            <a:r>
              <a:rPr lang="de-DE" sz="1500" dirty="0" err="1"/>
              <a:t>starts</a:t>
            </a:r>
            <a:endParaRPr lang="de-DE" sz="1500" dirty="0"/>
          </a:p>
          <a:p>
            <a:r>
              <a:rPr lang="de-DE" sz="1500" dirty="0"/>
              <a:t>The </a:t>
            </a:r>
            <a:r>
              <a:rPr lang="de-DE" sz="1500" dirty="0" err="1"/>
              <a:t>lower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number</a:t>
            </a:r>
            <a:r>
              <a:rPr lang="de-DE" sz="1500" dirty="0"/>
              <a:t>:</a:t>
            </a:r>
          </a:p>
          <a:p>
            <a:pPr lvl="1"/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later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dummy</a:t>
            </a:r>
            <a:r>
              <a:rPr lang="de-DE" sz="1500" dirty="0"/>
              <a:t> </a:t>
            </a:r>
            <a:r>
              <a:rPr lang="de-DE" sz="1500" dirty="0" err="1"/>
              <a:t>starts</a:t>
            </a:r>
            <a:r>
              <a:rPr lang="de-DE" sz="1500" dirty="0"/>
              <a:t>,</a:t>
            </a:r>
          </a:p>
          <a:p>
            <a:pPr lvl="1"/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less</a:t>
            </a:r>
            <a:r>
              <a:rPr lang="de-DE" sz="1500" dirty="0"/>
              <a:t> time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dummy</a:t>
            </a:r>
            <a:r>
              <a:rPr lang="de-DE" sz="1500" dirty="0"/>
              <a:t> </a:t>
            </a:r>
            <a:r>
              <a:rPr lang="de-DE" sz="1500" dirty="0" err="1"/>
              <a:t>travels</a:t>
            </a:r>
            <a:r>
              <a:rPr lang="de-DE" sz="1500" dirty="0"/>
              <a:t> in front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vehicle</a:t>
            </a:r>
            <a:r>
              <a:rPr lang="de-DE" sz="1500" dirty="0"/>
              <a:t>,</a:t>
            </a:r>
          </a:p>
          <a:p>
            <a:pPr lvl="1"/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more</a:t>
            </a:r>
            <a:r>
              <a:rPr lang="de-DE" sz="1500" dirty="0"/>
              <a:t> </a:t>
            </a:r>
            <a:r>
              <a:rPr lang="de-DE" sz="1500" dirty="0" err="1"/>
              <a:t>demanding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situation</a:t>
            </a:r>
            <a:r>
              <a:rPr lang="de-DE" sz="1500" dirty="0"/>
              <a:t>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155B43E-4686-4B10-8903-272EFBFD13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1225" y="930996"/>
            <a:ext cx="4754838" cy="3088268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8704CAB-FE73-4C9D-AD79-DBF30380D017}"/>
              </a:ext>
            </a:extLst>
          </p:cNvPr>
          <p:cNvCxnSpPr/>
          <p:nvPr/>
        </p:nvCxnSpPr>
        <p:spPr bwMode="auto">
          <a:xfrm>
            <a:off x="6212196" y="2843868"/>
            <a:ext cx="94376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03164DF7-4F96-474A-B441-2235318374AE}"/>
              </a:ext>
            </a:extLst>
          </p:cNvPr>
          <p:cNvCxnSpPr/>
          <p:nvPr/>
        </p:nvCxnSpPr>
        <p:spPr bwMode="auto">
          <a:xfrm>
            <a:off x="6212195" y="1622672"/>
            <a:ext cx="94376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ED1E1E5C-AA6E-41C8-8834-5DD5C33B8E16}"/>
              </a:ext>
            </a:extLst>
          </p:cNvPr>
          <p:cNvCxnSpPr/>
          <p:nvPr/>
        </p:nvCxnSpPr>
        <p:spPr bwMode="auto">
          <a:xfrm flipV="1">
            <a:off x="6212195" y="1622673"/>
            <a:ext cx="0" cy="12211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C40D6C14-0AE3-48C4-B98B-A56438DF7756}"/>
              </a:ext>
            </a:extLst>
          </p:cNvPr>
          <p:cNvCxnSpPr/>
          <p:nvPr/>
        </p:nvCxnSpPr>
        <p:spPr bwMode="auto">
          <a:xfrm flipV="1">
            <a:off x="7155956" y="1622673"/>
            <a:ext cx="0" cy="12211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709DC5C-2C1E-41F7-B7DC-7A18E2AEE652}"/>
              </a:ext>
            </a:extLst>
          </p:cNvPr>
          <p:cNvCxnSpPr/>
          <p:nvPr/>
        </p:nvCxnSpPr>
        <p:spPr bwMode="auto">
          <a:xfrm flipV="1">
            <a:off x="6684075" y="1622673"/>
            <a:ext cx="0" cy="12211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C0DBE49-355A-4E61-8CE6-0A77569F089D}"/>
              </a:ext>
            </a:extLst>
          </p:cNvPr>
          <p:cNvCxnSpPr/>
          <p:nvPr/>
        </p:nvCxnSpPr>
        <p:spPr bwMode="auto">
          <a:xfrm>
            <a:off x="6451282" y="1622673"/>
            <a:ext cx="0" cy="12211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1E7B61A-B783-414D-A2BD-4839325F3B95}"/>
              </a:ext>
            </a:extLst>
          </p:cNvPr>
          <p:cNvCxnSpPr/>
          <p:nvPr/>
        </p:nvCxnSpPr>
        <p:spPr bwMode="auto">
          <a:xfrm>
            <a:off x="6924211" y="1622673"/>
            <a:ext cx="0" cy="12211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CD25E1E5-6F62-448F-AB71-1A4C799940BA}"/>
              </a:ext>
            </a:extLst>
          </p:cNvPr>
          <p:cNvSpPr txBox="1"/>
          <p:nvPr/>
        </p:nvSpPr>
        <p:spPr>
          <a:xfrm>
            <a:off x="6409800" y="1202059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50%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F622F52-E51E-45A2-9FC3-0B06D0B31BAC}"/>
              </a:ext>
            </a:extLst>
          </p:cNvPr>
          <p:cNvSpPr txBox="1"/>
          <p:nvPr/>
        </p:nvSpPr>
        <p:spPr>
          <a:xfrm>
            <a:off x="6188710" y="136775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25%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8CF5F39-2517-4820-98F4-7613E721103C}"/>
              </a:ext>
            </a:extLst>
          </p:cNvPr>
          <p:cNvSpPr txBox="1"/>
          <p:nvPr/>
        </p:nvSpPr>
        <p:spPr>
          <a:xfrm>
            <a:off x="6649937" y="104203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75%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7760D2A-56E0-4376-814C-7384CF2C8F17}"/>
              </a:ext>
            </a:extLst>
          </p:cNvPr>
          <p:cNvCxnSpPr>
            <a:cxnSpLocks/>
          </p:cNvCxnSpPr>
          <p:nvPr/>
        </p:nvCxnSpPr>
        <p:spPr bwMode="auto">
          <a:xfrm>
            <a:off x="6684073" y="2843868"/>
            <a:ext cx="1439090" cy="8295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7E1C8ECC-4C7F-4577-9438-35AB8F66C362}"/>
              </a:ext>
            </a:extLst>
          </p:cNvPr>
          <p:cNvCxnSpPr>
            <a:cxnSpLocks/>
          </p:cNvCxnSpPr>
          <p:nvPr/>
        </p:nvCxnSpPr>
        <p:spPr bwMode="auto">
          <a:xfrm>
            <a:off x="6444987" y="2843868"/>
            <a:ext cx="1182848" cy="8295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9F476CE-558F-4E32-BC2A-8D7C4CCAD3C2}"/>
              </a:ext>
            </a:extLst>
          </p:cNvPr>
          <p:cNvCxnSpPr>
            <a:cxnSpLocks/>
          </p:cNvCxnSpPr>
          <p:nvPr/>
        </p:nvCxnSpPr>
        <p:spPr bwMode="auto">
          <a:xfrm>
            <a:off x="6934864" y="2843868"/>
            <a:ext cx="1666469" cy="82955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629D0A7-AD4F-4E48-8649-94A048A65954}"/>
              </a:ext>
            </a:extLst>
          </p:cNvPr>
          <p:cNvCxnSpPr>
            <a:cxnSpLocks/>
          </p:cNvCxnSpPr>
          <p:nvPr/>
        </p:nvCxnSpPr>
        <p:spPr bwMode="auto">
          <a:xfrm>
            <a:off x="5966817" y="3431566"/>
            <a:ext cx="2850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53732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A7B52E42-18EF-44AC-9395-DF780366D396}"/>
              </a:ext>
            </a:extLst>
          </p:cNvPr>
          <p:cNvSpPr>
            <a:spLocks noChangeAspect="1"/>
          </p:cNvSpPr>
          <p:nvPr/>
        </p:nvSpPr>
        <p:spPr bwMode="auto">
          <a:xfrm>
            <a:off x="1250560" y="876543"/>
            <a:ext cx="3402000" cy="3402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1F67C3A-A10E-469C-B4CA-3E6139FB2C69}"/>
              </a:ext>
            </a:extLst>
          </p:cNvPr>
          <p:cNvSpPr>
            <a:spLocks noChangeAspect="1"/>
          </p:cNvSpPr>
          <p:nvPr/>
        </p:nvSpPr>
        <p:spPr bwMode="auto">
          <a:xfrm>
            <a:off x="2101060" y="1716470"/>
            <a:ext cx="1701000" cy="1701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8AA921-E454-4602-9F8C-779166B59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7" y="3335"/>
            <a:ext cx="7147520" cy="628650"/>
          </a:xfrm>
        </p:spPr>
        <p:txBody>
          <a:bodyPr/>
          <a:lstStyle/>
          <a:p>
            <a:r>
              <a:rPr lang="de-DE" dirty="0"/>
              <a:t>Basics – Cross Traffic AEB (2)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D9AC16D-05E9-4172-B752-6C744B5C52B1}"/>
              </a:ext>
            </a:extLst>
          </p:cNvPr>
          <p:cNvSpPr/>
          <p:nvPr/>
        </p:nvSpPr>
        <p:spPr bwMode="auto">
          <a:xfrm>
            <a:off x="2303510" y="2571750"/>
            <a:ext cx="1296099" cy="14667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5DEB9AAA-7CB3-4394-A8CA-3723ED3A8A53}"/>
              </a:ext>
            </a:extLst>
          </p:cNvPr>
          <p:cNvCxnSpPr/>
          <p:nvPr/>
        </p:nvCxnSpPr>
        <p:spPr bwMode="auto">
          <a:xfrm>
            <a:off x="3599609" y="3991415"/>
            <a:ext cx="0" cy="27003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D1C7A01-FD72-45C0-87AD-10CDE60069C7}"/>
              </a:ext>
            </a:extLst>
          </p:cNvPr>
          <p:cNvCxnSpPr/>
          <p:nvPr/>
        </p:nvCxnSpPr>
        <p:spPr bwMode="auto">
          <a:xfrm>
            <a:off x="2303510" y="3991415"/>
            <a:ext cx="0" cy="27003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AAC1AF4E-D9F8-4FBD-9059-416EDDCC5E5D}"/>
              </a:ext>
            </a:extLst>
          </p:cNvPr>
          <p:cNvCxnSpPr/>
          <p:nvPr/>
        </p:nvCxnSpPr>
        <p:spPr bwMode="auto">
          <a:xfrm>
            <a:off x="2303510" y="4261445"/>
            <a:ext cx="12960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5824A53-62E5-41E0-AB59-FC6BF5D96475}"/>
              </a:ext>
            </a:extLst>
          </p:cNvPr>
          <p:cNvSpPr txBox="1"/>
          <p:nvPr/>
        </p:nvSpPr>
        <p:spPr>
          <a:xfrm>
            <a:off x="2586996" y="4261445"/>
            <a:ext cx="80823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2.55m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4EFAB9B-4DD5-414A-8451-D2D104E88A39}"/>
              </a:ext>
            </a:extLst>
          </p:cNvPr>
          <p:cNvSpPr txBox="1"/>
          <p:nvPr/>
        </p:nvSpPr>
        <p:spPr>
          <a:xfrm>
            <a:off x="5584689" y="1231337"/>
            <a:ext cx="302518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10 km/h = 2.78 m/s</a:t>
            </a:r>
          </a:p>
          <a:p>
            <a:r>
              <a:rPr lang="de-DE" sz="1500" dirty="0"/>
              <a:t>1.2 s </a:t>
            </a:r>
            <a:r>
              <a:rPr lang="de-DE" sz="1500" dirty="0" err="1"/>
              <a:t>reaction</a:t>
            </a:r>
            <a:r>
              <a:rPr lang="de-DE" sz="1500" dirty="0"/>
              <a:t> time </a:t>
            </a:r>
            <a:r>
              <a:rPr lang="de-DE" sz="1500" dirty="0">
                <a:sym typeface="Wingdings" panose="05000000000000000000" pitchFamily="2" charset="2"/>
              </a:rPr>
              <a:t> 3.34 m</a:t>
            </a:r>
          </a:p>
          <a:p>
            <a:endParaRPr lang="de-DE" sz="1500" dirty="0">
              <a:sym typeface="Wingdings" panose="05000000000000000000" pitchFamily="2" charset="2"/>
            </a:endParaRPr>
          </a:p>
          <a:p>
            <a:r>
              <a:rPr lang="de-DE" sz="1500" dirty="0">
                <a:sym typeface="Wingdings" panose="05000000000000000000" pitchFamily="2" charset="2"/>
              </a:rPr>
              <a:t>5 km/h = 1.39 m/s</a:t>
            </a:r>
          </a:p>
          <a:p>
            <a:r>
              <a:rPr lang="de-DE" sz="1500" dirty="0">
                <a:sym typeface="Wingdings" panose="05000000000000000000" pitchFamily="2" charset="2"/>
              </a:rPr>
              <a:t>1.2 s </a:t>
            </a:r>
            <a:r>
              <a:rPr lang="de-DE" sz="1500" dirty="0" err="1">
                <a:sym typeface="Wingdings" panose="05000000000000000000" pitchFamily="2" charset="2"/>
              </a:rPr>
              <a:t>reaction</a:t>
            </a:r>
            <a:r>
              <a:rPr lang="de-DE" sz="1500" dirty="0">
                <a:sym typeface="Wingdings" panose="05000000000000000000" pitchFamily="2" charset="2"/>
              </a:rPr>
              <a:t> time  1.67 m</a:t>
            </a:r>
            <a:endParaRPr lang="de-DE" sz="15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74D17927-CFC3-455F-AE3E-C6BDE77E2204}"/>
              </a:ext>
            </a:extLst>
          </p:cNvPr>
          <p:cNvCxnSpPr/>
          <p:nvPr/>
        </p:nvCxnSpPr>
        <p:spPr bwMode="auto">
          <a:xfrm flipH="1">
            <a:off x="953598" y="2567461"/>
            <a:ext cx="199796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C17A8056-55BD-4450-9620-8891B780B967}"/>
              </a:ext>
            </a:extLst>
          </p:cNvPr>
          <p:cNvCxnSpPr>
            <a:cxnSpLocks/>
          </p:cNvCxnSpPr>
          <p:nvPr/>
        </p:nvCxnSpPr>
        <p:spPr bwMode="auto">
          <a:xfrm flipH="1">
            <a:off x="953598" y="876543"/>
            <a:ext cx="215998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0A864FA1-4301-4A25-B8DE-A92DEAF9F186}"/>
              </a:ext>
            </a:extLst>
          </p:cNvPr>
          <p:cNvCxnSpPr/>
          <p:nvPr/>
        </p:nvCxnSpPr>
        <p:spPr bwMode="auto">
          <a:xfrm>
            <a:off x="953598" y="876543"/>
            <a:ext cx="0" cy="169091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705922B5-2768-49E9-99EC-EE26E3BC907C}"/>
              </a:ext>
            </a:extLst>
          </p:cNvPr>
          <p:cNvSpPr txBox="1"/>
          <p:nvPr/>
        </p:nvSpPr>
        <p:spPr>
          <a:xfrm rot="5400000">
            <a:off x="397880" y="1542801"/>
            <a:ext cx="80823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3.34m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66A865A-F66F-464E-81EA-068156079BCE}"/>
              </a:ext>
            </a:extLst>
          </p:cNvPr>
          <p:cNvCxnSpPr>
            <a:stCxn id="6" idx="0"/>
          </p:cNvCxnSpPr>
          <p:nvPr/>
        </p:nvCxnSpPr>
        <p:spPr bwMode="auto">
          <a:xfrm flipV="1">
            <a:off x="2951560" y="623673"/>
            <a:ext cx="0" cy="19480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C9C5F74D-47B4-444F-9DA2-D4A659F0D461}"/>
              </a:ext>
            </a:extLst>
          </p:cNvPr>
          <p:cNvCxnSpPr>
            <a:cxnSpLocks/>
            <a:endCxn id="6" idx="0"/>
          </p:cNvCxnSpPr>
          <p:nvPr/>
        </p:nvCxnSpPr>
        <p:spPr bwMode="auto">
          <a:xfrm flipH="1">
            <a:off x="2951560" y="951570"/>
            <a:ext cx="810350" cy="16201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6F20C7F2-273E-45AF-8FE6-C1648C9044C0}"/>
              </a:ext>
            </a:extLst>
          </p:cNvPr>
          <p:cNvSpPr/>
          <p:nvPr/>
        </p:nvSpPr>
        <p:spPr bwMode="auto">
          <a:xfrm>
            <a:off x="3603217" y="534523"/>
            <a:ext cx="424133" cy="43315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2BD6EBD2-4062-49BC-96EC-E809896038AD}"/>
              </a:ext>
            </a:extLst>
          </p:cNvPr>
          <p:cNvCxnSpPr>
            <a:cxnSpLocks/>
          </p:cNvCxnSpPr>
          <p:nvPr/>
        </p:nvCxnSpPr>
        <p:spPr bwMode="auto">
          <a:xfrm flipH="1">
            <a:off x="1505433" y="1716471"/>
            <a:ext cx="1608146" cy="153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41FCAE5-A54F-466E-BF6F-3EAAEF6FCE68}"/>
              </a:ext>
            </a:extLst>
          </p:cNvPr>
          <p:cNvCxnSpPr>
            <a:cxnSpLocks/>
          </p:cNvCxnSpPr>
          <p:nvPr/>
        </p:nvCxnSpPr>
        <p:spPr bwMode="auto">
          <a:xfrm>
            <a:off x="1547664" y="1722001"/>
            <a:ext cx="0" cy="8555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4C420A2B-F9D1-4990-B13F-150B5A151499}"/>
              </a:ext>
            </a:extLst>
          </p:cNvPr>
          <p:cNvSpPr txBox="1"/>
          <p:nvPr/>
        </p:nvSpPr>
        <p:spPr>
          <a:xfrm rot="5400000">
            <a:off x="993507" y="2013963"/>
            <a:ext cx="80823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1.67m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E3BE52D8-B0B3-4EBB-8E94-C019A540C752}"/>
              </a:ext>
            </a:extLst>
          </p:cNvPr>
          <p:cNvCxnSpPr>
            <a:cxnSpLocks/>
          </p:cNvCxnSpPr>
          <p:nvPr/>
        </p:nvCxnSpPr>
        <p:spPr bwMode="auto">
          <a:xfrm flipH="1">
            <a:off x="2954007" y="1205930"/>
            <a:ext cx="1374387" cy="13610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Ellipse 42">
            <a:extLst>
              <a:ext uri="{FF2B5EF4-FFF2-40B4-BE49-F238E27FC236}">
                <a16:creationId xmlns:a16="http://schemas.microsoft.com/office/drawing/2014/main" id="{C269E43B-B4AA-40DB-B0A2-F3A75A30096B}"/>
              </a:ext>
            </a:extLst>
          </p:cNvPr>
          <p:cNvSpPr/>
          <p:nvPr/>
        </p:nvSpPr>
        <p:spPr bwMode="auto">
          <a:xfrm>
            <a:off x="4169701" y="916990"/>
            <a:ext cx="424133" cy="43315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940820B-2CCE-4D35-BD7B-445AEB26AAD5}"/>
              </a:ext>
            </a:extLst>
          </p:cNvPr>
          <p:cNvSpPr txBox="1"/>
          <p:nvPr/>
        </p:nvSpPr>
        <p:spPr>
          <a:xfrm rot="17778520">
            <a:off x="2463086" y="1530293"/>
            <a:ext cx="1547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10 vs. 5 km/h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E591E4F-9095-4864-B4D7-509689940778}"/>
              </a:ext>
            </a:extLst>
          </p:cNvPr>
          <p:cNvSpPr txBox="1"/>
          <p:nvPr/>
        </p:nvSpPr>
        <p:spPr>
          <a:xfrm rot="18921240">
            <a:off x="2997382" y="1479547"/>
            <a:ext cx="14253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5 vs. 5 km/h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301FA475-29A1-4638-AFE2-574A2A77965B}"/>
              </a:ext>
            </a:extLst>
          </p:cNvPr>
          <p:cNvCxnSpPr>
            <a:cxnSpLocks/>
          </p:cNvCxnSpPr>
          <p:nvPr/>
        </p:nvCxnSpPr>
        <p:spPr bwMode="auto">
          <a:xfrm>
            <a:off x="2923296" y="695361"/>
            <a:ext cx="832474" cy="388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FD540F6C-7DA0-48DC-B194-4CC2A4921035}"/>
              </a:ext>
            </a:extLst>
          </p:cNvPr>
          <p:cNvSpPr txBox="1"/>
          <p:nvPr/>
        </p:nvSpPr>
        <p:spPr>
          <a:xfrm>
            <a:off x="-34635" y="420701"/>
            <a:ext cx="35607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Avoidance</a:t>
            </a:r>
            <a:r>
              <a:rPr lang="de-DE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possible </a:t>
            </a:r>
            <a:r>
              <a:rPr lang="de-DE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when</a:t>
            </a:r>
            <a:r>
              <a:rPr lang="de-DE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seen</a:t>
            </a:r>
            <a:r>
              <a:rPr lang="de-DE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here</a:t>
            </a:r>
            <a:endParaRPr lang="de-DE" sz="1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D94555D2-AC9D-476C-9501-E2E2075C8E19}"/>
              </a:ext>
            </a:extLst>
          </p:cNvPr>
          <p:cNvCxnSpPr>
            <a:cxnSpLocks/>
          </p:cNvCxnSpPr>
          <p:nvPr/>
        </p:nvCxnSpPr>
        <p:spPr bwMode="auto">
          <a:xfrm>
            <a:off x="3518972" y="1928142"/>
            <a:ext cx="591452" cy="6362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E862F7F0-64E0-4080-80CD-FC7CE296025A}"/>
              </a:ext>
            </a:extLst>
          </p:cNvPr>
          <p:cNvSpPr txBox="1"/>
          <p:nvPr/>
        </p:nvSpPr>
        <p:spPr>
          <a:xfrm rot="2847944">
            <a:off x="3485839" y="2483169"/>
            <a:ext cx="2223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err="1">
                <a:solidFill>
                  <a:srgbClr val="FFC000"/>
                </a:solidFill>
              </a:rPr>
              <a:t>Avoidance</a:t>
            </a:r>
            <a:r>
              <a:rPr lang="de-DE" sz="1500" dirty="0">
                <a:solidFill>
                  <a:srgbClr val="FFC000"/>
                </a:solidFill>
              </a:rPr>
              <a:t> possible</a:t>
            </a:r>
            <a:br>
              <a:rPr lang="de-DE" sz="1500" dirty="0">
                <a:solidFill>
                  <a:srgbClr val="FFC000"/>
                </a:solidFill>
              </a:rPr>
            </a:br>
            <a:r>
              <a:rPr lang="de-DE" sz="1500" dirty="0" err="1">
                <a:solidFill>
                  <a:srgbClr val="FFC000"/>
                </a:solidFill>
              </a:rPr>
              <a:t>when</a:t>
            </a:r>
            <a:r>
              <a:rPr lang="de-DE" sz="1500" dirty="0">
                <a:solidFill>
                  <a:srgbClr val="FFC000"/>
                </a:solidFill>
              </a:rPr>
              <a:t> </a:t>
            </a:r>
            <a:r>
              <a:rPr lang="de-DE" sz="1500" dirty="0" err="1">
                <a:solidFill>
                  <a:srgbClr val="FFC000"/>
                </a:solidFill>
              </a:rPr>
              <a:t>seen</a:t>
            </a:r>
            <a:r>
              <a:rPr lang="de-DE" sz="1500" dirty="0">
                <a:solidFill>
                  <a:srgbClr val="FFC000"/>
                </a:solidFill>
              </a:rPr>
              <a:t> </a:t>
            </a:r>
            <a:r>
              <a:rPr lang="de-DE" sz="1500" dirty="0" err="1">
                <a:solidFill>
                  <a:srgbClr val="FFC000"/>
                </a:solidFill>
              </a:rPr>
              <a:t>here</a:t>
            </a:r>
            <a:endParaRPr lang="de-DE" sz="1500" dirty="0">
              <a:solidFill>
                <a:srgbClr val="FFC000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F6909747-EAAE-4810-9631-E6887213433C}"/>
              </a:ext>
            </a:extLst>
          </p:cNvPr>
          <p:cNvSpPr txBox="1"/>
          <p:nvPr/>
        </p:nvSpPr>
        <p:spPr>
          <a:xfrm>
            <a:off x="4731664" y="3897669"/>
            <a:ext cx="4358429" cy="7848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u="sng" dirty="0" err="1"/>
              <a:t>Conclusion</a:t>
            </a:r>
            <a:r>
              <a:rPr lang="de-DE" sz="1500" dirty="0"/>
              <a:t>: Close </a:t>
            </a:r>
            <a:r>
              <a:rPr lang="de-DE" sz="1500" dirty="0" err="1"/>
              <a:t>Proximity</a:t>
            </a:r>
            <a:r>
              <a:rPr lang="de-DE" sz="1500" dirty="0"/>
              <a:t> Vision </a:t>
            </a:r>
            <a:r>
              <a:rPr lang="de-DE" sz="1500" b="1" dirty="0" err="1">
                <a:solidFill>
                  <a:srgbClr val="FF0000"/>
                </a:solidFill>
              </a:rPr>
              <a:t>is</a:t>
            </a:r>
            <a:br>
              <a:rPr lang="de-DE" sz="1500" b="1" dirty="0">
                <a:solidFill>
                  <a:srgbClr val="FF0000"/>
                </a:solidFill>
              </a:rPr>
            </a:br>
            <a:r>
              <a:rPr lang="de-DE" sz="1500" b="1" dirty="0">
                <a:solidFill>
                  <a:srgbClr val="FF0000"/>
                </a:solidFill>
              </a:rPr>
              <a:t>not</a:t>
            </a:r>
            <a:r>
              <a:rPr lang="de-DE" sz="1500" dirty="0"/>
              <a:t> relevant </a:t>
            </a:r>
            <a:r>
              <a:rPr lang="de-DE" sz="1500" dirty="0" err="1"/>
              <a:t>for</a:t>
            </a:r>
            <a:r>
              <a:rPr lang="de-DE" sz="1500" dirty="0"/>
              <a:t> </a:t>
            </a:r>
            <a:r>
              <a:rPr lang="de-DE" sz="1500" dirty="0" err="1"/>
              <a:t>crossing</a:t>
            </a:r>
            <a:r>
              <a:rPr lang="de-DE" sz="1500" dirty="0"/>
              <a:t> </a:t>
            </a:r>
            <a:r>
              <a:rPr lang="de-DE" sz="1500" dirty="0" err="1"/>
              <a:t>accidents</a:t>
            </a:r>
            <a:r>
              <a:rPr lang="de-DE" sz="1500" dirty="0"/>
              <a:t>!</a:t>
            </a:r>
          </a:p>
          <a:p>
            <a:r>
              <a:rPr lang="de-DE" sz="1500" dirty="0"/>
              <a:t>AEB VRU </a:t>
            </a:r>
            <a:r>
              <a:rPr lang="de-DE" sz="1500" b="1" dirty="0" err="1">
                <a:solidFill>
                  <a:srgbClr val="FF0000"/>
                </a:solidFill>
              </a:rPr>
              <a:t>is</a:t>
            </a:r>
            <a:r>
              <a:rPr lang="de-DE" sz="1500" dirty="0"/>
              <a:t> relevant </a:t>
            </a:r>
            <a:r>
              <a:rPr lang="de-DE" sz="1500" dirty="0" err="1"/>
              <a:t>for</a:t>
            </a:r>
            <a:r>
              <a:rPr lang="de-DE" sz="1500" dirty="0"/>
              <a:t> </a:t>
            </a:r>
            <a:r>
              <a:rPr lang="de-DE" sz="1500" dirty="0" err="1"/>
              <a:t>crossing</a:t>
            </a:r>
            <a:r>
              <a:rPr lang="de-DE" sz="1500" dirty="0"/>
              <a:t> </a:t>
            </a:r>
            <a:r>
              <a:rPr lang="de-DE" sz="1500" dirty="0" err="1"/>
              <a:t>accidents</a:t>
            </a:r>
            <a:r>
              <a:rPr lang="de-DE" sz="15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306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/>
      <p:bldP spid="43" grpId="0" animBg="1"/>
      <p:bldP spid="45" grpId="0"/>
      <p:bldP spid="56" grpId="0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0A108D2A-2CCE-4AB0-A39B-C6F95DF466A2}"/>
              </a:ext>
            </a:extLst>
          </p:cNvPr>
          <p:cNvSpPr/>
          <p:nvPr/>
        </p:nvSpPr>
        <p:spPr bwMode="auto">
          <a:xfrm>
            <a:off x="2079578" y="3134847"/>
            <a:ext cx="405000" cy="323477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097B498-9FCA-4283-9F73-3A04EB945FB3}"/>
              </a:ext>
            </a:extLst>
          </p:cNvPr>
          <p:cNvSpPr/>
          <p:nvPr/>
        </p:nvSpPr>
        <p:spPr bwMode="auto">
          <a:xfrm>
            <a:off x="1793984" y="982469"/>
            <a:ext cx="804146" cy="31733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014A7E3-7B3D-4EDE-ABE6-E2A55055EFF1}"/>
              </a:ext>
            </a:extLst>
          </p:cNvPr>
          <p:cNvSpPr/>
          <p:nvPr/>
        </p:nvSpPr>
        <p:spPr bwMode="auto">
          <a:xfrm>
            <a:off x="2428530" y="1489277"/>
            <a:ext cx="244883" cy="135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47D9603-501D-48EE-8BDC-29424FA8729E}"/>
              </a:ext>
            </a:extLst>
          </p:cNvPr>
          <p:cNvSpPr/>
          <p:nvPr/>
        </p:nvSpPr>
        <p:spPr bwMode="auto">
          <a:xfrm>
            <a:off x="2541363" y="1573881"/>
            <a:ext cx="113533" cy="125915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6246FB6-B889-4F93-B581-99D348F8E90C}"/>
              </a:ext>
            </a:extLst>
          </p:cNvPr>
          <p:cNvSpPr/>
          <p:nvPr/>
        </p:nvSpPr>
        <p:spPr bwMode="auto">
          <a:xfrm>
            <a:off x="1120570" y="3504460"/>
            <a:ext cx="1428722" cy="135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BF2A288-804A-4FCF-93DD-C3865698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5" y="3037"/>
            <a:ext cx="7147520" cy="628650"/>
          </a:xfrm>
        </p:spPr>
        <p:txBody>
          <a:bodyPr/>
          <a:lstStyle/>
          <a:p>
            <a:r>
              <a:rPr lang="en-GB" dirty="0"/>
              <a:t>Why no avoidance 0-100% impact at 10 km/h?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458B346-2C75-42F6-A2F6-09DC3B7F4D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 t="60998" r="17843"/>
          <a:stretch/>
        </p:blipFill>
        <p:spPr>
          <a:xfrm>
            <a:off x="193998" y="464344"/>
            <a:ext cx="1614488" cy="961253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8055670-6B86-4920-AE77-2DC2013C5FB7}"/>
              </a:ext>
            </a:extLst>
          </p:cNvPr>
          <p:cNvCxnSpPr>
            <a:cxnSpLocks/>
          </p:cNvCxnSpPr>
          <p:nvPr/>
        </p:nvCxnSpPr>
        <p:spPr bwMode="auto">
          <a:xfrm flipV="1">
            <a:off x="2598131" y="1225571"/>
            <a:ext cx="0" cy="4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53D7489-B5CA-47E4-B80F-C97E0766649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88131" y="1225572"/>
            <a:ext cx="8100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DDF8EDAB-509D-4927-8B00-AA2F2F0C7F0B}"/>
              </a:ext>
            </a:extLst>
          </p:cNvPr>
          <p:cNvSpPr txBox="1"/>
          <p:nvPr/>
        </p:nvSpPr>
        <p:spPr>
          <a:xfrm>
            <a:off x="2673412" y="1340987"/>
            <a:ext cx="63703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2. Pedestrian: 5 km/h </a:t>
            </a:r>
            <a:r>
              <a:rPr lang="en-GB" sz="1500" dirty="0">
                <a:sym typeface="Wingdings" panose="05000000000000000000" pitchFamily="2" charset="2"/>
              </a:rPr>
              <a:t> distance travelled in 1 s approx. 1.4 m</a:t>
            </a:r>
          </a:p>
          <a:p>
            <a:pPr algn="l"/>
            <a:r>
              <a:rPr lang="en-GB" sz="1500" dirty="0">
                <a:sym typeface="Wingdings" panose="05000000000000000000" pitchFamily="2" charset="2"/>
              </a:rPr>
              <a:t>3. Pedestrian </a:t>
            </a:r>
            <a:r>
              <a:rPr lang="en-GB" sz="1500" u="sng" dirty="0">
                <a:sym typeface="Wingdings" panose="05000000000000000000" pitchFamily="2" charset="2"/>
              </a:rPr>
              <a:t>stopping distance</a:t>
            </a:r>
            <a:r>
              <a:rPr lang="en-GB" sz="1500" dirty="0">
                <a:sym typeface="Wingdings" panose="05000000000000000000" pitchFamily="2" charset="2"/>
              </a:rPr>
              <a:t> is about 0.3 – 0.5 m</a:t>
            </a:r>
            <a:endParaRPr lang="en-GB" sz="15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51DC0FC-ED29-4316-9B06-303DB9287D14}"/>
              </a:ext>
            </a:extLst>
          </p:cNvPr>
          <p:cNvSpPr txBox="1"/>
          <p:nvPr/>
        </p:nvSpPr>
        <p:spPr>
          <a:xfrm>
            <a:off x="2673413" y="631687"/>
            <a:ext cx="49478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1. </a:t>
            </a:r>
            <a:r>
              <a:rPr lang="en-GB" sz="1500" u="sng" dirty="0"/>
              <a:t>Vehicle stopping distance</a:t>
            </a:r>
            <a:r>
              <a:rPr lang="en-GB" sz="1500" dirty="0"/>
              <a:t> from 10 km/h: </a:t>
            </a:r>
            <a:br>
              <a:rPr lang="en-GB" sz="1500" dirty="0"/>
            </a:br>
            <a:r>
              <a:rPr lang="en-GB" sz="1500" dirty="0">
                <a:sym typeface="Wingdings" panose="05000000000000000000" pitchFamily="2" charset="2"/>
              </a:rPr>
              <a:t> stopping dist. 3 m, braking starts at ~ 1 s TTC</a:t>
            </a:r>
            <a:endParaRPr lang="en-GB" sz="15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7514675-152C-47FC-AA4B-E441F57C9C79}"/>
              </a:ext>
            </a:extLst>
          </p:cNvPr>
          <p:cNvSpPr txBox="1"/>
          <p:nvPr/>
        </p:nvSpPr>
        <p:spPr>
          <a:xfrm>
            <a:off x="2673413" y="1887361"/>
            <a:ext cx="63883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4. Ped position when braking needs to start is </a:t>
            </a:r>
            <a:br>
              <a:rPr lang="en-GB" sz="1500" dirty="0"/>
            </a:br>
            <a:r>
              <a:rPr lang="en-GB" sz="1500" dirty="0"/>
              <a:t>before (!) the pedestrian has reached it’s own stopping distance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B486F6D-7D45-4E5D-A725-D4A3ACAE17AD}"/>
              </a:ext>
            </a:extLst>
          </p:cNvPr>
          <p:cNvSpPr txBox="1"/>
          <p:nvPr/>
        </p:nvSpPr>
        <p:spPr>
          <a:xfrm>
            <a:off x="365072" y="1463313"/>
            <a:ext cx="20875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Pedestrian stopping</a:t>
            </a:r>
            <a:br>
              <a:rPr lang="en-GB" sz="1500" dirty="0"/>
            </a:br>
            <a:r>
              <a:rPr lang="en-GB" sz="1500" dirty="0"/>
              <a:t>distance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28F4ACF-B5CA-45F9-8DD1-E5F91E044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 t="60998" r="17843"/>
          <a:stretch/>
        </p:blipFill>
        <p:spPr>
          <a:xfrm>
            <a:off x="544101" y="2679203"/>
            <a:ext cx="1614488" cy="961253"/>
          </a:xfrm>
          <a:prstGeom prst="rect">
            <a:avLst/>
          </a:prstGeom>
        </p:spPr>
      </p:pic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8CD5E602-20CE-4AF5-B06E-E0B839F55199}"/>
              </a:ext>
            </a:extLst>
          </p:cNvPr>
          <p:cNvCxnSpPr>
            <a:cxnSpLocks/>
          </p:cNvCxnSpPr>
          <p:nvPr/>
        </p:nvCxnSpPr>
        <p:spPr bwMode="auto">
          <a:xfrm flipV="1">
            <a:off x="2484579" y="3428941"/>
            <a:ext cx="0" cy="2115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4FC93C4-737D-4A19-998A-E03C23BBBAC7}"/>
              </a:ext>
            </a:extLst>
          </p:cNvPr>
          <p:cNvCxnSpPr>
            <a:cxnSpLocks/>
          </p:cNvCxnSpPr>
          <p:nvPr/>
        </p:nvCxnSpPr>
        <p:spPr bwMode="auto">
          <a:xfrm flipV="1">
            <a:off x="2079579" y="3428941"/>
            <a:ext cx="4050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B5C9004B-7002-4428-93EA-3CEF3DFB4615}"/>
              </a:ext>
            </a:extLst>
          </p:cNvPr>
          <p:cNvSpPr txBox="1"/>
          <p:nvPr/>
        </p:nvSpPr>
        <p:spPr>
          <a:xfrm>
            <a:off x="2735057" y="3451492"/>
            <a:ext cx="641207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2. Ped.: 5 km/h </a:t>
            </a:r>
            <a:r>
              <a:rPr lang="en-GB" sz="1500" dirty="0">
                <a:sym typeface="Wingdings" panose="05000000000000000000" pitchFamily="2" charset="2"/>
              </a:rPr>
              <a:t> travels approx. 0.7 m in 0.5 s</a:t>
            </a:r>
          </a:p>
          <a:p>
            <a:pPr algn="l"/>
            <a:r>
              <a:rPr lang="en-GB" sz="1500" dirty="0">
                <a:sym typeface="Wingdings" panose="05000000000000000000" pitchFamily="2" charset="2"/>
              </a:rPr>
              <a:t>3. Pedestrian stopping distance ~0.3 – 0.5 s</a:t>
            </a:r>
          </a:p>
          <a:p>
            <a:pPr algn="l"/>
            <a:r>
              <a:rPr lang="en-GB" sz="1500" dirty="0">
                <a:sym typeface="Wingdings" panose="05000000000000000000" pitchFamily="2" charset="2"/>
              </a:rPr>
              <a:t>4. Pedestrian stopping distance ~= vehicle stopping distance,</a:t>
            </a:r>
            <a:br>
              <a:rPr lang="en-GB" sz="1500" dirty="0">
                <a:sym typeface="Wingdings" panose="05000000000000000000" pitchFamily="2" charset="2"/>
              </a:rPr>
            </a:br>
            <a:r>
              <a:rPr lang="en-GB" sz="1500" dirty="0">
                <a:sym typeface="Wingdings" panose="05000000000000000000" pitchFamily="2" charset="2"/>
              </a:rPr>
              <a:t>so vehicle needs to start braking when it is clear that pedestrian</a:t>
            </a:r>
            <a:br>
              <a:rPr lang="en-GB" sz="1500" dirty="0">
                <a:sym typeface="Wingdings" panose="05000000000000000000" pitchFamily="2" charset="2"/>
              </a:rPr>
            </a:br>
            <a:r>
              <a:rPr lang="en-GB" sz="1500" dirty="0">
                <a:sym typeface="Wingdings" panose="05000000000000000000" pitchFamily="2" charset="2"/>
              </a:rPr>
              <a:t>will not stop in time.</a:t>
            </a:r>
            <a:endParaRPr lang="en-GB" sz="1500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CCC7A3F-5A52-43A2-A218-E7281642D61F}"/>
              </a:ext>
            </a:extLst>
          </p:cNvPr>
          <p:cNvSpPr txBox="1"/>
          <p:nvPr/>
        </p:nvSpPr>
        <p:spPr>
          <a:xfrm>
            <a:off x="2748914" y="2711105"/>
            <a:ext cx="534999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u="sng" dirty="0"/>
              <a:t>Lower vehicle speed </a:t>
            </a:r>
            <a:r>
              <a:rPr lang="en-GB" sz="1500" u="sng" dirty="0">
                <a:sym typeface="Wingdings" panose="05000000000000000000" pitchFamily="2" charset="2"/>
              </a:rPr>
              <a:t> lower stopping distance:</a:t>
            </a:r>
            <a:endParaRPr lang="en-GB" sz="1500" u="sng" dirty="0"/>
          </a:p>
          <a:p>
            <a:pPr algn="l"/>
            <a:r>
              <a:rPr lang="en-GB" sz="1500" dirty="0"/>
              <a:t>1. stopping distance from 5 km/h :</a:t>
            </a:r>
            <a:br>
              <a:rPr lang="en-GB" sz="1500" dirty="0"/>
            </a:br>
            <a:r>
              <a:rPr lang="en-GB" sz="1500" dirty="0">
                <a:sym typeface="Wingdings" panose="05000000000000000000" pitchFamily="2" charset="2"/>
              </a:rPr>
              <a:t> braking distance 1.5 m, braking starts ~ 0.5 s TTC</a:t>
            </a:r>
            <a:endParaRPr lang="en-GB" sz="1500" dirty="0"/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65254733-7077-4B4B-9947-5808B08BA4A9}"/>
              </a:ext>
            </a:extLst>
          </p:cNvPr>
          <p:cNvSpPr/>
          <p:nvPr/>
        </p:nvSpPr>
        <p:spPr bwMode="auto">
          <a:xfrm>
            <a:off x="2868962" y="656636"/>
            <a:ext cx="138564" cy="300082"/>
          </a:xfrm>
          <a:custGeom>
            <a:avLst/>
            <a:gdLst>
              <a:gd name="connsiteX0" fmla="*/ 2181138 w 2181138"/>
              <a:gd name="connsiteY0" fmla="*/ 214557 h 701118"/>
              <a:gd name="connsiteX1" fmla="*/ 1342238 w 2181138"/>
              <a:gd name="connsiteY1" fmla="*/ 4832 h 701118"/>
              <a:gd name="connsiteX2" fmla="*/ 620785 w 2181138"/>
              <a:gd name="connsiteY2" fmla="*/ 122278 h 701118"/>
              <a:gd name="connsiteX3" fmla="*/ 0 w 2181138"/>
              <a:gd name="connsiteY3" fmla="*/ 701118 h 70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1138" h="701118">
                <a:moveTo>
                  <a:pt x="2181138" y="214557"/>
                </a:moveTo>
                <a:cubicBezTo>
                  <a:pt x="1891717" y="117384"/>
                  <a:pt x="1602297" y="20212"/>
                  <a:pt x="1342238" y="4832"/>
                </a:cubicBezTo>
                <a:cubicBezTo>
                  <a:pt x="1082179" y="-10548"/>
                  <a:pt x="844491" y="6230"/>
                  <a:pt x="620785" y="122278"/>
                </a:cubicBezTo>
                <a:cubicBezTo>
                  <a:pt x="397079" y="238326"/>
                  <a:pt x="198539" y="469722"/>
                  <a:pt x="0" y="70111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GB" sz="1500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40E2E724-FE9B-48AF-852E-D73E122B9649}"/>
              </a:ext>
            </a:extLst>
          </p:cNvPr>
          <p:cNvSpPr/>
          <p:nvPr/>
        </p:nvSpPr>
        <p:spPr bwMode="auto">
          <a:xfrm>
            <a:off x="3365845" y="1650375"/>
            <a:ext cx="138564" cy="300082"/>
          </a:xfrm>
          <a:custGeom>
            <a:avLst/>
            <a:gdLst>
              <a:gd name="connsiteX0" fmla="*/ 2634882 w 2634882"/>
              <a:gd name="connsiteY0" fmla="*/ 134224 h 452917"/>
              <a:gd name="connsiteX1" fmla="*/ 1854706 w 2634882"/>
              <a:gd name="connsiteY1" fmla="*/ 394282 h 452917"/>
              <a:gd name="connsiteX2" fmla="*/ 302743 w 2634882"/>
              <a:gd name="connsiteY2" fmla="*/ 419449 h 452917"/>
              <a:gd name="connsiteX3" fmla="*/ 739 w 2634882"/>
              <a:gd name="connsiteY3" fmla="*/ 0 h 45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4882" h="452917">
                <a:moveTo>
                  <a:pt x="2634882" y="134224"/>
                </a:moveTo>
                <a:cubicBezTo>
                  <a:pt x="2439139" y="240484"/>
                  <a:pt x="2243396" y="346745"/>
                  <a:pt x="1854706" y="394282"/>
                </a:cubicBezTo>
                <a:cubicBezTo>
                  <a:pt x="1466016" y="441819"/>
                  <a:pt x="611737" y="485163"/>
                  <a:pt x="302743" y="419449"/>
                </a:cubicBezTo>
                <a:cubicBezTo>
                  <a:pt x="-6251" y="353735"/>
                  <a:pt x="-2756" y="176867"/>
                  <a:pt x="73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GB" sz="150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6320B09-3222-4453-9E3A-F70AAA8F5473}"/>
              </a:ext>
            </a:extLst>
          </p:cNvPr>
          <p:cNvSpPr/>
          <p:nvPr/>
        </p:nvSpPr>
        <p:spPr bwMode="auto">
          <a:xfrm>
            <a:off x="2428530" y="3596731"/>
            <a:ext cx="113533" cy="125915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691707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C72158E-134E-437D-893C-31012192C484}"/>
              </a:ext>
            </a:extLst>
          </p:cNvPr>
          <p:cNvCxnSpPr>
            <a:cxnSpLocks/>
          </p:cNvCxnSpPr>
          <p:nvPr/>
        </p:nvCxnSpPr>
        <p:spPr bwMode="auto">
          <a:xfrm>
            <a:off x="2233569" y="2409856"/>
            <a:ext cx="2478947" cy="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1097B498-9FCA-4283-9F73-3A04EB945FB3}"/>
              </a:ext>
            </a:extLst>
          </p:cNvPr>
          <p:cNvSpPr/>
          <p:nvPr/>
        </p:nvSpPr>
        <p:spPr bwMode="auto">
          <a:xfrm>
            <a:off x="2025762" y="1927532"/>
            <a:ext cx="1924913" cy="31733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014A7E3-7B3D-4EDE-ABE6-E2A55055EFF1}"/>
              </a:ext>
            </a:extLst>
          </p:cNvPr>
          <p:cNvSpPr/>
          <p:nvPr/>
        </p:nvSpPr>
        <p:spPr bwMode="auto">
          <a:xfrm>
            <a:off x="3787546" y="2361231"/>
            <a:ext cx="244883" cy="135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47D9603-501D-48EE-8BDC-29424FA8729E}"/>
              </a:ext>
            </a:extLst>
          </p:cNvPr>
          <p:cNvSpPr/>
          <p:nvPr/>
        </p:nvSpPr>
        <p:spPr bwMode="auto">
          <a:xfrm>
            <a:off x="3900380" y="2445835"/>
            <a:ext cx="113533" cy="125915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en-GB" sz="150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BF2A288-804A-4FCF-93DD-C3865698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5" y="3037"/>
            <a:ext cx="7147520" cy="628650"/>
          </a:xfrm>
        </p:spPr>
        <p:txBody>
          <a:bodyPr/>
          <a:lstStyle/>
          <a:p>
            <a:r>
              <a:rPr lang="en-GB" dirty="0"/>
              <a:t>Why avoidance 20 km/h vehicle speed?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458B346-2C75-42F6-A2F6-09DC3B7F4D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 t="60998" r="17843"/>
          <a:stretch/>
        </p:blipFill>
        <p:spPr>
          <a:xfrm>
            <a:off x="776374" y="1643061"/>
            <a:ext cx="1614488" cy="961253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8055670-6B86-4920-AE77-2DC2013C5FB7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7148" y="2097526"/>
            <a:ext cx="0" cy="4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53D7489-B5CA-47E4-B80F-C97E0766649D}"/>
              </a:ext>
            </a:extLst>
          </p:cNvPr>
          <p:cNvCxnSpPr>
            <a:cxnSpLocks/>
          </p:cNvCxnSpPr>
          <p:nvPr/>
        </p:nvCxnSpPr>
        <p:spPr bwMode="auto">
          <a:xfrm>
            <a:off x="2390863" y="2097526"/>
            <a:ext cx="1566285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2A5B1E07-732B-425F-B92B-2002738D5520}"/>
              </a:ext>
            </a:extLst>
          </p:cNvPr>
          <p:cNvSpPr txBox="1"/>
          <p:nvPr/>
        </p:nvSpPr>
        <p:spPr>
          <a:xfrm>
            <a:off x="3694504" y="772990"/>
            <a:ext cx="52620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1. </a:t>
            </a:r>
            <a:r>
              <a:rPr lang="en-GB" sz="1500" u="sng" dirty="0"/>
              <a:t>Vehicle stopping distance</a:t>
            </a:r>
            <a:r>
              <a:rPr lang="en-GB" sz="1500" dirty="0"/>
              <a:t> from 20 km/h: </a:t>
            </a:r>
            <a:br>
              <a:rPr lang="en-GB" sz="1500" dirty="0"/>
            </a:br>
            <a:r>
              <a:rPr lang="en-GB" sz="1500" dirty="0">
                <a:sym typeface="Wingdings" panose="05000000000000000000" pitchFamily="2" charset="2"/>
              </a:rPr>
              <a:t> stopping dist. 13 m, braking starts at ~ 2.5 s TTC</a:t>
            </a:r>
            <a:endParaRPr lang="en-GB" sz="150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0895F-98D6-41BC-BE5B-FFDDD4E910ED}"/>
              </a:ext>
            </a:extLst>
          </p:cNvPr>
          <p:cNvSpPr txBox="1"/>
          <p:nvPr/>
        </p:nvSpPr>
        <p:spPr>
          <a:xfrm>
            <a:off x="2453202" y="2733644"/>
            <a:ext cx="63703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2. Pedestrian: 5 km/h </a:t>
            </a:r>
            <a:r>
              <a:rPr lang="en-GB" sz="1500" dirty="0">
                <a:sym typeface="Wingdings" panose="05000000000000000000" pitchFamily="2" charset="2"/>
              </a:rPr>
              <a:t> distance travelled in 1 s approx. 1.4 m</a:t>
            </a:r>
          </a:p>
          <a:p>
            <a:pPr algn="l"/>
            <a:r>
              <a:rPr lang="en-GB" sz="1500" dirty="0">
                <a:sym typeface="Wingdings" panose="05000000000000000000" pitchFamily="2" charset="2"/>
              </a:rPr>
              <a:t>3. Pedestrian </a:t>
            </a:r>
            <a:r>
              <a:rPr lang="en-GB" sz="1500" u="sng" dirty="0">
                <a:sym typeface="Wingdings" panose="05000000000000000000" pitchFamily="2" charset="2"/>
              </a:rPr>
              <a:t>stopping distance</a:t>
            </a:r>
            <a:r>
              <a:rPr lang="en-GB" sz="1500" dirty="0">
                <a:sym typeface="Wingdings" panose="05000000000000000000" pitchFamily="2" charset="2"/>
              </a:rPr>
              <a:t> is about 0.3 – 0.5 m</a:t>
            </a:r>
            <a:endParaRPr lang="en-GB" sz="15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00E57E7-DA7A-4406-B53E-36846FDB400A}"/>
              </a:ext>
            </a:extLst>
          </p:cNvPr>
          <p:cNvSpPr txBox="1"/>
          <p:nvPr/>
        </p:nvSpPr>
        <p:spPr>
          <a:xfrm>
            <a:off x="2453202" y="3529932"/>
            <a:ext cx="56765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500" dirty="0"/>
              <a:t>4. But for </a:t>
            </a:r>
            <a:r>
              <a:rPr lang="en-GB" sz="1500" dirty="0" err="1"/>
              <a:t>center</a:t>
            </a:r>
            <a:r>
              <a:rPr lang="en-GB" sz="1500" dirty="0"/>
              <a:t> impacts: </a:t>
            </a:r>
            <a:br>
              <a:rPr lang="en-GB" sz="1500" dirty="0"/>
            </a:br>
            <a:r>
              <a:rPr lang="en-GB" sz="1500" dirty="0"/>
              <a:t>Pedestrian is not able to prevent entering in vehicle path</a:t>
            </a:r>
            <a:br>
              <a:rPr lang="en-GB" sz="1500" dirty="0"/>
            </a:br>
            <a:r>
              <a:rPr lang="en-GB" sz="1500" dirty="0"/>
              <a:t>(orange line) when vehicle starts braking.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AF8785E0-8F48-4261-9036-54CE2F3E2CEF}"/>
              </a:ext>
            </a:extLst>
          </p:cNvPr>
          <p:cNvCxnSpPr/>
          <p:nvPr/>
        </p:nvCxnSpPr>
        <p:spPr bwMode="auto">
          <a:xfrm flipH="1">
            <a:off x="2390862" y="1361589"/>
            <a:ext cx="442069" cy="73426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C19C0E55-BE17-4FA6-A706-505F0C02B0C4}"/>
              </a:ext>
            </a:extLst>
          </p:cNvPr>
          <p:cNvSpPr txBox="1"/>
          <p:nvPr/>
        </p:nvSpPr>
        <p:spPr>
          <a:xfrm>
            <a:off x="1895890" y="1105273"/>
            <a:ext cx="16466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err="1"/>
              <a:t>Center</a:t>
            </a:r>
            <a:r>
              <a:rPr lang="en-GB" sz="1500" dirty="0"/>
              <a:t> impacts</a:t>
            </a:r>
          </a:p>
        </p:txBody>
      </p:sp>
    </p:spTree>
    <p:extLst>
      <p:ext uri="{BB962C8B-B14F-4D97-AF65-F5344CB8AC3E}">
        <p14:creationId xmlns:p14="http://schemas.microsoft.com/office/powerpoint/2010/main" val="3718711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035E0-B32F-4137-878A-CA3E78B9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Robustness Requirements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1B7E4C-05CC-4B02-97C2-F31757EF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lux limit </a:t>
            </a:r>
            <a:r>
              <a:rPr lang="en-GB" dirty="0">
                <a:sym typeface="Wingdings" panose="05000000000000000000" pitchFamily="2" charset="2"/>
              </a:rPr>
              <a:t> not dependent on ambient lighting!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classifying RADAR, possibly 2x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 low-cost LIDAR or ultrasonic for confirmation</a:t>
            </a:r>
          </a:p>
          <a:p>
            <a:r>
              <a:rPr lang="en-GB" dirty="0">
                <a:sym typeface="Wingdings" panose="05000000000000000000" pitchFamily="2" charset="2"/>
              </a:rPr>
              <a:t>Rain/fog etc. should be ok for RADAR &amp; close distances</a:t>
            </a:r>
          </a:p>
          <a:p>
            <a:r>
              <a:rPr lang="en-GB" dirty="0">
                <a:sym typeface="Wingdings" panose="05000000000000000000" pitchFamily="2" charset="2"/>
              </a:rPr>
              <a:t>No deactivation foreseen; automatic deactivation if sensors are covered with ice (similar to R151, R159)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115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35" y="465516"/>
            <a:ext cx="6178773" cy="628650"/>
          </a:xfrm>
        </p:spPr>
        <p:txBody>
          <a:bodyPr/>
          <a:lstStyle/>
          <a:p>
            <a:r>
              <a:rPr lang="en-US" b="1" dirty="0"/>
              <a:t>What is Active Vehicle Safety?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131591"/>
            <a:ext cx="5328591" cy="3240359"/>
          </a:xfrm>
        </p:spPr>
        <p:txBody>
          <a:bodyPr/>
          <a:lstStyle/>
          <a:p>
            <a:r>
              <a:rPr lang="en-US" dirty="0"/>
              <a:t>Active Vehicle Safety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Avoidance of Accidents!</a:t>
            </a:r>
          </a:p>
          <a:p>
            <a:r>
              <a:rPr lang="en-US" dirty="0"/>
              <a:t>Passive Vehicle Safety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Mitigation of Consequences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i="1" dirty="0"/>
              <a:t>Can we make active safety as </a:t>
            </a:r>
            <a:r>
              <a:rPr lang="en-US" b="1" i="1" u="sng" dirty="0"/>
              <a:t>safe, robust and reliable as a window?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99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0CC96-5044-4A5B-B70D-D2669337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Overview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Scenarios - Crossing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4EC347-FE2C-4DF2-A81D-8F25E70D42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0360" y="1601371"/>
            <a:ext cx="1991247" cy="2341979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C55DA8D-4D11-4F77-9B57-D936E21D8F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1607" y="1601371"/>
            <a:ext cx="1991247" cy="2341979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273E3CC-6FCE-460A-A839-DA1DF656DF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20635" y="1601371"/>
            <a:ext cx="1923365" cy="2341979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5B22D6B-9B48-4EEA-8322-D7718EA576A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01371"/>
            <a:ext cx="3300360" cy="2341979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85BAE7A5-C2B1-4055-963F-C1407382F66A}"/>
              </a:ext>
            </a:extLst>
          </p:cNvPr>
          <p:cNvSpPr txBox="1"/>
          <p:nvPr/>
        </p:nvSpPr>
        <p:spPr>
          <a:xfrm>
            <a:off x="101519" y="1288296"/>
            <a:ext cx="30973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CPNC: Hidden Child (5 km/h 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1CF0237-4C0A-46D7-8F83-FB1A1CA54E5C}"/>
              </a:ext>
            </a:extLst>
          </p:cNvPr>
          <p:cNvSpPr txBox="1"/>
          <p:nvPr/>
        </p:nvSpPr>
        <p:spPr>
          <a:xfrm>
            <a:off x="3358789" y="1057464"/>
            <a:ext cx="19156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CPFA50:</a:t>
            </a:r>
            <a:br>
              <a:rPr lang="de-DE" sz="1500" dirty="0"/>
            </a:br>
            <a:r>
              <a:rPr lang="de-DE" sz="1500" dirty="0"/>
              <a:t>Running (8 km/h)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9944438-1D84-4066-B5DF-4D4C3A7598D2}"/>
              </a:ext>
            </a:extLst>
          </p:cNvPr>
          <p:cNvSpPr txBox="1"/>
          <p:nvPr/>
        </p:nvSpPr>
        <p:spPr>
          <a:xfrm>
            <a:off x="5286694" y="1043209"/>
            <a:ext cx="18825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CPNA25</a:t>
            </a:r>
            <a:br>
              <a:rPr lang="de-DE" sz="1500" dirty="0"/>
            </a:br>
            <a:r>
              <a:rPr lang="de-DE" sz="1500" dirty="0"/>
              <a:t>Walking (5 km/h)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38BFEBC-A56A-44E8-B907-DE59D2D2A9B3}"/>
              </a:ext>
            </a:extLst>
          </p:cNvPr>
          <p:cNvSpPr txBox="1"/>
          <p:nvPr/>
        </p:nvSpPr>
        <p:spPr>
          <a:xfrm>
            <a:off x="7181650" y="1043835"/>
            <a:ext cx="18825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CPNA75</a:t>
            </a:r>
            <a:br>
              <a:rPr lang="de-DE" sz="1500" dirty="0"/>
            </a:br>
            <a:r>
              <a:rPr lang="de-DE" sz="1500" dirty="0"/>
              <a:t>Walking (5 km/h)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48963F7-2DDE-48FE-96DA-8CCACF324DA6}"/>
              </a:ext>
            </a:extLst>
          </p:cNvPr>
          <p:cNvSpPr txBox="1"/>
          <p:nvPr/>
        </p:nvSpPr>
        <p:spPr>
          <a:xfrm>
            <a:off x="-70391" y="1843690"/>
            <a:ext cx="1555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 err="1">
                <a:solidFill>
                  <a:srgbClr val="FFFF00"/>
                </a:solidFill>
              </a:rPr>
              <a:t>Initially</a:t>
            </a:r>
            <a:r>
              <a:rPr lang="de-DE" sz="1500" b="1" dirty="0">
                <a:solidFill>
                  <a:srgbClr val="FFFF00"/>
                </a:solidFill>
              </a:rPr>
              <a:t> </a:t>
            </a:r>
            <a:r>
              <a:rPr lang="de-DE" sz="1500" b="1" dirty="0" err="1">
                <a:solidFill>
                  <a:srgbClr val="FFFF00"/>
                </a:solidFill>
              </a:rPr>
              <a:t>hidden</a:t>
            </a:r>
            <a:br>
              <a:rPr lang="de-DE" sz="1500" b="1" dirty="0">
                <a:solidFill>
                  <a:srgbClr val="FFFF00"/>
                </a:solidFill>
              </a:rPr>
            </a:br>
            <a:r>
              <a:rPr lang="de-DE" sz="1500" b="1" dirty="0" err="1">
                <a:solidFill>
                  <a:srgbClr val="FFFF00"/>
                </a:solidFill>
              </a:rPr>
              <a:t>behind</a:t>
            </a:r>
            <a:r>
              <a:rPr lang="de-DE" sz="1500" b="1" dirty="0">
                <a:solidFill>
                  <a:srgbClr val="FFFF00"/>
                </a:solidFill>
              </a:rPr>
              <a:t> </a:t>
            </a:r>
            <a:r>
              <a:rPr lang="de-DE" sz="1500" b="1" dirty="0" err="1">
                <a:solidFill>
                  <a:srgbClr val="FFFF00"/>
                </a:solidFill>
              </a:rPr>
              <a:t>these</a:t>
            </a:r>
            <a:r>
              <a:rPr lang="de-DE" sz="1500" b="1" dirty="0">
                <a:solidFill>
                  <a:srgbClr val="FFFF00"/>
                </a:solidFill>
              </a:rPr>
              <a:t> </a:t>
            </a:r>
            <a:r>
              <a:rPr lang="de-DE" sz="1500" b="1" dirty="0" err="1">
                <a:solidFill>
                  <a:srgbClr val="FFFF00"/>
                </a:solidFill>
              </a:rPr>
              <a:t>cars</a:t>
            </a:r>
            <a:endParaRPr lang="de-DE" sz="1500" b="1" dirty="0">
              <a:solidFill>
                <a:srgbClr val="FFFF00"/>
              </a:solidFill>
            </a:endParaRPr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F8BA46D0-86C2-457B-82CC-6202A794E08B}"/>
              </a:ext>
            </a:extLst>
          </p:cNvPr>
          <p:cNvSpPr/>
          <p:nvPr/>
        </p:nvSpPr>
        <p:spPr bwMode="auto">
          <a:xfrm>
            <a:off x="603646" y="2798665"/>
            <a:ext cx="207169" cy="30008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de-DE" sz="1500"/>
          </a:p>
        </p:txBody>
      </p:sp>
    </p:spTree>
    <p:extLst>
      <p:ext uri="{BB962C8B-B14F-4D97-AF65-F5344CB8AC3E}">
        <p14:creationId xmlns:p14="http://schemas.microsoft.com/office/powerpoint/2010/main" val="181559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BC3CDDDA-5BAF-4BE2-8D28-9D438632B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79867" y="367964"/>
            <a:ext cx="9161453" cy="4407572"/>
          </a:xfrm>
          <a:prstGeom prst="rect">
            <a:avLst/>
          </a:prstGeom>
        </p:spPr>
      </p:pic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C0438FFE-FB77-4BEC-8A3B-AA0B6707C0C7}"/>
              </a:ext>
            </a:extLst>
          </p:cNvPr>
          <p:cNvSpPr/>
          <p:nvPr/>
        </p:nvSpPr>
        <p:spPr bwMode="auto">
          <a:xfrm>
            <a:off x="3606394" y="2238451"/>
            <a:ext cx="2201875" cy="1463040"/>
          </a:xfrm>
          <a:custGeom>
            <a:avLst/>
            <a:gdLst>
              <a:gd name="connsiteX0" fmla="*/ 0 w 2201875"/>
              <a:gd name="connsiteY0" fmla="*/ 0 h 1463040"/>
              <a:gd name="connsiteX1" fmla="*/ 709574 w 2201875"/>
              <a:gd name="connsiteY1" fmla="*/ 746151 h 1463040"/>
              <a:gd name="connsiteX2" fmla="*/ 1397203 w 2201875"/>
              <a:gd name="connsiteY2" fmla="*/ 1243584 h 1463040"/>
              <a:gd name="connsiteX3" fmla="*/ 2201875 w 2201875"/>
              <a:gd name="connsiteY3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875" h="1463040">
                <a:moveTo>
                  <a:pt x="0" y="0"/>
                </a:moveTo>
                <a:cubicBezTo>
                  <a:pt x="238353" y="269443"/>
                  <a:pt x="476707" y="538887"/>
                  <a:pt x="709574" y="746151"/>
                </a:cubicBezTo>
                <a:cubicBezTo>
                  <a:pt x="942441" y="953415"/>
                  <a:pt x="1148486" y="1124103"/>
                  <a:pt x="1397203" y="1243584"/>
                </a:cubicBezTo>
                <a:cubicBezTo>
                  <a:pt x="1645920" y="1363065"/>
                  <a:pt x="1923897" y="1413052"/>
                  <a:pt x="2201875" y="1463040"/>
                </a:cubicBezTo>
              </a:path>
            </a:pathLst>
          </a:custGeom>
          <a:noFill/>
          <a:ln w="2857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E75138E-B4A1-4261-8E6F-DF9D4B5E8A95}"/>
              </a:ext>
            </a:extLst>
          </p:cNvPr>
          <p:cNvSpPr/>
          <p:nvPr/>
        </p:nvSpPr>
        <p:spPr bwMode="auto">
          <a:xfrm>
            <a:off x="6732240" y="1491630"/>
            <a:ext cx="1152128" cy="216024"/>
          </a:xfrm>
          <a:prstGeom prst="rect">
            <a:avLst/>
          </a:prstGeom>
          <a:noFill/>
          <a:ln w="38100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C89E079-5F71-48B7-A84A-55C76BF85466}"/>
              </a:ext>
            </a:extLst>
          </p:cNvPr>
          <p:cNvSpPr txBox="1"/>
          <p:nvPr/>
        </p:nvSpPr>
        <p:spPr>
          <a:xfrm rot="19427973">
            <a:off x="941530" y="2029793"/>
            <a:ext cx="451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AEBS already can avoid accidents</a:t>
            </a:r>
          </a:p>
        </p:txBody>
      </p:sp>
    </p:spTree>
    <p:extLst>
      <p:ext uri="{BB962C8B-B14F-4D97-AF65-F5344CB8AC3E}">
        <p14:creationId xmlns:p14="http://schemas.microsoft.com/office/powerpoint/2010/main" val="373103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7749B-6FC7-42A5-939D-69D45278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Boundary Condition: General Safety Regulation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21C74-C18F-488B-B216-FA9DF176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90651"/>
            <a:ext cx="8435975" cy="749051"/>
          </a:xfrm>
        </p:spPr>
        <p:txBody>
          <a:bodyPr/>
          <a:lstStyle/>
          <a:p>
            <a:r>
              <a:rPr lang="en-GB" dirty="0"/>
              <a:t>The EU has fixed in their General Safety Regulation:</a:t>
            </a:r>
            <a:br>
              <a:rPr lang="en-GB" dirty="0"/>
            </a:br>
            <a:r>
              <a:rPr lang="en-GB" sz="1600" i="1" dirty="0"/>
              <a:t>“</a:t>
            </a:r>
            <a:r>
              <a:rPr lang="en-US" sz="1600" i="1" dirty="0"/>
              <a:t>Requirements should therefore be introduced to improve direct vision to enhance the direct visibility of pedestrians, cyclists and other vulnerable road users from the driver’s seat by reducing </a:t>
            </a:r>
            <a:r>
              <a:rPr lang="en-US" sz="1600" i="1" dirty="0">
                <a:highlight>
                  <a:srgbClr val="FFFF00"/>
                </a:highlight>
              </a:rPr>
              <a:t>to the greatest possible extent</a:t>
            </a:r>
            <a:r>
              <a:rPr lang="en-US" sz="1600" i="1" dirty="0"/>
              <a:t> the blind spots in front and to the side of the driver. The </a:t>
            </a:r>
            <a:r>
              <a:rPr lang="en-US" sz="1600" i="1" dirty="0">
                <a:highlight>
                  <a:srgbClr val="FFFF00"/>
                </a:highlight>
              </a:rPr>
              <a:t>specificities of different categories of vehicles</a:t>
            </a:r>
            <a:r>
              <a:rPr lang="en-US" sz="1600" i="1" dirty="0"/>
              <a:t> should be taken into account.”</a:t>
            </a:r>
          </a:p>
          <a:p>
            <a:r>
              <a:rPr lang="en-US" dirty="0"/>
              <a:t>“Greatest possible extend” is not </a:t>
            </a:r>
            <a:r>
              <a:rPr lang="en-US" dirty="0" err="1"/>
              <a:t>verifyable</a:t>
            </a:r>
            <a:r>
              <a:rPr lang="en-US" dirty="0"/>
              <a:t>, so there seems to be at least some technical flexibility</a:t>
            </a:r>
          </a:p>
          <a:p>
            <a:r>
              <a:rPr lang="en-US" dirty="0"/>
              <a:t>This interpretation will fall under the responsibility of GRSG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0172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7749B-6FC7-42A5-939D-69D45278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UEBS Strategy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21C74-C18F-488B-B216-FA9DF176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90651"/>
            <a:ext cx="8435975" cy="1613147"/>
          </a:xfrm>
        </p:spPr>
        <p:txBody>
          <a:bodyPr/>
          <a:lstStyle/>
          <a:p>
            <a:r>
              <a:rPr lang="en-GB" dirty="0"/>
              <a:t>Adjusting direct vision requirements for specific, active safety-equipped vehicles requires information on expected performance</a:t>
            </a:r>
          </a:p>
          <a:p>
            <a:r>
              <a:rPr lang="en-GB" dirty="0"/>
              <a:t>Current discussions in GRSG suffered from an unclear expectation for possible performance &amp; robustness</a:t>
            </a:r>
          </a:p>
          <a:p>
            <a:endParaRPr lang="en-GB" dirty="0"/>
          </a:p>
          <a:p>
            <a:r>
              <a:rPr lang="en-GB" dirty="0"/>
              <a:t>Strategy: </a:t>
            </a:r>
            <a:r>
              <a:rPr lang="en-GB" b="1" i="1" dirty="0"/>
              <a:t>establish a </a:t>
            </a:r>
            <a:r>
              <a:rPr lang="en-GB" b="1" i="1" u="sng" dirty="0"/>
              <a:t>safe</a:t>
            </a:r>
            <a:r>
              <a:rPr lang="en-GB" b="1" i="1" dirty="0"/>
              <a:t> active safety standard in GRVA </a:t>
            </a:r>
            <a:r>
              <a:rPr lang="en-GB" dirty="0"/>
              <a:t>– produce a regulation with ambitious performance thresholds and robustness as basis for following discussions on DV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3689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CF97A-F560-448D-ACDA-CA755FE8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Documents in GRVA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487CE2-41F7-428E-A477-B1BE80A25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ECE/TRANS/WP.29/GRVA/2022/24 – proposal for a regulation</a:t>
            </a:r>
          </a:p>
          <a:p>
            <a:r>
              <a:rPr lang="en-GB" dirty="0"/>
              <a:t>GRVA-14-37 – introduction presentation to the proposal</a:t>
            </a:r>
          </a:p>
          <a:p>
            <a:r>
              <a:rPr lang="en-GB" dirty="0"/>
              <a:t>GRVA-14-10 – position paper from Denmark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97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Ellipse 64">
            <a:extLst>
              <a:ext uri="{FF2B5EF4-FFF2-40B4-BE49-F238E27FC236}">
                <a16:creationId xmlns:a16="http://schemas.microsoft.com/office/drawing/2014/main" id="{4243EBBA-8A8F-405E-98F9-5CDAA50CD492}"/>
              </a:ext>
            </a:extLst>
          </p:cNvPr>
          <p:cNvSpPr>
            <a:spLocks noChangeAspect="1"/>
          </p:cNvSpPr>
          <p:nvPr/>
        </p:nvSpPr>
        <p:spPr bwMode="auto">
          <a:xfrm>
            <a:off x="6624229" y="2425344"/>
            <a:ext cx="1296098" cy="129609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138E6192-6143-45FD-994F-16F23B1ED089}"/>
              </a:ext>
            </a:extLst>
          </p:cNvPr>
          <p:cNvSpPr>
            <a:spLocks noChangeAspect="1"/>
          </p:cNvSpPr>
          <p:nvPr/>
        </p:nvSpPr>
        <p:spPr bwMode="auto">
          <a:xfrm>
            <a:off x="6909824" y="2722252"/>
            <a:ext cx="741912" cy="74191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6DC069C0-D769-4399-88E8-8DDDE7575BCF}"/>
              </a:ext>
            </a:extLst>
          </p:cNvPr>
          <p:cNvSpPr/>
          <p:nvPr/>
        </p:nvSpPr>
        <p:spPr bwMode="auto">
          <a:xfrm>
            <a:off x="687275" y="1491501"/>
            <a:ext cx="1296099" cy="14667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DCC59F-0310-425C-AA56-DE9163C9E70D}"/>
              </a:ext>
            </a:extLst>
          </p:cNvPr>
          <p:cNvSpPr/>
          <p:nvPr/>
        </p:nvSpPr>
        <p:spPr bwMode="auto">
          <a:xfrm>
            <a:off x="690846" y="2030451"/>
            <a:ext cx="1296099" cy="14667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4E44835-A117-4742-BD29-1B1883810947}"/>
              </a:ext>
            </a:extLst>
          </p:cNvPr>
          <p:cNvSpPr/>
          <p:nvPr/>
        </p:nvSpPr>
        <p:spPr bwMode="auto">
          <a:xfrm>
            <a:off x="683069" y="2570493"/>
            <a:ext cx="1296099" cy="14667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7386D0C-2E53-43A8-A05C-D2D01229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8" y="0"/>
            <a:ext cx="7147520" cy="628650"/>
          </a:xfrm>
        </p:spPr>
        <p:txBody>
          <a:bodyPr/>
          <a:lstStyle/>
          <a:p>
            <a:r>
              <a:rPr lang="de-DE" dirty="0"/>
              <a:t>Basics – Cross Traffic AEB (1)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4C342AD-9045-403F-A10B-1BDACA6A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484464"/>
            <a:ext cx="8435975" cy="4140701"/>
          </a:xfrm>
        </p:spPr>
        <p:txBody>
          <a:bodyPr/>
          <a:lstStyle/>
          <a:p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accident</a:t>
            </a:r>
            <a:r>
              <a:rPr lang="de-DE" dirty="0"/>
              <a:t>, </a:t>
            </a: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move</a:t>
            </a:r>
            <a:r>
              <a:rPr lang="de-DE" dirty="0"/>
              <a:t> orthogonal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F450FC2-32F7-4E2B-92EA-674BAC90799B}"/>
              </a:ext>
            </a:extLst>
          </p:cNvPr>
          <p:cNvSpPr/>
          <p:nvPr/>
        </p:nvSpPr>
        <p:spPr bwMode="auto">
          <a:xfrm>
            <a:off x="683069" y="3110534"/>
            <a:ext cx="1296099" cy="14667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6E9AE25-6787-467E-88F9-E0802ED4B3F7}"/>
              </a:ext>
            </a:extLst>
          </p:cNvPr>
          <p:cNvSpPr/>
          <p:nvPr/>
        </p:nvSpPr>
        <p:spPr bwMode="auto">
          <a:xfrm>
            <a:off x="2758843" y="1271228"/>
            <a:ext cx="424133" cy="43315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9DA31349-D0E3-42DC-BE1D-420AA2FBC7A7}"/>
              </a:ext>
            </a:extLst>
          </p:cNvPr>
          <p:cNvCxnSpPr>
            <a:stCxn id="6" idx="0"/>
          </p:cNvCxnSpPr>
          <p:nvPr/>
        </p:nvCxnSpPr>
        <p:spPr bwMode="auto">
          <a:xfrm flipV="1">
            <a:off x="1331119" y="2805888"/>
            <a:ext cx="0" cy="3046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F68DA40B-E3AF-473A-AF57-2414C19619BB}"/>
              </a:ext>
            </a:extLst>
          </p:cNvPr>
          <p:cNvSpPr/>
          <p:nvPr/>
        </p:nvSpPr>
        <p:spPr bwMode="auto">
          <a:xfrm>
            <a:off x="3287973" y="3110534"/>
            <a:ext cx="1296099" cy="14667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A7411A4-8477-4262-8E3A-934EC60D1E89}"/>
              </a:ext>
            </a:extLst>
          </p:cNvPr>
          <p:cNvCxnSpPr>
            <a:stCxn id="6" idx="0"/>
          </p:cNvCxnSpPr>
          <p:nvPr/>
        </p:nvCxnSpPr>
        <p:spPr bwMode="auto">
          <a:xfrm flipV="1">
            <a:off x="1331119" y="1199287"/>
            <a:ext cx="0" cy="19112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569BC7F-74CC-4C1C-AF4F-259A25020ECB}"/>
              </a:ext>
            </a:extLst>
          </p:cNvPr>
          <p:cNvCxnSpPr/>
          <p:nvPr/>
        </p:nvCxnSpPr>
        <p:spPr bwMode="auto">
          <a:xfrm>
            <a:off x="1233182" y="2571750"/>
            <a:ext cx="19504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104C8BC2-239F-427C-BBD4-899A276DE76F}"/>
              </a:ext>
            </a:extLst>
          </p:cNvPr>
          <p:cNvCxnSpPr/>
          <p:nvPr/>
        </p:nvCxnSpPr>
        <p:spPr bwMode="auto">
          <a:xfrm>
            <a:off x="1233597" y="2031709"/>
            <a:ext cx="19504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BE9C5A34-85B5-40D0-9955-EA949B42ECE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1610" y="1491854"/>
            <a:ext cx="202384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FD97A79-D762-4C03-B10C-A580F71B426E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9062" y="1409799"/>
            <a:ext cx="0" cy="1641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9B2C57F-599C-4635-A032-07F2C56841F2}"/>
              </a:ext>
            </a:extLst>
          </p:cNvPr>
          <p:cNvCxnSpPr>
            <a:cxnSpLocks/>
          </p:cNvCxnSpPr>
          <p:nvPr/>
        </p:nvCxnSpPr>
        <p:spPr bwMode="auto">
          <a:xfrm flipV="1">
            <a:off x="2411760" y="1409799"/>
            <a:ext cx="0" cy="1641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CAA0BB5F-B5DF-41B0-A2BA-15A79B4C95C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51820" y="1409799"/>
            <a:ext cx="0" cy="1641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CDE0415E-0964-4DE6-9570-9DD43BEE0BB3}"/>
              </a:ext>
            </a:extLst>
          </p:cNvPr>
          <p:cNvSpPr/>
          <p:nvPr/>
        </p:nvSpPr>
        <p:spPr bwMode="auto">
          <a:xfrm>
            <a:off x="2194939" y="1260755"/>
            <a:ext cx="424133" cy="43315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5FE35D44-756B-4849-9819-BBD7EDE5A958}"/>
              </a:ext>
            </a:extLst>
          </p:cNvPr>
          <p:cNvSpPr/>
          <p:nvPr/>
        </p:nvSpPr>
        <p:spPr bwMode="auto">
          <a:xfrm>
            <a:off x="1649399" y="1275276"/>
            <a:ext cx="424133" cy="43315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FF0BC182-E4DE-485B-A059-EE74B1DFB54C}"/>
              </a:ext>
            </a:extLst>
          </p:cNvPr>
          <p:cNvSpPr/>
          <p:nvPr/>
        </p:nvSpPr>
        <p:spPr bwMode="auto">
          <a:xfrm>
            <a:off x="1123031" y="1280290"/>
            <a:ext cx="424133" cy="433155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60BA02D8-0BC0-4C82-A738-36ABF8C9CD7B}"/>
              </a:ext>
            </a:extLst>
          </p:cNvPr>
          <p:cNvSpPr/>
          <p:nvPr/>
        </p:nvSpPr>
        <p:spPr bwMode="auto">
          <a:xfrm>
            <a:off x="5305924" y="1281721"/>
            <a:ext cx="424133" cy="43315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81A5D5C7-A2B3-4E98-BB22-733F5C853FFE}"/>
              </a:ext>
            </a:extLst>
          </p:cNvPr>
          <p:cNvSpPr/>
          <p:nvPr/>
        </p:nvSpPr>
        <p:spPr bwMode="auto">
          <a:xfrm>
            <a:off x="4826395" y="1813874"/>
            <a:ext cx="424133" cy="43315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001A1B93-70FF-4E8A-8A4C-F155375D4D3A}"/>
              </a:ext>
            </a:extLst>
          </p:cNvPr>
          <p:cNvSpPr/>
          <p:nvPr/>
        </p:nvSpPr>
        <p:spPr bwMode="auto">
          <a:xfrm>
            <a:off x="4268944" y="2373823"/>
            <a:ext cx="424133" cy="43315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9A1EA3CA-7057-46D7-9A48-22B96827127A}"/>
              </a:ext>
            </a:extLst>
          </p:cNvPr>
          <p:cNvSpPr/>
          <p:nvPr/>
        </p:nvSpPr>
        <p:spPr bwMode="auto">
          <a:xfrm>
            <a:off x="3732841" y="2893956"/>
            <a:ext cx="424133" cy="433155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500" dirty="0">
                <a:solidFill>
                  <a:schemeClr val="bg1"/>
                </a:solidFill>
              </a:rPr>
              <a:t>VRU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B031ADC-DDEB-40F0-A498-9E2197CE528C}"/>
              </a:ext>
            </a:extLst>
          </p:cNvPr>
          <p:cNvSpPr txBox="1"/>
          <p:nvPr/>
        </p:nvSpPr>
        <p:spPr>
          <a:xfrm>
            <a:off x="332048" y="878211"/>
            <a:ext cx="20136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i="1" dirty="0"/>
              <a:t>View </a:t>
            </a:r>
            <a:r>
              <a:rPr lang="de-DE" sz="1500" i="1" dirty="0" err="1"/>
              <a:t>fixed</a:t>
            </a:r>
            <a:r>
              <a:rPr lang="de-DE" sz="1500" i="1" dirty="0"/>
              <a:t> in </a:t>
            </a:r>
            <a:r>
              <a:rPr lang="de-DE" sz="1500" i="1" dirty="0" err="1"/>
              <a:t>world</a:t>
            </a:r>
            <a:endParaRPr lang="de-DE" sz="1500" i="1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BC0BF60-E986-4016-8CBC-392F928F0354}"/>
              </a:ext>
            </a:extLst>
          </p:cNvPr>
          <p:cNvSpPr txBox="1"/>
          <p:nvPr/>
        </p:nvSpPr>
        <p:spPr>
          <a:xfrm>
            <a:off x="2851049" y="884950"/>
            <a:ext cx="22188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i="1" dirty="0"/>
              <a:t>View </a:t>
            </a:r>
            <a:r>
              <a:rPr lang="de-DE" sz="1500" i="1" dirty="0" err="1"/>
              <a:t>fixed</a:t>
            </a:r>
            <a:r>
              <a:rPr lang="de-DE" sz="1500" i="1" dirty="0"/>
              <a:t> on </a:t>
            </a:r>
            <a:r>
              <a:rPr lang="de-DE" sz="1500" i="1" dirty="0" err="1"/>
              <a:t>vehicle</a:t>
            </a:r>
            <a:endParaRPr lang="de-DE" sz="1500" i="1" dirty="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F86F6B0-C1E6-4AE6-A8D3-04FDFB0AE027}"/>
              </a:ext>
            </a:extLst>
          </p:cNvPr>
          <p:cNvSpPr/>
          <p:nvPr/>
        </p:nvSpPr>
        <p:spPr bwMode="auto">
          <a:xfrm>
            <a:off x="6624228" y="3110534"/>
            <a:ext cx="1296099" cy="14667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1F6B3009-08B9-4994-BEE3-FF15F678833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2278" y="2030451"/>
            <a:ext cx="1092968" cy="10800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5782600B-3DCF-402D-B5F8-C4A2D95CF88F}"/>
              </a:ext>
            </a:extLst>
          </p:cNvPr>
          <p:cNvCxnSpPr>
            <a:cxnSpLocks/>
          </p:cNvCxnSpPr>
          <p:nvPr/>
        </p:nvCxnSpPr>
        <p:spPr bwMode="auto">
          <a:xfrm flipH="1">
            <a:off x="7280780" y="2030451"/>
            <a:ext cx="548950" cy="10800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feld 58">
            <a:extLst>
              <a:ext uri="{FF2B5EF4-FFF2-40B4-BE49-F238E27FC236}">
                <a16:creationId xmlns:a16="http://schemas.microsoft.com/office/drawing/2014/main" id="{4D8D7F4E-D0F9-4953-9ED1-AD611B56E730}"/>
              </a:ext>
            </a:extLst>
          </p:cNvPr>
          <p:cNvSpPr txBox="1"/>
          <p:nvPr/>
        </p:nvSpPr>
        <p:spPr>
          <a:xfrm>
            <a:off x="7616406" y="2628499"/>
            <a:ext cx="15648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err="1"/>
              <a:t>Veh</a:t>
            </a:r>
            <a:r>
              <a:rPr lang="de-DE" sz="1500" dirty="0"/>
              <a:t>: 10 km/h</a:t>
            </a:r>
            <a:br>
              <a:rPr lang="de-DE" sz="1500" dirty="0"/>
            </a:br>
            <a:r>
              <a:rPr lang="de-DE" sz="1500" dirty="0"/>
              <a:t>VRU: 10 km/h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D9661DE0-77D9-42CF-87A5-261DF67668AA}"/>
              </a:ext>
            </a:extLst>
          </p:cNvPr>
          <p:cNvSpPr txBox="1"/>
          <p:nvPr/>
        </p:nvSpPr>
        <p:spPr>
          <a:xfrm>
            <a:off x="7270075" y="1450657"/>
            <a:ext cx="15170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err="1"/>
              <a:t>Veh</a:t>
            </a:r>
            <a:r>
              <a:rPr lang="de-DE" sz="1500" dirty="0"/>
              <a:t>: 10 km/h</a:t>
            </a:r>
            <a:br>
              <a:rPr lang="de-DE" sz="1500" dirty="0"/>
            </a:br>
            <a:r>
              <a:rPr lang="de-DE" sz="1500" dirty="0"/>
              <a:t>VRU: 5 km/h</a:t>
            </a:r>
          </a:p>
        </p:txBody>
      </p: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2BD8DFC7-8F35-4CEF-A6B0-27E4C7186B7F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9427" y="2032699"/>
            <a:ext cx="5701" cy="10778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C95C14E-8D14-49ED-962A-68C436702B71}"/>
              </a:ext>
            </a:extLst>
          </p:cNvPr>
          <p:cNvSpPr txBox="1"/>
          <p:nvPr/>
        </p:nvSpPr>
        <p:spPr>
          <a:xfrm>
            <a:off x="5683856" y="2057232"/>
            <a:ext cx="15170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err="1"/>
              <a:t>Veh</a:t>
            </a:r>
            <a:r>
              <a:rPr lang="de-DE" sz="1500" dirty="0"/>
              <a:t>: 10 km/h</a:t>
            </a:r>
            <a:br>
              <a:rPr lang="de-DE" sz="1500" dirty="0"/>
            </a:br>
            <a:r>
              <a:rPr lang="de-DE" sz="1500" dirty="0"/>
              <a:t>VRU: 0 km/h</a:t>
            </a:r>
          </a:p>
        </p:txBody>
      </p:sp>
    </p:spTree>
    <p:extLst>
      <p:ext uri="{BB962C8B-B14F-4D97-AF65-F5344CB8AC3E}">
        <p14:creationId xmlns:p14="http://schemas.microsoft.com/office/powerpoint/2010/main" val="172615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4" grpId="0" animBg="1"/>
      <p:bldP spid="37" grpId="0" animBg="1"/>
      <p:bldP spid="36" grpId="0" animBg="1"/>
      <p:bldP spid="33" grpId="0" animBg="1"/>
      <p:bldP spid="14" grpId="0" animBg="1"/>
      <p:bldP spid="34" grpId="0" animBg="1"/>
      <p:bldP spid="35" grpId="0" animBg="1"/>
      <p:bldP spid="38" grpId="0" animBg="1"/>
      <p:bldP spid="39" grpId="0" animBg="1"/>
      <p:bldP spid="42" grpId="0" animBg="1"/>
      <p:bldP spid="43" grpId="0" animBg="1"/>
      <p:bldP spid="50" grpId="0" animBg="1"/>
      <p:bldP spid="52" grpId="0"/>
      <p:bldP spid="53" grpId="0" animBg="1"/>
      <p:bldP spid="59" grpId="0"/>
      <p:bldP spid="60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>
            <a:extLst>
              <a:ext uri="{FF2B5EF4-FFF2-40B4-BE49-F238E27FC236}">
                <a16:creationId xmlns:a16="http://schemas.microsoft.com/office/drawing/2014/main" id="{01E0B070-284E-4DF9-90D8-342FA95CA0DA}"/>
              </a:ext>
            </a:extLst>
          </p:cNvPr>
          <p:cNvSpPr>
            <a:spLocks noChangeAspect="1"/>
          </p:cNvSpPr>
          <p:nvPr/>
        </p:nvSpPr>
        <p:spPr bwMode="auto">
          <a:xfrm>
            <a:off x="4113161" y="1218543"/>
            <a:ext cx="3402000" cy="3402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7774203-659A-4604-A2D0-C554FC6E294D}"/>
              </a:ext>
            </a:extLst>
          </p:cNvPr>
          <p:cNvSpPr>
            <a:spLocks noChangeAspect="1"/>
          </p:cNvSpPr>
          <p:nvPr/>
        </p:nvSpPr>
        <p:spPr bwMode="auto">
          <a:xfrm>
            <a:off x="5314911" y="1218543"/>
            <a:ext cx="3402000" cy="3402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B12205E-8588-470F-A33A-B3EBA9ACBFD6}"/>
              </a:ext>
            </a:extLst>
          </p:cNvPr>
          <p:cNvSpPr>
            <a:spLocks noChangeAspect="1"/>
          </p:cNvSpPr>
          <p:nvPr/>
        </p:nvSpPr>
        <p:spPr bwMode="auto">
          <a:xfrm>
            <a:off x="4963661" y="2069043"/>
            <a:ext cx="1701000" cy="1701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BC9E607-723A-4B0B-8CDF-23DBB65096DA}"/>
              </a:ext>
            </a:extLst>
          </p:cNvPr>
          <p:cNvSpPr>
            <a:spLocks noChangeAspect="1"/>
          </p:cNvSpPr>
          <p:nvPr/>
        </p:nvSpPr>
        <p:spPr bwMode="auto">
          <a:xfrm>
            <a:off x="6259760" y="2069043"/>
            <a:ext cx="1701000" cy="1701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500" dirty="0">
              <a:solidFill>
                <a:schemeClr val="bg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211AA9C-95F8-4FF7-A2BE-2A956BAC3425}"/>
              </a:ext>
            </a:extLst>
          </p:cNvPr>
          <p:cNvSpPr/>
          <p:nvPr/>
        </p:nvSpPr>
        <p:spPr bwMode="auto">
          <a:xfrm>
            <a:off x="5814160" y="2069044"/>
            <a:ext cx="1350128" cy="7420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de-DE" sz="15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4496A6A-6464-409E-BE57-44A4A61135B4}"/>
              </a:ext>
            </a:extLst>
          </p:cNvPr>
          <p:cNvSpPr/>
          <p:nvPr/>
        </p:nvSpPr>
        <p:spPr bwMode="auto">
          <a:xfrm>
            <a:off x="5760132" y="1218544"/>
            <a:ext cx="1350128" cy="7420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de-DE" sz="150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125B430-4535-4C62-85A6-4CCBD4909E04}"/>
              </a:ext>
            </a:extLst>
          </p:cNvPr>
          <p:cNvSpPr txBox="1"/>
          <p:nvPr/>
        </p:nvSpPr>
        <p:spPr>
          <a:xfrm>
            <a:off x="6038669" y="2607432"/>
            <a:ext cx="8835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5 km/h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48BE1F6-155D-4205-8EFF-FEE423C6B832}"/>
              </a:ext>
            </a:extLst>
          </p:cNvPr>
          <p:cNvSpPr txBox="1"/>
          <p:nvPr/>
        </p:nvSpPr>
        <p:spPr>
          <a:xfrm>
            <a:off x="6044307" y="1777611"/>
            <a:ext cx="10054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10 km/h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5EC4645-D369-4B03-8901-680BB45DAD8E}"/>
              </a:ext>
            </a:extLst>
          </p:cNvPr>
          <p:cNvSpPr/>
          <p:nvPr/>
        </p:nvSpPr>
        <p:spPr bwMode="auto">
          <a:xfrm>
            <a:off x="4113160" y="2919543"/>
            <a:ext cx="4603751" cy="17744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de-DE" sz="15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7896A01-B936-411A-A519-B379BA2E3AEC}"/>
              </a:ext>
            </a:extLst>
          </p:cNvPr>
          <p:cNvSpPr/>
          <p:nvPr/>
        </p:nvSpPr>
        <p:spPr bwMode="auto">
          <a:xfrm>
            <a:off x="5814161" y="2919543"/>
            <a:ext cx="1296099" cy="14667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de-DE" sz="1500" dirty="0">
                <a:solidFill>
                  <a:schemeClr val="bg1"/>
                </a:solidFill>
              </a:rPr>
              <a:t>Vehicle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F7E630F-28EB-47C9-8C53-9B687EB096B5}"/>
              </a:ext>
            </a:extLst>
          </p:cNvPr>
          <p:cNvSpPr/>
          <p:nvPr/>
        </p:nvSpPr>
        <p:spPr bwMode="auto">
          <a:xfrm rot="18900000">
            <a:off x="7269117" y="2149743"/>
            <a:ext cx="1698912" cy="113960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de-DE" sz="15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33509A3-B435-43ED-99C2-559FE4395932}"/>
              </a:ext>
            </a:extLst>
          </p:cNvPr>
          <p:cNvSpPr/>
          <p:nvPr/>
        </p:nvSpPr>
        <p:spPr bwMode="auto">
          <a:xfrm rot="2700000">
            <a:off x="2750008" y="1649059"/>
            <a:ext cx="2936828" cy="15698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de-DE" sz="15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102D42-9245-40AF-89F6-CE7424D3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„</a:t>
            </a:r>
            <a:r>
              <a:rPr lang="de-DE" b="1" dirty="0" err="1"/>
              <a:t>Reaction</a:t>
            </a:r>
            <a:r>
              <a:rPr lang="de-DE" b="1" dirty="0"/>
              <a:t> time blind </a:t>
            </a:r>
            <a:r>
              <a:rPr lang="de-DE" b="1" dirty="0" err="1"/>
              <a:t>spots</a:t>
            </a:r>
            <a:r>
              <a:rPr lang="de-DE" b="1" dirty="0"/>
              <a:t>!“ (RTBS)</a:t>
            </a:r>
            <a:br>
              <a:rPr lang="de-DE" dirty="0"/>
            </a:br>
            <a:r>
              <a:rPr lang="de-DE" sz="1800" dirty="0"/>
              <a:t>(</a:t>
            </a:r>
            <a:r>
              <a:rPr lang="de-DE" sz="1800" dirty="0" err="1"/>
              <a:t>for</a:t>
            </a:r>
            <a:r>
              <a:rPr lang="de-DE" sz="1800" dirty="0"/>
              <a:t> all </a:t>
            </a:r>
            <a:r>
              <a:rPr lang="de-DE" sz="1800" dirty="0" err="1"/>
              <a:t>impact</a:t>
            </a:r>
            <a:r>
              <a:rPr lang="de-DE" sz="1800" dirty="0"/>
              <a:t> </a:t>
            </a:r>
            <a:r>
              <a:rPr lang="de-DE" sz="1800" dirty="0" err="1"/>
              <a:t>positions</a:t>
            </a:r>
            <a:r>
              <a:rPr lang="de-DE" sz="1800" dirty="0"/>
              <a:t>, all VRU </a:t>
            </a:r>
            <a:r>
              <a:rPr lang="de-DE" sz="1800" dirty="0" err="1"/>
              <a:t>speeds</a:t>
            </a:r>
            <a:r>
              <a:rPr lang="de-DE" sz="1800" dirty="0"/>
              <a:t>)</a:t>
            </a:r>
            <a:endParaRPr lang="de-DE" dirty="0"/>
          </a:p>
        </p:txBody>
      </p:sp>
      <p:sp>
        <p:nvSpPr>
          <p:cNvPr id="17" name="Inhaltsplatzhalter 4">
            <a:extLst>
              <a:ext uri="{FF2B5EF4-FFF2-40B4-BE49-F238E27FC236}">
                <a16:creationId xmlns:a16="http://schemas.microsoft.com/office/drawing/2014/main" id="{C07A9D28-2378-45E5-8F9B-C02614920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383618"/>
            <a:ext cx="8435975" cy="3241547"/>
          </a:xfrm>
        </p:spPr>
        <p:txBody>
          <a:bodyPr/>
          <a:lstStyle/>
          <a:p>
            <a:r>
              <a:rPr lang="de-DE" dirty="0"/>
              <a:t>Human </a:t>
            </a:r>
            <a:r>
              <a:rPr lang="de-DE" dirty="0" err="1"/>
              <a:t>drivers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1-1.2 </a:t>
            </a:r>
            <a:r>
              <a:rPr lang="de-DE" dirty="0" err="1"/>
              <a:t>seconds</a:t>
            </a:r>
            <a:br>
              <a:rPr lang="de-DE" dirty="0"/>
            </a:br>
            <a:r>
              <a:rPr lang="de-DE" dirty="0"/>
              <a:t>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suddenly</a:t>
            </a:r>
            <a:r>
              <a:rPr lang="de-DE" dirty="0"/>
              <a:t> </a:t>
            </a:r>
            <a:r>
              <a:rPr lang="de-DE" dirty="0" err="1"/>
              <a:t>appearing</a:t>
            </a:r>
            <a:br>
              <a:rPr lang="de-DE" dirty="0"/>
            </a:br>
            <a:r>
              <a:rPr lang="de-DE" dirty="0" err="1"/>
              <a:t>obstacles</a:t>
            </a:r>
            <a:endParaRPr lang="de-DE" dirty="0"/>
          </a:p>
          <a:p>
            <a:r>
              <a:rPr lang="de-DE" dirty="0"/>
              <a:t>Driver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react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threats</a:t>
            </a:r>
            <a:r>
              <a:rPr lang="de-DE" dirty="0"/>
              <a:t> </a:t>
            </a:r>
            <a:r>
              <a:rPr lang="de-DE" dirty="0" err="1"/>
              <a:t>appearing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shown</a:t>
            </a:r>
            <a:r>
              <a:rPr lang="de-DE" dirty="0"/>
              <a:t> on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endParaRPr lang="de-DE" dirty="0"/>
          </a:p>
          <a:p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crossing</a:t>
            </a:r>
            <a:r>
              <a:rPr lang="de-DE" dirty="0"/>
              <a:t> </a:t>
            </a:r>
            <a:r>
              <a:rPr lang="de-DE" dirty="0" err="1"/>
              <a:t>accidents</a:t>
            </a:r>
            <a:br>
              <a:rPr lang="de-DE" dirty="0"/>
            </a:br>
            <a:r>
              <a:rPr lang="de-DE" dirty="0"/>
              <a:t>will not be </a:t>
            </a:r>
            <a:r>
              <a:rPr lang="de-DE" dirty="0" err="1"/>
              <a:t>prevented</a:t>
            </a:r>
            <a:r>
              <a:rPr lang="de-DE" dirty="0"/>
              <a:t> </a:t>
            </a:r>
            <a:r>
              <a:rPr lang="de-DE" dirty="0" err="1"/>
              <a:t>with</a:t>
            </a:r>
            <a:br>
              <a:rPr lang="de-DE" dirty="0"/>
            </a:b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vision</a:t>
            </a:r>
            <a:r>
              <a:rPr lang="de-DE" dirty="0"/>
              <a:t> </a:t>
            </a:r>
            <a:r>
              <a:rPr lang="de-DE" dirty="0" err="1"/>
              <a:t>beyond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RTBS</a:t>
            </a:r>
          </a:p>
          <a:p>
            <a:r>
              <a:rPr lang="de-DE" dirty="0"/>
              <a:t>Key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Direct</a:t>
            </a:r>
            <a:r>
              <a:rPr lang="de-DE" dirty="0"/>
              <a:t> Vision:</a:t>
            </a:r>
            <a:br>
              <a:rPr lang="de-DE" dirty="0"/>
            </a:br>
            <a:r>
              <a:rPr lang="de-DE" dirty="0"/>
              <a:t>Prevent </a:t>
            </a:r>
            <a:r>
              <a:rPr lang="de-DE" dirty="0" err="1"/>
              <a:t>moving</a:t>
            </a:r>
            <a:r>
              <a:rPr lang="de-DE" dirty="0"/>
              <a:t> off </a:t>
            </a:r>
            <a:r>
              <a:rPr lang="de-DE" dirty="0" err="1"/>
              <a:t>accidents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3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tmuster07">
  <a:themeElements>
    <a:clrScheme name="bastmuster07 1">
      <a:dk1>
        <a:srgbClr val="000000"/>
      </a:dk1>
      <a:lt1>
        <a:srgbClr val="F4FAF4"/>
      </a:lt1>
      <a:dk2>
        <a:srgbClr val="000000"/>
      </a:dk2>
      <a:lt2>
        <a:srgbClr val="808080"/>
      </a:lt2>
      <a:accent1>
        <a:srgbClr val="54B631"/>
      </a:accent1>
      <a:accent2>
        <a:srgbClr val="CC8648"/>
      </a:accent2>
      <a:accent3>
        <a:srgbClr val="F8FCF8"/>
      </a:accent3>
      <a:accent4>
        <a:srgbClr val="000000"/>
      </a:accent4>
      <a:accent5>
        <a:srgbClr val="B3D7AD"/>
      </a:accent5>
      <a:accent6>
        <a:srgbClr val="B97940"/>
      </a:accent6>
      <a:hlink>
        <a:srgbClr val="667AB3"/>
      </a:hlink>
      <a:folHlink>
        <a:srgbClr val="FFF500"/>
      </a:folHlink>
    </a:clrScheme>
    <a:fontScheme name="bastmuster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stmuster07 1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8FCF8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FFFFF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3">
        <a:dk1>
          <a:srgbClr val="000000"/>
        </a:dk1>
        <a:lt1>
          <a:srgbClr val="F4FAF4"/>
        </a:lt1>
        <a:dk2>
          <a:srgbClr val="6E6E6E"/>
        </a:dk2>
        <a:lt2>
          <a:srgbClr val="AAAAAA"/>
        </a:lt2>
        <a:accent1>
          <a:srgbClr val="8CD26E"/>
        </a:accent1>
        <a:accent2>
          <a:srgbClr val="DCB48C"/>
        </a:accent2>
        <a:accent3>
          <a:srgbClr val="F8FCF8"/>
        </a:accent3>
        <a:accent4>
          <a:srgbClr val="000000"/>
        </a:accent4>
        <a:accent5>
          <a:srgbClr val="C5E5BA"/>
        </a:accent5>
        <a:accent6>
          <a:srgbClr val="C7A37E"/>
        </a:accent6>
        <a:hlink>
          <a:srgbClr val="A0AAC8"/>
        </a:hlink>
        <a:folHlink>
          <a:srgbClr val="FAF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4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F8FCF8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5">
        <a:dk1>
          <a:srgbClr val="000000"/>
        </a:dk1>
        <a:lt1>
          <a:srgbClr val="96C896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C9E0C9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6">
        <a:dk1>
          <a:srgbClr val="000000"/>
        </a:dk1>
        <a:lt1>
          <a:srgbClr val="3399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DCA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1286</Words>
  <Application>Microsoft Office PowerPoint</Application>
  <PresentationFormat>On-screen Show (16:9)</PresentationFormat>
  <Paragraphs>164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bastmuster07</vt:lpstr>
      <vt:lpstr>General Motivation</vt:lpstr>
      <vt:lpstr>What is Active Vehicle Safety?</vt:lpstr>
      <vt:lpstr>Overview of Scenarios - Crossing</vt:lpstr>
      <vt:lpstr>PowerPoint Presentation</vt:lpstr>
      <vt:lpstr>Boundary Condition: General Safety Regulation 2</vt:lpstr>
      <vt:lpstr>UEBS Strategy</vt:lpstr>
      <vt:lpstr>Related Documents in GRVA</vt:lpstr>
      <vt:lpstr>Basics – Cross Traffic AEB (1)</vt:lpstr>
      <vt:lpstr>„Reaction time blind spots!“ (RTBS) (for all impact positions, all VRU speeds)</vt:lpstr>
      <vt:lpstr>GIDAS Accidentology: AEBS-HDV-SP-02-05 (CLEPA)</vt:lpstr>
      <vt:lpstr>UN-R159 (Moving Off Information System) Specs</vt:lpstr>
      <vt:lpstr>R159 shortcomings</vt:lpstr>
      <vt:lpstr>Proposal – Perf Req’s</vt:lpstr>
      <vt:lpstr>PowerPoint Presentation</vt:lpstr>
      <vt:lpstr>Basics – Cross Traffic AEB</vt:lpstr>
      <vt:lpstr>Basics – Cross Traffic AEB (2)</vt:lpstr>
      <vt:lpstr>Why no avoidance 0-100% impact at 10 km/h?</vt:lpstr>
      <vt:lpstr>Why avoidance 20 km/h vehicle speed?</vt:lpstr>
      <vt:lpstr>Robustness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2016-02-26T15:20:26Z</dcterms:created>
  <dcterms:modified xsi:type="dcterms:W3CDTF">2022-10-05T16:30:09Z</dcterms:modified>
</cp:coreProperties>
</file>