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sldIdLst>
    <p:sldId id="256" r:id="rId4"/>
    <p:sldId id="271" r:id="rId5"/>
    <p:sldId id="267" r:id="rId6"/>
    <p:sldId id="272" r:id="rId7"/>
    <p:sldId id="258" r:id="rId8"/>
    <p:sldId id="280" r:id="rId9"/>
    <p:sldId id="279" r:id="rId10"/>
    <p:sldId id="260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283"/>
    <a:srgbClr val="77787A"/>
    <a:srgbClr val="67686A"/>
    <a:srgbClr val="403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59137-DE80-4615-87E1-4267D12D554A}" v="1" dt="2022-10-07T07:22:53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74" autoAdjust="0"/>
  </p:normalViewPr>
  <p:slideViewPr>
    <p:cSldViewPr snapToGrid="0">
      <p:cViewPr varScale="1">
        <p:scale>
          <a:sx n="78" d="100"/>
          <a:sy n="78" d="100"/>
        </p:scale>
        <p:origin x="76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F9A59137-DE80-4615-87E1-4267D12D554A}"/>
    <pc:docChg chg="modSld">
      <pc:chgData name="Konstantin Glukhenkiy" userId="24b49d37-c936-4e44-8fab-4bfac34f62f4" providerId="ADAL" clId="{F9A59137-DE80-4615-87E1-4267D12D554A}" dt="2022-10-07T07:26:38.433" v="7" actId="6549"/>
      <pc:docMkLst>
        <pc:docMk/>
      </pc:docMkLst>
      <pc:sldChg chg="addSp modSp mod">
        <pc:chgData name="Konstantin Glukhenkiy" userId="24b49d37-c936-4e44-8fab-4bfac34f62f4" providerId="ADAL" clId="{F9A59137-DE80-4615-87E1-4267D12D554A}" dt="2022-10-07T07:26:38.433" v="7" actId="6549"/>
        <pc:sldMkLst>
          <pc:docMk/>
          <pc:sldMk cId="1036707213" sldId="256"/>
        </pc:sldMkLst>
        <pc:spChg chg="add mod">
          <ac:chgData name="Konstantin Glukhenkiy" userId="24b49d37-c936-4e44-8fab-4bfac34f62f4" providerId="ADAL" clId="{F9A59137-DE80-4615-87E1-4267D12D554A}" dt="2022-10-07T07:26:38.433" v="7" actId="6549"/>
          <ac:spMkLst>
            <pc:docMk/>
            <pc:sldMk cId="1036707213" sldId="256"/>
            <ac:spMk id="9" creationId="{D9997980-BE50-4BB6-B167-B9C9BC2F28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6B3F-8A1F-428A-9ABA-F87A10A5838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0AEB5-7B7F-4628-AB39-24BD0FD24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77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24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2A9DD-DCD2-4224-8D54-177EA3E97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641E07-57B0-4051-9609-E10F84C77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07ED97-1DE1-49B5-A0C1-4C55CDA3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782-768A-4A26-9529-E254BB331CA5}" type="datetime1">
              <a:rPr lang="de-DE" smtClean="0"/>
              <a:t>07.10.2022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3C1724-C9D7-4AF8-AD5D-9D4786D5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8749DF-A721-46B6-8DBF-5FEF9A90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5E57-7382-4485-9D14-0BD8FAB214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00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EE125BF-D084-459F-806B-DFAA2DB46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5" t="4754" r="527" b="10762"/>
          <a:stretch/>
        </p:blipFill>
        <p:spPr>
          <a:xfrm>
            <a:off x="0" y="6343650"/>
            <a:ext cx="12192000" cy="51435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E61341F-C07C-4737-86E7-A2033E177F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24447" y="-324447"/>
            <a:ext cx="1437084" cy="208597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478787-0D5C-4CA1-A746-EA7466FB9D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64" y="90452"/>
            <a:ext cx="2213485" cy="8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6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03F4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768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C86410-30F6-4618-A6D8-3596C63DDE97}"/>
              </a:ext>
            </a:extLst>
          </p:cNvPr>
          <p:cNvSpPr txBox="1"/>
          <p:nvPr/>
        </p:nvSpPr>
        <p:spPr>
          <a:xfrm>
            <a:off x="1523996" y="11835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“Signalling Road Projection” (SRP) </a:t>
            </a:r>
          </a:p>
          <a:p>
            <a:pPr algn="ctr"/>
            <a:r>
              <a:rPr lang="en-GB" sz="4000" b="1" dirty="0"/>
              <a:t>Status report &amp; Request for guidance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DDD34D-1F61-4597-A82A-19A7E3375535}"/>
              </a:ext>
            </a:extLst>
          </p:cNvPr>
          <p:cNvSpPr txBox="1"/>
          <p:nvPr/>
        </p:nvSpPr>
        <p:spPr>
          <a:xfrm>
            <a:off x="4776649" y="2572051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818283"/>
                </a:solidFill>
              </a:rPr>
              <a:t>87</a:t>
            </a:r>
            <a:r>
              <a:rPr lang="en-GB" baseline="30000" dirty="0">
                <a:solidFill>
                  <a:srgbClr val="818283"/>
                </a:solidFill>
              </a:rPr>
              <a:t>th</a:t>
            </a:r>
            <a:r>
              <a:rPr lang="en-GB" dirty="0">
                <a:solidFill>
                  <a:srgbClr val="818283"/>
                </a:solidFill>
              </a:rPr>
              <a:t> GRE session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3876E6-EE31-441F-957E-EAA4B3B6D7B3}"/>
              </a:ext>
            </a:extLst>
          </p:cNvPr>
          <p:cNvSpPr txBox="1"/>
          <p:nvPr/>
        </p:nvSpPr>
        <p:spPr>
          <a:xfrm>
            <a:off x="4776649" y="3060818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818283"/>
                </a:solidFill>
              </a:rPr>
              <a:t>25-28 October 2022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683EFF-8DDA-47F0-9E93-D44881852D78}"/>
              </a:ext>
            </a:extLst>
          </p:cNvPr>
          <p:cNvSpPr txBox="1"/>
          <p:nvPr/>
        </p:nvSpPr>
        <p:spPr>
          <a:xfrm>
            <a:off x="4723100" y="6409509"/>
            <a:ext cx="274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- GTB/WG-SL (Signal Lighting) -</a:t>
            </a:r>
          </a:p>
        </p:txBody>
      </p:sp>
      <p:pic>
        <p:nvPicPr>
          <p:cNvPr id="8" name="그림 9">
            <a:extLst>
              <a:ext uri="{FF2B5EF4-FFF2-40B4-BE49-F238E27FC236}">
                <a16:creationId xmlns:a16="http://schemas.microsoft.com/office/drawing/2014/main" id="{0D06BD57-10A6-A03C-1F7B-85F6E46F8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41"/>
          <a:stretch/>
        </p:blipFill>
        <p:spPr>
          <a:xfrm>
            <a:off x="6713416" y="3628174"/>
            <a:ext cx="3287321" cy="2406906"/>
          </a:xfrm>
          <a:prstGeom prst="rect">
            <a:avLst/>
          </a:prstGeom>
        </p:spPr>
      </p:pic>
      <p:pic>
        <p:nvPicPr>
          <p:cNvPr id="10" name="그림 79">
            <a:extLst>
              <a:ext uri="{FF2B5EF4-FFF2-40B4-BE49-F238E27FC236}">
                <a16:creationId xmlns:a16="http://schemas.microsoft.com/office/drawing/2014/main" id="{27FA3B28-1978-12B9-A014-B7FB75719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75" y="3628174"/>
            <a:ext cx="3106935" cy="2406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997980-BE50-4BB6-B167-B9C9BC2F2804}"/>
              </a:ext>
            </a:extLst>
          </p:cNvPr>
          <p:cNvSpPr txBox="1"/>
          <p:nvPr/>
        </p:nvSpPr>
        <p:spPr>
          <a:xfrm>
            <a:off x="2860114" y="119378"/>
            <a:ext cx="528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Informal document GRE-87-03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(87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GRE, 25-28 October 2022, agenda item 11) </a:t>
            </a:r>
          </a:p>
        </p:txBody>
      </p:sp>
    </p:spTree>
    <p:extLst>
      <p:ext uri="{BB962C8B-B14F-4D97-AF65-F5344CB8AC3E}">
        <p14:creationId xmlns:p14="http://schemas.microsoft.com/office/powerpoint/2010/main" val="103670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78FABA1-06EA-4E7A-ACC0-9CA09B0D9EBB}"/>
              </a:ext>
            </a:extLst>
          </p:cNvPr>
          <p:cNvSpPr txBox="1"/>
          <p:nvPr/>
        </p:nvSpPr>
        <p:spPr>
          <a:xfrm>
            <a:off x="685801" y="820360"/>
            <a:ext cx="403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Signalling Road Projection</a:t>
            </a:r>
          </a:p>
          <a:p>
            <a:r>
              <a:rPr lang="en-US" sz="2400" b="1"/>
              <a:t>Introduction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7B363F66-0BAC-452E-B282-DBFA2C75D0C0}"/>
              </a:ext>
            </a:extLst>
          </p:cNvPr>
          <p:cNvSpPr txBox="1">
            <a:spLocks/>
          </p:cNvSpPr>
          <p:nvPr/>
        </p:nvSpPr>
        <p:spPr>
          <a:xfrm>
            <a:off x="271604" y="1889647"/>
            <a:ext cx="11443580" cy="4012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/>
              <a:t>In Fall 2021, GTB initially introduced the idea for Signalling Road Projection (SRP) to GRE and presented informal document GRE-85-38. </a:t>
            </a:r>
            <a:r>
              <a:rPr lang="en-US" sz="2200" i="1" dirty="0"/>
              <a:t>Note: the context is limited to </a:t>
            </a:r>
            <a:r>
              <a:rPr lang="en-GB" sz="2200" i="1" dirty="0"/>
              <a:t>projections combined with turn indicators and/or reversing lamps</a:t>
            </a:r>
            <a:r>
              <a:rPr lang="en-GB" sz="2200" dirty="0"/>
              <a:t>.</a:t>
            </a: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/>
              <a:t>GTB experts are convinced that SRP is contributing to road safety as it allows also vulnerable road users to recognize driver’s intentions on intuitive basis.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Scientific evidence has already been proven for reversing projection and further scientific research has been initiated for direction indicator projection.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A draft text for Signalling Road Projection is under preparation by the experts.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u="sng" dirty="0"/>
              <a:t>GTB is asking for guidance to GRE</a:t>
            </a:r>
            <a:r>
              <a:rPr lang="en-US" sz="2200" dirty="0"/>
              <a:t> about how to implement SRP into the existing UN Regulations.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5ABBAE-E8EB-4145-93AE-D6369797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2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66AD60-8AB2-57BE-AEDF-340800584D41}"/>
              </a:ext>
            </a:extLst>
          </p:cNvPr>
          <p:cNvSpPr txBox="1"/>
          <p:nvPr/>
        </p:nvSpPr>
        <p:spPr>
          <a:xfrm>
            <a:off x="4723100" y="6409509"/>
            <a:ext cx="274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- GTB/WG-SL (Signal Lighting) -</a:t>
            </a:r>
          </a:p>
        </p:txBody>
      </p:sp>
    </p:spTree>
    <p:extLst>
      <p:ext uri="{BB962C8B-B14F-4D97-AF65-F5344CB8AC3E}">
        <p14:creationId xmlns:p14="http://schemas.microsoft.com/office/powerpoint/2010/main" val="1849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7E7724F-68AB-42C6-9084-F50C892294A1}"/>
              </a:ext>
            </a:extLst>
          </p:cNvPr>
          <p:cNvSpPr txBox="1"/>
          <p:nvPr/>
        </p:nvSpPr>
        <p:spPr>
          <a:xfrm>
            <a:off x="784514" y="1726636"/>
            <a:ext cx="107857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Introduction</a:t>
            </a:r>
          </a:p>
          <a:p>
            <a:pPr marL="342900" indent="-342900">
              <a:buAutoNum type="alphaLcParenR"/>
            </a:pPr>
            <a:r>
              <a:rPr lang="en-US" sz="2200" u="sng" dirty="0"/>
              <a:t>Scientific research</a:t>
            </a:r>
          </a:p>
          <a:p>
            <a:pPr marL="804863" lvl="1" indent="-358775">
              <a:buFont typeface="+mj-lt"/>
              <a:buAutoNum type="romanUcPeriod"/>
            </a:pPr>
            <a:r>
              <a:rPr lang="en-US" sz="2200" dirty="0"/>
              <a:t>Direction indicator projection – ongoing studies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Yeungnam University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ELS</a:t>
            </a:r>
          </a:p>
          <a:p>
            <a:pPr marL="800100" lvl="1" indent="-342900">
              <a:buAutoNum type="romanUcPeriod"/>
            </a:pPr>
            <a:r>
              <a:rPr lang="en-US" sz="2200" dirty="0"/>
              <a:t>Reversing projection – scientific evidence of benefit for Traffic Safety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Impact of Advanced Lighting Function based on Road Projection for Departing Indication in Parking Lots, S. </a:t>
            </a:r>
            <a:r>
              <a:rPr lang="en-US" sz="2200" dirty="0" err="1"/>
              <a:t>Azouigui</a:t>
            </a:r>
            <a:r>
              <a:rPr lang="en-US" sz="2200" dirty="0"/>
              <a:t>, ELS, ISAL 2019</a:t>
            </a:r>
          </a:p>
          <a:p>
            <a:pPr marL="342900" indent="-342900">
              <a:buAutoNum type="alphaLcParenR"/>
            </a:pPr>
            <a:endParaRPr lang="en-US" sz="2200" dirty="0"/>
          </a:p>
          <a:p>
            <a:pPr marL="342900" indent="-342900">
              <a:buAutoNum type="alphaLcParenR"/>
            </a:pPr>
            <a:r>
              <a:rPr lang="en-US" sz="2200" u="sng" dirty="0"/>
              <a:t>Guidance needed from GRE</a:t>
            </a:r>
          </a:p>
          <a:p>
            <a:pPr marL="342900" indent="-342900">
              <a:buAutoNum type="alphaLcParenR"/>
            </a:pPr>
            <a:endParaRPr lang="en-US" sz="2200" dirty="0"/>
          </a:p>
          <a:p>
            <a:pPr marL="342900" indent="-342900">
              <a:buAutoNum type="alphaLcParenR"/>
            </a:pPr>
            <a:r>
              <a:rPr lang="en-US" sz="2200" u="sng" dirty="0"/>
              <a:t>Timeline for a draft proposal to amend UN Regulations Nos. 148 and 48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B59EFC5-DA13-B345-6F05-6B43B3CD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3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B89402-5AA1-58D2-B8C9-E53EE4449AEC}"/>
              </a:ext>
            </a:extLst>
          </p:cNvPr>
          <p:cNvSpPr txBox="1"/>
          <p:nvPr/>
        </p:nvSpPr>
        <p:spPr>
          <a:xfrm>
            <a:off x="4723100" y="6409509"/>
            <a:ext cx="274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- GTB/WG-SL (Signal Lighting) -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B488AF-0878-4C94-9320-0CBCEDC86B0D}"/>
              </a:ext>
            </a:extLst>
          </p:cNvPr>
          <p:cNvSpPr txBox="1"/>
          <p:nvPr/>
        </p:nvSpPr>
        <p:spPr>
          <a:xfrm>
            <a:off x="685801" y="820360"/>
            <a:ext cx="403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Signalling Road Projection</a:t>
            </a:r>
          </a:p>
          <a:p>
            <a:r>
              <a:rPr lang="en-US" sz="2400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7450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7E7724F-68AB-42C6-9084-F50C892294A1}"/>
              </a:ext>
            </a:extLst>
          </p:cNvPr>
          <p:cNvSpPr txBox="1"/>
          <p:nvPr/>
        </p:nvSpPr>
        <p:spPr>
          <a:xfrm>
            <a:off x="685800" y="2134665"/>
            <a:ext cx="10048230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68400" indent="-1168400"/>
            <a:r>
              <a:rPr lang="en-GB" sz="2200" b="0" i="0" u="sng" strike="noStrike" baseline="0"/>
              <a:t>Pre-study</a:t>
            </a:r>
            <a:r>
              <a:rPr lang="en-GB" sz="2200" b="0" i="0" u="none" strike="noStrike" baseline="0"/>
              <a:t>:	VR-based driver monitoring and scenario evaluation</a:t>
            </a:r>
          </a:p>
          <a:p>
            <a:pPr marL="1439863">
              <a:buFont typeface="Arial" panose="020B0604020202020204" pitchFamily="34" charset="0"/>
              <a:buChar char="•"/>
            </a:pPr>
            <a:r>
              <a:rPr lang="en-GB" sz="2200" b="0" i="0" u="none" strike="noStrike" baseline="0"/>
              <a:t>	Shape of projections</a:t>
            </a:r>
          </a:p>
          <a:p>
            <a:pPr marL="1439863">
              <a:buFont typeface="Arial" panose="020B0604020202020204" pitchFamily="34" charset="0"/>
              <a:buChar char="•"/>
            </a:pPr>
            <a:r>
              <a:rPr lang="en-GB" sz="2200"/>
              <a:t>	Different angles and scenarios of projection</a:t>
            </a:r>
            <a:endParaRPr lang="en-GB" sz="2200" b="0" i="0" u="none" strike="noStrike" baseline="0"/>
          </a:p>
          <a:p>
            <a:pPr marL="1439863">
              <a:buFont typeface="Arial" panose="020B0604020202020204" pitchFamily="34" charset="0"/>
              <a:buChar char="•"/>
            </a:pPr>
            <a:r>
              <a:rPr lang="en-GB" sz="2200" b="0" i="0" u="none" strike="noStrike" baseline="0"/>
              <a:t>	Checked data: behavioural and subjective</a:t>
            </a:r>
          </a:p>
          <a:p>
            <a:endParaRPr lang="en-GB" sz="2200" b="0" i="0" u="none" strike="noStrike" baseline="0"/>
          </a:p>
          <a:p>
            <a:pPr marL="1168400" indent="-1168400"/>
            <a:r>
              <a:rPr lang="en-GB" sz="2200" b="0" i="0" u="sng" strike="noStrike" baseline="0"/>
              <a:t>Step 1</a:t>
            </a:r>
            <a:r>
              <a:rPr lang="en-GB" sz="2200" b="0" i="0" u="none" strike="noStrike" baseline="0"/>
              <a:t>:	Virtual Simulator-Based Finding of Benefits and </a:t>
            </a:r>
            <a:r>
              <a:rPr lang="en-GB" sz="2200"/>
              <a:t>P</a:t>
            </a:r>
            <a:r>
              <a:rPr lang="en-GB" sz="2200" b="0" i="0" u="none" strike="noStrike" baseline="0"/>
              <a:t>otential Distraction</a:t>
            </a:r>
          </a:p>
          <a:p>
            <a:pPr algn="l"/>
            <a:r>
              <a:rPr lang="en-GB" sz="2200" b="0" i="0" u="none" strike="noStrike" baseline="0"/>
              <a:t>	</a:t>
            </a:r>
          </a:p>
          <a:p>
            <a:pPr marL="1168400" indent="-1168400"/>
            <a:r>
              <a:rPr lang="en-GB" sz="2200" b="0" i="0" u="sng" strike="noStrike" baseline="0"/>
              <a:t>Step 2</a:t>
            </a:r>
            <a:r>
              <a:rPr lang="en-GB" sz="2200" b="0" i="0" u="none" strike="noStrike" baseline="0"/>
              <a:t>:	Validation based on Mock-up Lamp for Critical Situation</a:t>
            </a:r>
          </a:p>
          <a:p>
            <a:endParaRPr lang="en-GB" sz="2200"/>
          </a:p>
          <a:p>
            <a:endParaRPr lang="en-GB" sz="2200"/>
          </a:p>
          <a:p>
            <a:r>
              <a:rPr lang="en-GB" sz="2200" b="1" i="0" u="none" strike="noStrike" baseline="0"/>
              <a:t>Final results expected for last quarter of 2022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519457D-3914-A783-B136-C32657F8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4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724434-0B42-9248-ED87-9B6645133B8F}"/>
              </a:ext>
            </a:extLst>
          </p:cNvPr>
          <p:cNvSpPr txBox="1"/>
          <p:nvPr/>
        </p:nvSpPr>
        <p:spPr>
          <a:xfrm>
            <a:off x="4723100" y="6409509"/>
            <a:ext cx="274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- GTB/WG-SL (Signal Lighting) -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C1E3B4-3E10-4A72-B1C2-BCC49B6FFBD9}"/>
              </a:ext>
            </a:extLst>
          </p:cNvPr>
          <p:cNvSpPr txBox="1"/>
          <p:nvPr/>
        </p:nvSpPr>
        <p:spPr>
          <a:xfrm>
            <a:off x="685800" y="820360"/>
            <a:ext cx="92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Signalling Road Projection</a:t>
            </a:r>
          </a:p>
          <a:p>
            <a:r>
              <a:rPr lang="en-US" sz="2400" b="1"/>
              <a:t>Scientific research – Direction indicator projection (Yeungnam)</a:t>
            </a:r>
          </a:p>
        </p:txBody>
      </p:sp>
    </p:spTree>
    <p:extLst>
      <p:ext uri="{BB962C8B-B14F-4D97-AF65-F5344CB8AC3E}">
        <p14:creationId xmlns:p14="http://schemas.microsoft.com/office/powerpoint/2010/main" val="89434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7E7724F-68AB-42C6-9084-F50C892294A1}"/>
              </a:ext>
            </a:extLst>
          </p:cNvPr>
          <p:cNvSpPr txBox="1"/>
          <p:nvPr/>
        </p:nvSpPr>
        <p:spPr>
          <a:xfrm>
            <a:off x="579599" y="2677268"/>
            <a:ext cx="103808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0" i="0" u="sng" strike="noStrike" baseline="0"/>
              <a:t>Objective of the study</a:t>
            </a:r>
            <a:r>
              <a:rPr lang="en-US" sz="2200" b="0" i="0" u="none" strike="noStrike" baseline="0"/>
              <a:t>:</a:t>
            </a:r>
          </a:p>
          <a:p>
            <a:pPr algn="just"/>
            <a:r>
              <a:rPr lang="en-US" sz="2200" b="0" i="0" u="none" strike="noStrike" baseline="0"/>
              <a:t>Safety relevance of DI SRP</a:t>
            </a:r>
          </a:p>
          <a:p>
            <a:pPr marL="1439863" indent="-285750" algn="just">
              <a:buFont typeface="Arial" panose="020B0604020202020204" pitchFamily="34" charset="0"/>
              <a:buChar char="•"/>
            </a:pPr>
            <a:r>
              <a:rPr lang="en-US" sz="2200" u="sng"/>
              <a:t>Use-case</a:t>
            </a:r>
            <a:r>
              <a:rPr lang="en-US" sz="2200"/>
              <a:t>: Intention of departing from a parallel parking space</a:t>
            </a:r>
          </a:p>
          <a:p>
            <a:pPr marL="1439863" indent="-285750" algn="just">
              <a:buFont typeface="Arial" panose="020B0604020202020204" pitchFamily="34" charset="0"/>
              <a:buChar char="•"/>
            </a:pPr>
            <a:r>
              <a:rPr lang="en-US" sz="2200"/>
              <a:t>Tests on cyclists and in urban situation</a:t>
            </a:r>
          </a:p>
          <a:p>
            <a:pPr marL="1439863" indent="-285750" algn="just">
              <a:buFont typeface="Arial" panose="020B0604020202020204" pitchFamily="34" charset="0"/>
              <a:buChar char="•"/>
            </a:pPr>
            <a:r>
              <a:rPr lang="en-US" sz="2200"/>
              <a:t>Three scenarios (no signal, turn indicator only, turn indicator + SRP)</a:t>
            </a:r>
          </a:p>
          <a:p>
            <a:pPr marL="1439863" indent="-285750" algn="just">
              <a:buFont typeface="Arial" panose="020B0604020202020204" pitchFamily="34" charset="0"/>
              <a:buChar char="•"/>
            </a:pPr>
            <a:endParaRPr lang="en-US" sz="2200"/>
          </a:p>
          <a:p>
            <a:pPr algn="just"/>
            <a:endParaRPr lang="en-US" sz="2200" b="1" i="0" u="none" strike="noStrike" baseline="0"/>
          </a:p>
          <a:p>
            <a:pPr algn="just"/>
            <a:r>
              <a:rPr lang="en-US" sz="2200" b="1" i="0" u="none" baseline="0"/>
              <a:t>Final </a:t>
            </a:r>
            <a:r>
              <a:rPr lang="en-US" sz="2200" b="1"/>
              <a:t>r</a:t>
            </a:r>
            <a:r>
              <a:rPr lang="en-US" sz="2200" b="1" i="0" u="none" strike="noStrike" baseline="0"/>
              <a:t>esults expected for last quarter of 2022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1256FC-40D8-95CC-1289-A38D4049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5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92FE4B-A26A-754A-3793-BAE074C26767}"/>
              </a:ext>
            </a:extLst>
          </p:cNvPr>
          <p:cNvSpPr txBox="1"/>
          <p:nvPr/>
        </p:nvSpPr>
        <p:spPr>
          <a:xfrm>
            <a:off x="4723100" y="6409509"/>
            <a:ext cx="274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- GTB/WG-SL (Signal Lighting) -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625DC7-A649-4DD2-92E4-51E613528F0A}"/>
              </a:ext>
            </a:extLst>
          </p:cNvPr>
          <p:cNvSpPr txBox="1"/>
          <p:nvPr/>
        </p:nvSpPr>
        <p:spPr>
          <a:xfrm>
            <a:off x="685800" y="820360"/>
            <a:ext cx="92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Signalling Road Projection</a:t>
            </a:r>
          </a:p>
          <a:p>
            <a:r>
              <a:rPr lang="en-US" sz="2400" b="1"/>
              <a:t>Scientific research – Direction indicator projection (ELS)</a:t>
            </a:r>
          </a:p>
        </p:txBody>
      </p:sp>
    </p:spTree>
    <p:extLst>
      <p:ext uri="{BB962C8B-B14F-4D97-AF65-F5344CB8AC3E}">
        <p14:creationId xmlns:p14="http://schemas.microsoft.com/office/powerpoint/2010/main" val="135466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78FABA1-06EA-4E7A-ACC0-9CA09B0D9EBB}"/>
              </a:ext>
            </a:extLst>
          </p:cNvPr>
          <p:cNvSpPr txBox="1"/>
          <p:nvPr/>
        </p:nvSpPr>
        <p:spPr>
          <a:xfrm>
            <a:off x="550002" y="594021"/>
            <a:ext cx="1088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Signalling Road Projection</a:t>
            </a:r>
          </a:p>
          <a:p>
            <a:r>
              <a:rPr lang="en-US" sz="2400" b="1"/>
              <a:t>Scientific research – Evidence for benefit of Reversing projection (ELS)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B1AE9B2-06ED-4A63-A1F4-6FC09813BE44}"/>
              </a:ext>
            </a:extLst>
          </p:cNvPr>
          <p:cNvSpPr txBox="1"/>
          <p:nvPr/>
        </p:nvSpPr>
        <p:spPr>
          <a:xfrm>
            <a:off x="525280" y="1340319"/>
            <a:ext cx="1078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1600" dirty="0"/>
              <a:t>Impact of Advanced Lighting Function based on Road Projection for Departing Indication in Parking Lots, S. </a:t>
            </a:r>
            <a:r>
              <a:rPr lang="en-US" sz="1600" dirty="0" err="1"/>
              <a:t>Azouigui</a:t>
            </a:r>
            <a:r>
              <a:rPr lang="en-US" sz="1600" dirty="0"/>
              <a:t> et. al., ELS, ISAL 2019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83A5F8B-DF34-9F49-66B7-53E89DECAD03}"/>
              </a:ext>
            </a:extLst>
          </p:cNvPr>
          <p:cNvGrpSpPr/>
          <p:nvPr/>
        </p:nvGrpSpPr>
        <p:grpSpPr>
          <a:xfrm>
            <a:off x="588652" y="2006571"/>
            <a:ext cx="11131432" cy="4227703"/>
            <a:chOff x="261535" y="1939056"/>
            <a:chExt cx="11449496" cy="4213741"/>
          </a:xfrm>
        </p:grpSpPr>
        <p:pic>
          <p:nvPicPr>
            <p:cNvPr id="10" name="Immagine 15">
              <a:extLst>
                <a:ext uri="{FF2B5EF4-FFF2-40B4-BE49-F238E27FC236}">
                  <a16:creationId xmlns:a16="http://schemas.microsoft.com/office/drawing/2014/main" id="{2A255E9A-ABA2-4890-9C94-D5D8C88C7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ement/>
                      </a14:imgEffect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 b="8169"/>
            <a:stretch/>
          </p:blipFill>
          <p:spPr>
            <a:xfrm>
              <a:off x="8680302" y="1976229"/>
              <a:ext cx="3030729" cy="4040569"/>
            </a:xfrm>
            <a:prstGeom prst="rect">
              <a:avLst/>
            </a:prstGeom>
          </p:spPr>
        </p:pic>
        <p:pic>
          <p:nvPicPr>
            <p:cNvPr id="13" name="Immagine 9">
              <a:extLst>
                <a:ext uri="{FF2B5EF4-FFF2-40B4-BE49-F238E27FC236}">
                  <a16:creationId xmlns:a16="http://schemas.microsoft.com/office/drawing/2014/main" id="{C81A9FA3-A58A-4AD9-B814-CC62A4CA1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ement/>
                      </a14:imgEffect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1535" y="1939056"/>
              <a:ext cx="3253008" cy="4213741"/>
            </a:xfrm>
            <a:prstGeom prst="rect">
              <a:avLst/>
            </a:prstGeom>
          </p:spPr>
        </p:pic>
        <p:pic>
          <p:nvPicPr>
            <p:cNvPr id="14" name="Immagine 11">
              <a:extLst>
                <a:ext uri="{FF2B5EF4-FFF2-40B4-BE49-F238E27FC236}">
                  <a16:creationId xmlns:a16="http://schemas.microsoft.com/office/drawing/2014/main" id="{A1A92F26-1E63-488E-BD9D-3446852C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ement/>
                      </a14:imgEffect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1124" y="2060127"/>
              <a:ext cx="2960629" cy="4090641"/>
            </a:xfrm>
            <a:prstGeom prst="rect">
              <a:avLst/>
            </a:prstGeom>
          </p:spPr>
        </p:pic>
        <p:pic>
          <p:nvPicPr>
            <p:cNvPr id="15" name="Immagine 13">
              <a:extLst>
                <a:ext uri="{FF2B5EF4-FFF2-40B4-BE49-F238E27FC236}">
                  <a16:creationId xmlns:a16="http://schemas.microsoft.com/office/drawing/2014/main" id="{E20A7645-62BE-4D87-A418-2B6B3CF01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ement/>
                      </a14:imgEffect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94641" y="1975677"/>
              <a:ext cx="2829821" cy="4139396"/>
            </a:xfrm>
            <a:prstGeom prst="rect">
              <a:avLst/>
            </a:prstGeom>
          </p:spPr>
        </p:pic>
        <p:pic>
          <p:nvPicPr>
            <p:cNvPr id="16" name="Immagine 19">
              <a:extLst>
                <a:ext uri="{FF2B5EF4-FFF2-40B4-BE49-F238E27FC236}">
                  <a16:creationId xmlns:a16="http://schemas.microsoft.com/office/drawing/2014/main" id="{328F4063-5572-4C1A-8FAB-9A6744A95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969" y="2052764"/>
              <a:ext cx="2680037" cy="1306657"/>
            </a:xfrm>
            <a:prstGeom prst="rect">
              <a:avLst/>
            </a:prstGeom>
          </p:spPr>
        </p:pic>
        <p:pic>
          <p:nvPicPr>
            <p:cNvPr id="17" name="Immagine 21">
              <a:extLst>
                <a:ext uri="{FF2B5EF4-FFF2-40B4-BE49-F238E27FC236}">
                  <a16:creationId xmlns:a16="http://schemas.microsoft.com/office/drawing/2014/main" id="{0BFC4CC5-48A9-4F03-8637-82951E6F3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06279" y="2067676"/>
              <a:ext cx="2520307" cy="177643"/>
            </a:xfrm>
            <a:prstGeom prst="rect">
              <a:avLst/>
            </a:prstGeom>
          </p:spPr>
        </p:pic>
        <p:pic>
          <p:nvPicPr>
            <p:cNvPr id="18" name="Immagine 22">
              <a:extLst>
                <a:ext uri="{FF2B5EF4-FFF2-40B4-BE49-F238E27FC236}">
                  <a16:creationId xmlns:a16="http://schemas.microsoft.com/office/drawing/2014/main" id="{4B71C8A4-8512-4B68-9A50-9938BC71D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36843" y="2061524"/>
              <a:ext cx="2520307" cy="177643"/>
            </a:xfrm>
            <a:prstGeom prst="rect">
              <a:avLst/>
            </a:prstGeom>
          </p:spPr>
        </p:pic>
        <p:pic>
          <p:nvPicPr>
            <p:cNvPr id="19" name="Immagine 23">
              <a:extLst>
                <a:ext uri="{FF2B5EF4-FFF2-40B4-BE49-F238E27FC236}">
                  <a16:creationId xmlns:a16="http://schemas.microsoft.com/office/drawing/2014/main" id="{A493F12C-2791-4737-9E98-EEE453C63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13393" y="2080574"/>
              <a:ext cx="2596730" cy="183030"/>
            </a:xfrm>
            <a:prstGeom prst="rect">
              <a:avLst/>
            </a:prstGeom>
          </p:spPr>
        </p:pic>
        <p:pic>
          <p:nvPicPr>
            <p:cNvPr id="20" name="Immagine 2">
              <a:extLst>
                <a:ext uri="{FF2B5EF4-FFF2-40B4-BE49-F238E27FC236}">
                  <a16:creationId xmlns:a16="http://schemas.microsoft.com/office/drawing/2014/main" id="{6979FE14-88B2-41D1-84FD-588A0948A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3914" y="5795476"/>
              <a:ext cx="876300" cy="142875"/>
            </a:xfrm>
            <a:prstGeom prst="rect">
              <a:avLst/>
            </a:prstGeom>
          </p:spPr>
        </p:pic>
        <p:pic>
          <p:nvPicPr>
            <p:cNvPr id="21" name="Immagine 16">
              <a:extLst>
                <a:ext uri="{FF2B5EF4-FFF2-40B4-BE49-F238E27FC236}">
                  <a16:creationId xmlns:a16="http://schemas.microsoft.com/office/drawing/2014/main" id="{E418C27D-39EE-4247-A91E-E500A7C35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56765" y="5851103"/>
              <a:ext cx="876300" cy="142875"/>
            </a:xfrm>
            <a:prstGeom prst="rect">
              <a:avLst/>
            </a:prstGeom>
          </p:spPr>
        </p:pic>
        <p:pic>
          <p:nvPicPr>
            <p:cNvPr id="22" name="Immagine 17">
              <a:extLst>
                <a:ext uri="{FF2B5EF4-FFF2-40B4-BE49-F238E27FC236}">
                  <a16:creationId xmlns:a16="http://schemas.microsoft.com/office/drawing/2014/main" id="{F7380429-A41A-4FCD-AF5D-EA12C7215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05420" y="5810813"/>
              <a:ext cx="876300" cy="142875"/>
            </a:xfrm>
            <a:prstGeom prst="rect">
              <a:avLst/>
            </a:prstGeom>
          </p:spPr>
        </p:pic>
        <p:pic>
          <p:nvPicPr>
            <p:cNvPr id="23" name="Immagine 18">
              <a:extLst>
                <a:ext uri="{FF2B5EF4-FFF2-40B4-BE49-F238E27FC236}">
                  <a16:creationId xmlns:a16="http://schemas.microsoft.com/office/drawing/2014/main" id="{8F7FD68C-E1C4-4357-9E8E-E519AC424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628472" y="5851102"/>
              <a:ext cx="876300" cy="142875"/>
            </a:xfrm>
            <a:prstGeom prst="rect">
              <a:avLst/>
            </a:prstGeom>
          </p:spPr>
        </p:pic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DA3696-EC61-7D90-E338-E9B13041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6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675DAE-4433-773E-EFD5-8766ACF04A0E}"/>
              </a:ext>
            </a:extLst>
          </p:cNvPr>
          <p:cNvSpPr txBox="1"/>
          <p:nvPr/>
        </p:nvSpPr>
        <p:spPr>
          <a:xfrm>
            <a:off x="4723100" y="6409509"/>
            <a:ext cx="274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- GTB/WG-SL (Signal Lighting) -</a:t>
            </a:r>
          </a:p>
        </p:txBody>
      </p:sp>
    </p:spTree>
    <p:extLst>
      <p:ext uri="{BB962C8B-B14F-4D97-AF65-F5344CB8AC3E}">
        <p14:creationId xmlns:p14="http://schemas.microsoft.com/office/powerpoint/2010/main" val="379470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78FABA1-06EA-4E7A-ACC0-9CA09B0D9EBB}"/>
              </a:ext>
            </a:extLst>
          </p:cNvPr>
          <p:cNvSpPr txBox="1"/>
          <p:nvPr/>
        </p:nvSpPr>
        <p:spPr>
          <a:xfrm>
            <a:off x="744291" y="669442"/>
            <a:ext cx="1088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Signalling Road Projection</a:t>
            </a:r>
          </a:p>
          <a:p>
            <a:r>
              <a:rPr lang="en-US" sz="2400" b="1"/>
              <a:t>GRE guidance needed – implementation approach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1FEF829-FD95-495E-B8E0-0B68CCE67A49}"/>
              </a:ext>
            </a:extLst>
          </p:cNvPr>
          <p:cNvSpPr txBox="1"/>
          <p:nvPr/>
        </p:nvSpPr>
        <p:spPr>
          <a:xfrm>
            <a:off x="723349" y="1539838"/>
            <a:ext cx="11163851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GTB identified a benefit in allowing the Signalling Road Projection being either combined or independent of the signalling function. GTB also sees a benefit for harmonization of the UN and Chinese regulations on signalling projection.</a:t>
            </a:r>
          </a:p>
          <a:p>
            <a:pPr algn="just">
              <a:spcBef>
                <a:spcPts val="600"/>
              </a:spcBef>
            </a:pPr>
            <a:r>
              <a:rPr lang="en-US"/>
              <a:t>The draft Chinese standard defines “signalling projection units” that may</a:t>
            </a:r>
            <a:r>
              <a:rPr lang="en-US" b="0" i="0" u="none" strike="noStrike" baseline="0"/>
              <a:t> be independent from, </a:t>
            </a:r>
            <a:r>
              <a:rPr lang="en-US" b="1" i="0" u="sng" strike="noStrike" baseline="0"/>
              <a:t>or</a:t>
            </a:r>
            <a:r>
              <a:rPr lang="en-US" b="0" i="0" u="none" strike="noStrike" baseline="0"/>
              <a:t> combined/reciprocally incorporated with, other light signalling devices.</a:t>
            </a:r>
          </a:p>
          <a:p>
            <a:pPr algn="just"/>
            <a:r>
              <a:rPr lang="en-US"/>
              <a:t>In case of independent devices, they shall not be visible to other road users*.</a:t>
            </a:r>
            <a:endParaRPr lang="en-US" b="0" i="0" u="none" strike="noStrike" baseline="0"/>
          </a:p>
          <a:p>
            <a:pPr>
              <a:spcBef>
                <a:spcPts val="600"/>
              </a:spcBef>
            </a:pPr>
            <a:r>
              <a:rPr lang="en-US" b="1" i="1">
                <a:sym typeface="Wingdings" panose="05000000000000000000" pitchFamily="2" charset="2"/>
              </a:rPr>
              <a:t> </a:t>
            </a:r>
            <a:r>
              <a:rPr lang="en-US" b="1" i="1"/>
              <a:t>Does GRE agree to amend the UN Regulation(s) accordingly?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1F394E-53C7-485B-8D88-6E1B846819F5}"/>
              </a:ext>
            </a:extLst>
          </p:cNvPr>
          <p:cNvSpPr txBox="1"/>
          <p:nvPr/>
        </p:nvSpPr>
        <p:spPr>
          <a:xfrm>
            <a:off x="3545624" y="4280797"/>
            <a:ext cx="245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Combined/incorporated projection unit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5C5D4DA-1A4F-5E99-B094-D7FF2C4609FF}"/>
              </a:ext>
            </a:extLst>
          </p:cNvPr>
          <p:cNvGrpSpPr/>
          <p:nvPr/>
        </p:nvGrpSpPr>
        <p:grpSpPr>
          <a:xfrm>
            <a:off x="723349" y="3852620"/>
            <a:ext cx="2822275" cy="2221890"/>
            <a:chOff x="859362" y="4533900"/>
            <a:chExt cx="2403007" cy="1857479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AD0E8A7D-AAC4-4EFA-ADD3-65A02686C92B}"/>
                </a:ext>
              </a:extLst>
            </p:cNvPr>
            <p:cNvGrpSpPr/>
            <p:nvPr/>
          </p:nvGrpSpPr>
          <p:grpSpPr>
            <a:xfrm>
              <a:off x="859362" y="4533900"/>
              <a:ext cx="2170590" cy="1857479"/>
              <a:chOff x="859362" y="4533900"/>
              <a:chExt cx="1866490" cy="1744674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92521A4A-8905-42E3-81A4-20F6C77E0F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527" r="70231"/>
              <a:stretch/>
            </p:blipFill>
            <p:spPr>
              <a:xfrm>
                <a:off x="859362" y="4533900"/>
                <a:ext cx="1866490" cy="1744674"/>
              </a:xfrm>
              <a:prstGeom prst="rect">
                <a:avLst/>
              </a:prstGeom>
            </p:spPr>
          </p:pic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9E2FBB0E-BCAA-49A4-B12E-37B21D945EA3}"/>
                  </a:ext>
                </a:extLst>
              </p:cNvPr>
              <p:cNvSpPr/>
              <p:nvPr/>
            </p:nvSpPr>
            <p:spPr>
              <a:xfrm>
                <a:off x="1013773" y="4774451"/>
                <a:ext cx="746331" cy="61762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613D94BB-B32D-449B-A43A-829CFC90BB18}"/>
                  </a:ext>
                </a:extLst>
              </p:cNvPr>
              <p:cNvCxnSpPr/>
              <p:nvPr/>
            </p:nvCxnSpPr>
            <p:spPr>
              <a:xfrm flipV="1">
                <a:off x="1097967" y="4989584"/>
                <a:ext cx="431800" cy="4885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55A2EE86-F43E-4604-B176-C1A2FC4C2074}"/>
                  </a:ext>
                </a:extLst>
              </p:cNvPr>
              <p:cNvSpPr/>
              <p:nvPr/>
            </p:nvSpPr>
            <p:spPr>
              <a:xfrm>
                <a:off x="1294160" y="5073219"/>
                <a:ext cx="185556" cy="9469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95D43B4B-4711-4782-A138-FAA479BB96A2}"/>
                </a:ext>
              </a:extLst>
            </p:cNvPr>
            <p:cNvCxnSpPr>
              <a:cxnSpLocks/>
              <a:stCxn id="6" idx="1"/>
              <a:endCxn id="43" idx="6"/>
            </p:cNvCxnSpPr>
            <p:nvPr/>
          </p:nvCxnSpPr>
          <p:spPr>
            <a:xfrm flipH="1">
              <a:off x="1580788" y="5154447"/>
              <a:ext cx="1681581" cy="40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FD64EEC7-0B2C-492B-8426-92C7EE71071F}"/>
              </a:ext>
            </a:extLst>
          </p:cNvPr>
          <p:cNvSpPr txBox="1"/>
          <p:nvPr/>
        </p:nvSpPr>
        <p:spPr>
          <a:xfrm>
            <a:off x="9428248" y="4822402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projection unit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03D453D-D452-856D-F57E-956E92778588}"/>
              </a:ext>
            </a:extLst>
          </p:cNvPr>
          <p:cNvGrpSpPr/>
          <p:nvPr/>
        </p:nvGrpSpPr>
        <p:grpSpPr>
          <a:xfrm>
            <a:off x="6539013" y="3613042"/>
            <a:ext cx="4216504" cy="2462212"/>
            <a:chOff x="6207747" y="4058328"/>
            <a:chExt cx="4546711" cy="2723472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A0C266ED-36F8-4001-9E29-C504FDD2B505}"/>
                </a:ext>
              </a:extLst>
            </p:cNvPr>
            <p:cNvGrpSpPr/>
            <p:nvPr/>
          </p:nvGrpSpPr>
          <p:grpSpPr>
            <a:xfrm>
              <a:off x="6207747" y="4533899"/>
              <a:ext cx="2695595" cy="2247901"/>
              <a:chOff x="5655297" y="4533900"/>
              <a:chExt cx="1866490" cy="1682526"/>
            </a:xfrm>
          </p:grpSpPr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EC40AD7F-98EB-4688-87A3-F778D28CF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16" r="70231"/>
              <a:stretch/>
            </p:blipFill>
            <p:spPr>
              <a:xfrm>
                <a:off x="5655297" y="4533900"/>
                <a:ext cx="1866490" cy="1682526"/>
              </a:xfrm>
              <a:prstGeom prst="rect">
                <a:avLst/>
              </a:prstGeom>
            </p:spPr>
          </p:pic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DAB0F9D3-A7EB-4FFC-A0E1-05D0A41A4BB2}"/>
                  </a:ext>
                </a:extLst>
              </p:cNvPr>
              <p:cNvCxnSpPr/>
              <p:nvPr/>
            </p:nvCxnSpPr>
            <p:spPr>
              <a:xfrm flipV="1">
                <a:off x="5893902" y="4927436"/>
                <a:ext cx="431800" cy="4885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F9EA9D1C-7B2E-4916-86F6-54BBD8B1C8FE}"/>
                  </a:ext>
                </a:extLst>
              </p:cNvPr>
              <p:cNvSpPr/>
              <p:nvPr/>
            </p:nvSpPr>
            <p:spPr>
              <a:xfrm>
                <a:off x="6140123" y="5408027"/>
                <a:ext cx="185556" cy="9469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FF10EFD1-CA01-454F-BFB9-7FBE425E9714}"/>
                </a:ext>
              </a:extLst>
            </p:cNvPr>
            <p:cNvSpPr/>
            <p:nvPr/>
          </p:nvSpPr>
          <p:spPr>
            <a:xfrm>
              <a:off x="6627652" y="5472880"/>
              <a:ext cx="828545" cy="59692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56FB9332-91FE-49A8-A169-13FE9D172B9A}"/>
                </a:ext>
              </a:extLst>
            </p:cNvPr>
            <p:cNvCxnSpPr>
              <a:cxnSpLocks/>
              <a:stCxn id="52" idx="1"/>
              <a:endCxn id="48" idx="6"/>
            </p:cNvCxnSpPr>
            <p:nvPr/>
          </p:nvCxnSpPr>
          <p:spPr>
            <a:xfrm flipH="1">
              <a:off x="7175917" y="5743453"/>
              <a:ext cx="2147330" cy="215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4C2759C2-5406-48EE-B55D-7F5B71DA0E5D}"/>
                </a:ext>
              </a:extLst>
            </p:cNvPr>
            <p:cNvSpPr/>
            <p:nvPr/>
          </p:nvSpPr>
          <p:spPr>
            <a:xfrm>
              <a:off x="9273650" y="4177812"/>
              <a:ext cx="658656" cy="335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3E0AB582-6465-4F3D-AF59-E00540EE52EC}"/>
                </a:ext>
              </a:extLst>
            </p:cNvPr>
            <p:cNvSpPr/>
            <p:nvPr/>
          </p:nvSpPr>
          <p:spPr>
            <a:xfrm>
              <a:off x="9498436" y="4283970"/>
              <a:ext cx="212077" cy="2137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0BBB57B7-4024-472A-A5B6-164267CD0F0D}"/>
                </a:ext>
              </a:extLst>
            </p:cNvPr>
            <p:cNvSpPr/>
            <p:nvPr/>
          </p:nvSpPr>
          <p:spPr>
            <a:xfrm>
              <a:off x="10017360" y="4177812"/>
              <a:ext cx="658656" cy="335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26FD351F-CE4D-4358-93EB-7CF0B40AC8CD}"/>
                </a:ext>
              </a:extLst>
            </p:cNvPr>
            <p:cNvSpPr/>
            <p:nvPr/>
          </p:nvSpPr>
          <p:spPr>
            <a:xfrm>
              <a:off x="10232611" y="4283970"/>
              <a:ext cx="212077" cy="2137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CBAEC5FE-1688-4F2F-B27A-FEBF7A09D441}"/>
                </a:ext>
              </a:extLst>
            </p:cNvPr>
            <p:cNvCxnSpPr/>
            <p:nvPr/>
          </p:nvCxnSpPr>
          <p:spPr>
            <a:xfrm flipV="1">
              <a:off x="9221323" y="4058328"/>
              <a:ext cx="1533135" cy="5836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99FCE856-9447-481F-B149-2CE5D608D4BB}"/>
                </a:ext>
              </a:extLst>
            </p:cNvPr>
            <p:cNvCxnSpPr>
              <a:cxnSpLocks/>
            </p:cNvCxnSpPr>
            <p:nvPr/>
          </p:nvCxnSpPr>
          <p:spPr>
            <a:xfrm>
              <a:off x="9213968" y="4077083"/>
              <a:ext cx="1436676" cy="5140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AB2ADEB3-4F22-4E5C-9E2F-72DAA7A68B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0977" y="4714702"/>
              <a:ext cx="2462001" cy="96605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8DD06FE9-B5E2-1F5E-4CCC-9B1E3677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7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083A69-6517-BFAA-83CB-4FC01AF72D89}"/>
              </a:ext>
            </a:extLst>
          </p:cNvPr>
          <p:cNvSpPr txBox="1"/>
          <p:nvPr/>
        </p:nvSpPr>
        <p:spPr>
          <a:xfrm>
            <a:off x="4723100" y="6409509"/>
            <a:ext cx="274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- GTB/WG-SL (Signal Lighting) -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4BCBAB-C55F-4850-A5C9-AD1ED380B0B4}"/>
              </a:ext>
            </a:extLst>
          </p:cNvPr>
          <p:cNvSpPr txBox="1"/>
          <p:nvPr/>
        </p:nvSpPr>
        <p:spPr>
          <a:xfrm>
            <a:off x="744291" y="6059725"/>
            <a:ext cx="1106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Note: Non-visibility criterion already exists in R48 for courtesy/manoeuvring lamps and can be applied for projection modules as well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27215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7E7724F-68AB-42C6-9084-F50C892294A1}"/>
              </a:ext>
            </a:extLst>
          </p:cNvPr>
          <p:cNvSpPr txBox="1"/>
          <p:nvPr/>
        </p:nvSpPr>
        <p:spPr>
          <a:xfrm>
            <a:off x="388502" y="1944211"/>
            <a:ext cx="112542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0" u="none" strike="noStrike" baseline="0" dirty="0"/>
              <a:t>Draft proposal for UN Regulations Nos. 148 / 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/>
              <a:t>GRE-87</a:t>
            </a:r>
            <a:r>
              <a:rPr lang="en-US" sz="2200" dirty="0"/>
              <a:t>: Intermediate information and open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u="none" strike="noStrike" baseline="0" dirty="0"/>
              <a:t>GRE-88</a:t>
            </a:r>
            <a:r>
              <a:rPr lang="en-US" sz="2200" i="0" u="none" strike="noStrike" baseline="0" dirty="0"/>
              <a:t>: Informal draft proposal</a:t>
            </a:r>
          </a:p>
          <a:p>
            <a:pPr marL="265113" lvl="1"/>
            <a:r>
              <a:rPr lang="en-US" sz="2200" dirty="0"/>
              <a:t>If possible, a Live Demonstration of vehicles with Signalling Road Projection will be </a:t>
            </a:r>
            <a:r>
              <a:rPr lang="en-US" sz="2200" dirty="0" err="1"/>
              <a:t>organised</a:t>
            </a:r>
            <a:endParaRPr lang="en-US" sz="220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u="none" strike="noStrike" baseline="0" dirty="0"/>
              <a:t>GRE-89</a:t>
            </a:r>
            <a:r>
              <a:rPr lang="en-US" sz="2200" i="0" u="none" strike="noStrike" baseline="0" dirty="0"/>
              <a:t>: Formal proposal, </a:t>
            </a:r>
            <a:r>
              <a:rPr lang="en-US" sz="2200" i="0" u="sng" strike="noStrike" baseline="0" dirty="0"/>
              <a:t>taking into account the input received during GRE-87 and GRE-88</a:t>
            </a:r>
            <a:r>
              <a:rPr lang="en-US" sz="2200" i="0" strike="noStrike" baseline="0" dirty="0"/>
              <a:t>,</a:t>
            </a:r>
            <a:r>
              <a:rPr lang="en-US" sz="2200" i="0" u="sng" strike="noStrike" baseline="0" dirty="0"/>
              <a:t> </a:t>
            </a:r>
            <a:r>
              <a:rPr lang="en-US" sz="2200" i="0" u="none" strike="noStrike" baseline="0" dirty="0"/>
              <a:t>including justification and information about the studies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8D75A4E-F41B-012E-DB32-3505B0E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8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88C70D-103E-4F25-3529-E43EFF36D36D}"/>
              </a:ext>
            </a:extLst>
          </p:cNvPr>
          <p:cNvSpPr txBox="1"/>
          <p:nvPr/>
        </p:nvSpPr>
        <p:spPr>
          <a:xfrm>
            <a:off x="4723100" y="6409509"/>
            <a:ext cx="274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- GTB/WG-SL (Signal Lighting) -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1C0E96-A298-4F15-87B9-ED91D59B76FD}"/>
              </a:ext>
            </a:extLst>
          </p:cNvPr>
          <p:cNvSpPr txBox="1"/>
          <p:nvPr/>
        </p:nvSpPr>
        <p:spPr>
          <a:xfrm>
            <a:off x="685800" y="820360"/>
            <a:ext cx="92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Signalling Road Projection</a:t>
            </a:r>
          </a:p>
          <a:p>
            <a:r>
              <a:rPr lang="en-US" sz="2400" b="1"/>
              <a:t>Timeline for Signalling Road Projections</a:t>
            </a:r>
          </a:p>
        </p:txBody>
      </p:sp>
    </p:spTree>
    <p:extLst>
      <p:ext uri="{BB962C8B-B14F-4D97-AF65-F5344CB8AC3E}">
        <p14:creationId xmlns:p14="http://schemas.microsoft.com/office/powerpoint/2010/main" val="3243284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B Presentation.potx" id="{41C6BDE2-2956-479F-9A3D-A8BA3D5C5A5E}" vid="{216C8B9B-96A5-4780-95F4-C21CE9216F4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CE0FEE-6D53-4650-B4CC-C61664B92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818B5-4E41-4570-A808-B558FECEA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686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Matarazzo</dc:creator>
  <cp:lastModifiedBy>secretariat</cp:lastModifiedBy>
  <cp:revision>21</cp:revision>
  <dcterms:created xsi:type="dcterms:W3CDTF">2020-02-13T10:33:39Z</dcterms:created>
  <dcterms:modified xsi:type="dcterms:W3CDTF">2022-10-07T07:26:41Z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6743f2-12c7-4edd-9d1f-c7648963e091_Enabled">
    <vt:lpwstr>true</vt:lpwstr>
  </property>
  <property fmtid="{D5CDD505-2E9C-101B-9397-08002B2CF9AE}" pid="3" name="MSIP_Label_1e6743f2-12c7-4edd-9d1f-c7648963e091_SetDate">
    <vt:lpwstr>2022-09-29T13:22:54Z</vt:lpwstr>
  </property>
  <property fmtid="{D5CDD505-2E9C-101B-9397-08002B2CF9AE}" pid="4" name="MSIP_Label_1e6743f2-12c7-4edd-9d1f-c7648963e091_Method">
    <vt:lpwstr>Privileged</vt:lpwstr>
  </property>
  <property fmtid="{D5CDD505-2E9C-101B-9397-08002B2CF9AE}" pid="5" name="MSIP_Label_1e6743f2-12c7-4edd-9d1f-c7648963e091_Name">
    <vt:lpwstr>Internal Usage (no visual markings)</vt:lpwstr>
  </property>
  <property fmtid="{D5CDD505-2E9C-101B-9397-08002B2CF9AE}" pid="6" name="MSIP_Label_1e6743f2-12c7-4edd-9d1f-c7648963e091_SiteId">
    <vt:lpwstr>2d5eb7e2-d3ee-4bf5-bc62-79d5ae9cd9e1</vt:lpwstr>
  </property>
  <property fmtid="{D5CDD505-2E9C-101B-9397-08002B2CF9AE}" pid="7" name="MSIP_Label_1e6743f2-12c7-4edd-9d1f-c7648963e091_ActionId">
    <vt:lpwstr>8005f573-ad37-4a92-b299-ac600b8f9ac9</vt:lpwstr>
  </property>
  <property fmtid="{D5CDD505-2E9C-101B-9397-08002B2CF9AE}" pid="8" name="MSIP_Label_1e6743f2-12c7-4edd-9d1f-c7648963e091_ContentBits">
    <vt:lpwstr>0</vt:lpwstr>
  </property>
</Properties>
</file>