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332202248" r:id="rId6"/>
    <p:sldId id="332202241" r:id="rId7"/>
    <p:sldId id="332202237" r:id="rId8"/>
    <p:sldId id="332202238" r:id="rId9"/>
    <p:sldId id="332202245" r:id="rId10"/>
    <p:sldId id="33220224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13A5FA09-96D7-44C5-A38A-EAEDC52571BE}"/>
    <pc:docChg chg="modSld">
      <pc:chgData name="Konstantin Glukhenkiy" userId="24b49d37-c936-4e44-8fab-4bfac34f62f4" providerId="ADAL" clId="{13A5FA09-96D7-44C5-A38A-EAEDC52571BE}" dt="2022-10-07T07:14:07.525" v="3" actId="6549"/>
      <pc:docMkLst>
        <pc:docMk/>
      </pc:docMkLst>
      <pc:sldChg chg="modSp mod">
        <pc:chgData name="Konstantin Glukhenkiy" userId="24b49d37-c936-4e44-8fab-4bfac34f62f4" providerId="ADAL" clId="{13A5FA09-96D7-44C5-A38A-EAEDC52571BE}" dt="2022-10-07T07:14:07.525" v="3" actId="6549"/>
        <pc:sldMkLst>
          <pc:docMk/>
          <pc:sldMk cId="1532055806" sldId="256"/>
        </pc:sldMkLst>
        <pc:spChg chg="mod">
          <ac:chgData name="Konstantin Glukhenkiy" userId="24b49d37-c936-4e44-8fab-4bfac34f62f4" providerId="ADAL" clId="{13A5FA09-96D7-44C5-A38A-EAEDC52571BE}" dt="2022-10-07T07:14:07.525" v="3" actId="6549"/>
          <ac:spMkLst>
            <pc:docMk/>
            <pc:sldMk cId="1532055806" sldId="256"/>
            <ac:spMk id="7" creationId="{10E1BEA1-C854-4712-8ABE-9BA164A276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11E02-D0F8-4E2E-82AF-9215420D3C18}" type="datetimeFigureOut">
              <a:rPr lang="de-DE" smtClean="0"/>
              <a:t>07.10.2022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6240A-5DC7-45B1-9F9A-2AD86C7557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07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4926-EBA9-4450-9572-AA52637A4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307A6F-B159-4D77-A08C-89005B4AA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716E2F-8444-46F2-80FE-564D11AE6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BD1E28-2CF9-4F70-A417-04DC66BD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6B58AF-4BD1-407D-AB37-0A18261EF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B3FFD-D26C-45E9-AE6F-858AB8250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A78DC1-CF4B-452B-897B-814F81117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098C38-6C4E-460B-ABD0-0B3CD869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99C2B9-CE66-4F57-9AE0-CBB87B22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C4EB5C-65D9-4174-A956-C092362D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A829D05-2B91-4AE3-B046-60A077A35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1893AC-80B2-4C64-93BC-EAB2F7F9A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AB5109-0175-4083-88C6-2919440C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673F6C-1243-4D28-889F-0A455965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0F372-E86F-4927-8033-4F4248CF9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19529-64C8-49BE-8ED2-5B9EDD128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58D63C-65D2-474E-8176-6EB2CCE47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27E5AF-F4DC-4634-A38A-A6F066E1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B03DC9-582A-4744-AD1A-E4008510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37BC24-E2B9-4EC7-8016-F43EFC10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2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9382E7-9E8E-4354-8445-81D3DCD7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137DC1-E006-443C-B727-88A23ABFB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3FF2C9-43C8-4057-B2B8-6F201804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4BF75D-2221-4E65-B2D7-8BA6C45F8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5D9289-1DBA-4B8E-8159-7E1E6529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E21D6-6C91-4517-A80C-F7CB4C0A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C118D0-052A-4055-B93D-7D7312444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388F52-205B-4ABE-A179-A3C01BFA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3F41AC-93C7-44BF-975B-BFE65A52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3CBAC8C-811D-4742-BB01-5349D197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B7B95A-813D-430B-9D15-B5867FC2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05F93-64DA-4A3D-BE85-52A6F3B2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82F41-03BB-47E3-B7AA-AA06812BB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4B0759-AEC5-4C76-90CC-7294703B8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20CF7F-62BB-4F8E-A4A2-1C76C71BF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B5AD5F6-5973-4C1B-91AD-F9C097F8C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A718806-726E-4F84-8041-80635B7A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652666-2A56-4DAF-81C0-BDBE56D9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FA7204-298B-4653-8FC8-0DB54C89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4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F8568-C4D6-4EE1-A1D9-E8B01DD3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261D2D-9F1A-4187-A195-A9C9EFB3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8BDCB4-E538-4A62-B86D-634870D1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272A37-3231-426F-98FF-7E64A104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4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82AD8B-E387-417D-AC9B-F4921749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66A467-43A1-4FE6-BE9A-25ABC611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1A3091-4823-48BF-9CBE-20E57445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20D67-533F-4FD3-992D-93387355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90E06F-9B48-421D-900C-17CD14388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93185-FE6E-4861-85C1-25073F64D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F7C643B-A33C-4842-861F-06E293AA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DEC719-FDF2-44A6-8916-FEF65D20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44C900-55B7-437A-9B2A-F0ED867A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3472B-D1E2-4485-917E-F0A8B853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368DA2-48EE-41D6-AAFE-4D07506D2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46A6DD-D72C-4626-9FA0-2194D5BE0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78DBE4-CAD1-4517-9440-48980EB0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AB1FFA-3436-4A16-B95A-8853B351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66D1F9-0A24-41E6-8803-F4114F2D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3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0EE788B-0907-45A9-A250-80581046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986252-28DF-43FD-9452-AD7DCD87E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0BDF3D-51C5-41D3-9093-9E8E5901D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F4C9-C62C-4E2B-AFA3-82A72844531F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6E1E86-A05C-43A4-A574-37C1E104F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08048-36E4-4871-9252-C1AC5B190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7F76-AB1E-455E-8431-1732CF835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123" y="1354113"/>
            <a:ext cx="11245755" cy="2622016"/>
          </a:xfrm>
        </p:spPr>
        <p:txBody>
          <a:bodyPr>
            <a:normAutofit/>
          </a:bodyPr>
          <a:lstStyle/>
          <a:p>
            <a:r>
              <a:rPr lang="en-US" sz="4400" dirty="0"/>
              <a:t>Approval process of</a:t>
            </a:r>
            <a:br>
              <a:rPr lang="en-US" sz="4400" dirty="0"/>
            </a:br>
            <a:r>
              <a:rPr lang="en-US" sz="4400" dirty="0"/>
              <a:t>LED replacement light sources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436504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2022-09-26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Ph. Plathner, W. Schlager</a:t>
            </a:r>
          </a:p>
          <a:p>
            <a:endParaRPr lang="en-US" dirty="0"/>
          </a:p>
        </p:txBody>
      </p:sp>
      <p:sp>
        <p:nvSpPr>
          <p:cNvPr id="5" name="ZoneTexte 3"/>
          <p:cNvSpPr txBox="1"/>
          <p:nvPr/>
        </p:nvSpPr>
        <p:spPr>
          <a:xfrm>
            <a:off x="251520" y="179348"/>
            <a:ext cx="408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Submitted by the experts from IEC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1BEA1-C854-4712-8ABE-9BA164A276C1}"/>
              </a:ext>
            </a:extLst>
          </p:cNvPr>
          <p:cNvSpPr txBox="1"/>
          <p:nvPr/>
        </p:nvSpPr>
        <p:spPr>
          <a:xfrm>
            <a:off x="6783185" y="179348"/>
            <a:ext cx="528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Informal document GRE-87-02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(87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GRE, 25-28 October 2022, agenda item 5.)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E614C-5746-4AA7-BA0E-A5DC2A55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05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192F4-46F6-47D2-BC04-55C5278A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BC8266-E4C5-4FE3-BD0A-97B0C2744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 approval process</a:t>
            </a:r>
          </a:p>
          <a:p>
            <a:r>
              <a:rPr lang="en-US" dirty="0"/>
              <a:t>National approval process</a:t>
            </a:r>
          </a:p>
          <a:p>
            <a:r>
              <a:rPr lang="en-US" dirty="0"/>
              <a:t>Summary and request for guidance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1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7C90D5-F15B-4C88-BFA3-D7FC767C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UN R37 approval </a:t>
            </a:r>
            <a:br>
              <a:rPr lang="en-US" sz="2800" dirty="0"/>
            </a:br>
            <a:r>
              <a:rPr lang="en-US" sz="2800" dirty="0"/>
              <a:t>full photometric equivalence according to guideline (GRE-83-15)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21DE1E-FCF7-4D01-B27A-FBB1A4DE3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7913" y="1930519"/>
            <a:ext cx="5181600" cy="4351338"/>
          </a:xfrm>
        </p:spPr>
        <p:txBody>
          <a:bodyPr>
            <a:normAutofit/>
          </a:bodyPr>
          <a:lstStyle/>
          <a:p>
            <a:r>
              <a:rPr lang="de-DE" sz="2000" err="1">
                <a:solidFill>
                  <a:srgbClr val="00B050"/>
                </a:solidFill>
              </a:rPr>
              <a:t>PRO‘s</a:t>
            </a:r>
            <a:endParaRPr lang="de-DE" sz="2000">
              <a:solidFill>
                <a:srgbClr val="00B050"/>
              </a:solidFill>
            </a:endParaRPr>
          </a:p>
          <a:p>
            <a:pPr lvl="1"/>
            <a:r>
              <a:rPr lang="en-US" sz="1800"/>
              <a:t>complete set of light source specifications based on “full equivalence” to incandescent technology</a:t>
            </a:r>
          </a:p>
          <a:p>
            <a:pPr lvl="2"/>
            <a:r>
              <a:rPr lang="en-US" sz="1400"/>
              <a:t>Possible for 5W types with today LED technology</a:t>
            </a:r>
          </a:p>
          <a:p>
            <a:pPr lvl="2"/>
            <a:r>
              <a:rPr lang="en-US" sz="1400"/>
              <a:t>Possible for 10W and 20W types in near / mid future</a:t>
            </a:r>
            <a:endParaRPr lang="de-DE" sz="1400"/>
          </a:p>
          <a:p>
            <a:pPr lvl="1"/>
            <a:r>
              <a:rPr lang="en-US" sz="1800"/>
              <a:t>Leads to same photometric performance in the application</a:t>
            </a:r>
          </a:p>
          <a:p>
            <a:pPr lvl="1"/>
            <a:r>
              <a:rPr lang="en-US" sz="1800"/>
              <a:t>No need for testing in the luminaire (no need for positive list)</a:t>
            </a:r>
          </a:p>
          <a:p>
            <a:r>
              <a:rPr lang="de-DE" sz="2000" err="1">
                <a:solidFill>
                  <a:srgbClr val="FF0000"/>
                </a:solidFill>
              </a:rPr>
              <a:t>CON‘s</a:t>
            </a:r>
            <a:r>
              <a:rPr lang="en-US" sz="200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1800"/>
              <a:t>none</a:t>
            </a:r>
            <a:endParaRPr lang="en-US" sz="1600"/>
          </a:p>
          <a:p>
            <a:endParaRPr lang="en-US" sz="200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9F461BEE-7600-48AE-80C7-3EE86551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371" y="316851"/>
            <a:ext cx="1424630" cy="142463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46C8DC0-9964-4E82-B166-0919807D327D}"/>
              </a:ext>
            </a:extLst>
          </p:cNvPr>
          <p:cNvSpPr txBox="1"/>
          <p:nvPr/>
        </p:nvSpPr>
        <p:spPr>
          <a:xfrm>
            <a:off x="838200" y="1735854"/>
            <a:ext cx="497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/>
              <a:t>Example 1</a:t>
            </a:r>
            <a:r>
              <a:rPr lang="en-US"/>
              <a:t>: Signalling light source C5W (low power)</a:t>
            </a:r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7D64F08-58FF-4DBB-B900-96118193357D}"/>
              </a:ext>
            </a:extLst>
          </p:cNvPr>
          <p:cNvGrpSpPr/>
          <p:nvPr/>
        </p:nvGrpSpPr>
        <p:grpSpPr>
          <a:xfrm>
            <a:off x="589356" y="2412331"/>
            <a:ext cx="5826057" cy="2554883"/>
            <a:chOff x="585500" y="2472334"/>
            <a:chExt cx="5826057" cy="2554883"/>
          </a:xfrm>
        </p:grpSpPr>
        <p:pic>
          <p:nvPicPr>
            <p:cNvPr id="22" name="Grafik 6">
              <a:extLst>
                <a:ext uri="{FF2B5EF4-FFF2-40B4-BE49-F238E27FC236}">
                  <a16:creationId xmlns:a16="http://schemas.microsoft.com/office/drawing/2014/main" id="{B1D37807-4CEC-46F5-9BE8-813C9B0E5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500" y="2472334"/>
              <a:ext cx="5826057" cy="2554883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5A86187-EBB8-4FF4-BB83-0F805315703E}"/>
                </a:ext>
              </a:extLst>
            </p:cNvPr>
            <p:cNvSpPr/>
            <p:nvPr/>
          </p:nvSpPr>
          <p:spPr>
            <a:xfrm>
              <a:off x="2926852" y="3042394"/>
              <a:ext cx="1997876" cy="13577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4" name="Pfeil: nach unten 12">
            <a:extLst>
              <a:ext uri="{FF2B5EF4-FFF2-40B4-BE49-F238E27FC236}">
                <a16:creationId xmlns:a16="http://schemas.microsoft.com/office/drawing/2014/main" id="{3861266D-B06B-4D1B-B97A-680A04112995}"/>
              </a:ext>
            </a:extLst>
          </p:cNvPr>
          <p:cNvSpPr/>
          <p:nvPr/>
        </p:nvSpPr>
        <p:spPr>
          <a:xfrm rot="10800000">
            <a:off x="3723241" y="3396557"/>
            <a:ext cx="316834" cy="47677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rafik 9">
            <a:extLst>
              <a:ext uri="{FF2B5EF4-FFF2-40B4-BE49-F238E27FC236}">
                <a16:creationId xmlns:a16="http://schemas.microsoft.com/office/drawing/2014/main" id="{49CA8817-4FFB-4194-B56E-E30083860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137" y="2103002"/>
            <a:ext cx="1564133" cy="957721"/>
          </a:xfrm>
          <a:prstGeom prst="rect">
            <a:avLst/>
          </a:prstGeom>
        </p:spPr>
      </p:pic>
      <p:pic>
        <p:nvPicPr>
          <p:cNvPr id="10" name="Grafik 6">
            <a:extLst>
              <a:ext uri="{FF2B5EF4-FFF2-40B4-BE49-F238E27FC236}">
                <a16:creationId xmlns:a16="http://schemas.microsoft.com/office/drawing/2014/main" id="{7CF92532-8D3B-4995-AC63-E31638837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9" t="17031" r="28520" b="21375"/>
          <a:stretch/>
        </p:blipFill>
        <p:spPr>
          <a:xfrm>
            <a:off x="2848872" y="4403769"/>
            <a:ext cx="1879514" cy="15736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2682E6C-3C1A-4EC4-9241-8DF08E7A9B1E}"/>
              </a:ext>
            </a:extLst>
          </p:cNvPr>
          <p:cNvSpPr txBox="1"/>
          <p:nvPr/>
        </p:nvSpPr>
        <p:spPr>
          <a:xfrm>
            <a:off x="4905686" y="4290093"/>
            <a:ext cx="1568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err="1"/>
              <a:t>Far</a:t>
            </a:r>
            <a:r>
              <a:rPr lang="de-DE" sz="1200"/>
              <a:t> </a:t>
            </a:r>
            <a:r>
              <a:rPr lang="de-DE" sz="1200" err="1"/>
              <a:t>field</a:t>
            </a:r>
            <a:r>
              <a:rPr lang="de-DE" sz="1200"/>
              <a:t>: </a:t>
            </a:r>
            <a:r>
              <a:rPr lang="de-DE" sz="1200" err="1"/>
              <a:t>filament</a:t>
            </a:r>
            <a:r>
              <a:rPr lang="de-DE" sz="1200"/>
              <a:t>-like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E6B41E9-F2B5-4AFC-8D6C-C790B79E854A}"/>
              </a:ext>
            </a:extLst>
          </p:cNvPr>
          <p:cNvSpPr txBox="1"/>
          <p:nvPr/>
        </p:nvSpPr>
        <p:spPr>
          <a:xfrm>
            <a:off x="589356" y="4290093"/>
            <a:ext cx="1689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err="1"/>
              <a:t>Near</a:t>
            </a:r>
            <a:r>
              <a:rPr lang="de-DE" sz="1200"/>
              <a:t> </a:t>
            </a:r>
            <a:r>
              <a:rPr lang="de-DE" sz="1200" err="1"/>
              <a:t>field</a:t>
            </a:r>
            <a:r>
              <a:rPr lang="de-DE" sz="1200"/>
              <a:t>: </a:t>
            </a:r>
            <a:r>
              <a:rPr lang="de-DE" sz="1200" err="1"/>
              <a:t>filament</a:t>
            </a:r>
            <a:r>
              <a:rPr lang="de-DE" sz="1200"/>
              <a:t>-like</a:t>
            </a:r>
          </a:p>
        </p:txBody>
      </p:sp>
    </p:spTree>
    <p:extLst>
      <p:ext uri="{BB962C8B-B14F-4D97-AF65-F5344CB8AC3E}">
        <p14:creationId xmlns:p14="http://schemas.microsoft.com/office/powerpoint/2010/main" val="1069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7C90D5-F15B-4C88-BFA3-D7FC767C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961"/>
          </a:xfrm>
        </p:spPr>
        <p:txBody>
          <a:bodyPr>
            <a:normAutofit/>
          </a:bodyPr>
          <a:lstStyle/>
          <a:p>
            <a:r>
              <a:rPr lang="en-GB" sz="2800"/>
              <a:t>UN R37 approval </a:t>
            </a:r>
            <a:br>
              <a:rPr lang="en-GB" sz="2800"/>
            </a:br>
            <a:r>
              <a:rPr lang="en-GB" sz="2800"/>
              <a:t>full photometric equivalence according to guideline (GRE-83-15)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21DE1E-FCF7-4D01-B27A-FBB1A4DE3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9321" y="1668653"/>
            <a:ext cx="51816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PRO‘s</a:t>
            </a:r>
          </a:p>
          <a:p>
            <a:pPr lvl="1"/>
            <a:r>
              <a:rPr lang="en-GB" sz="1800" dirty="0"/>
              <a:t>complete set of light source specifications based on “full equivalence” to incandescent technology</a:t>
            </a:r>
          </a:p>
          <a:p>
            <a:pPr lvl="2"/>
            <a:r>
              <a:rPr lang="en-GB" sz="1800" dirty="0">
                <a:solidFill>
                  <a:schemeClr val="bg1">
                    <a:lumMod val="65000"/>
                  </a:schemeClr>
                </a:solidFill>
              </a:rPr>
              <a:t>But not technically feasible today for high flux categories</a:t>
            </a:r>
          </a:p>
          <a:p>
            <a:pPr lvl="1"/>
            <a:r>
              <a:rPr lang="en-GB" sz="1800" dirty="0"/>
              <a:t>It would …</a:t>
            </a:r>
          </a:p>
          <a:p>
            <a:pPr lvl="2"/>
            <a:r>
              <a:rPr lang="en-GB" sz="1800" dirty="0"/>
              <a:t>lead to same beam performance</a:t>
            </a:r>
          </a:p>
          <a:p>
            <a:pPr lvl="2"/>
            <a:r>
              <a:rPr lang="en-GB" sz="1800" dirty="0"/>
              <a:t>mean no headlamp testing, no positive list needed</a:t>
            </a:r>
          </a:p>
          <a:p>
            <a:r>
              <a:rPr lang="en-GB" sz="2000" dirty="0"/>
              <a:t>CON‘s </a:t>
            </a:r>
          </a:p>
          <a:p>
            <a:pPr lvl="1"/>
            <a:r>
              <a:rPr lang="en-GB" sz="1800" dirty="0"/>
              <a:t>Full equivalence (= emulation of filament) would not improve the beam performance, i.e. advantages of LED technology not utilised</a:t>
            </a:r>
          </a:p>
          <a:p>
            <a:pPr marL="269875" lvl="2" indent="0">
              <a:buNone/>
            </a:pPr>
            <a:endParaRPr lang="en-GB" sz="1800" b="1" u="sng" dirty="0">
              <a:solidFill>
                <a:srgbClr val="FF0000"/>
              </a:solidFill>
            </a:endParaRPr>
          </a:p>
          <a:p>
            <a:endParaRPr lang="en-GB" sz="2000" dirty="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9F461BEE-7600-48AE-80C7-3EE865511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371" y="308759"/>
            <a:ext cx="1424630" cy="142463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4D014AF-197F-43AE-8873-D85443650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01" t="54447"/>
          <a:stretch/>
        </p:blipFill>
        <p:spPr>
          <a:xfrm>
            <a:off x="224788" y="4780555"/>
            <a:ext cx="3285986" cy="195098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756C2D78-87F9-45D1-B1E2-78A1E886C062}"/>
              </a:ext>
            </a:extLst>
          </p:cNvPr>
          <p:cNvSpPr txBox="1"/>
          <p:nvPr/>
        </p:nvSpPr>
        <p:spPr>
          <a:xfrm>
            <a:off x="422488" y="1399526"/>
            <a:ext cx="536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/>
              <a:t>Example 2</a:t>
            </a:r>
            <a:r>
              <a:rPr lang="en-GB"/>
              <a:t>: Road illumination light source H7 (high flux)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DD4DEEC-C798-4251-A97B-B284ACB737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13" t="54767" r="5671" b="9521"/>
          <a:stretch/>
        </p:blipFill>
        <p:spPr>
          <a:xfrm>
            <a:off x="4272116" y="2085630"/>
            <a:ext cx="1596757" cy="1028125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A489CD50-D47C-4023-88E5-1F820F90D3B3}"/>
              </a:ext>
            </a:extLst>
          </p:cNvPr>
          <p:cNvSpPr txBox="1"/>
          <p:nvPr/>
        </p:nvSpPr>
        <p:spPr>
          <a:xfrm>
            <a:off x="4264738" y="3215493"/>
            <a:ext cx="1568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Far field: filament-like </a:t>
            </a:r>
          </a:p>
        </p:txBody>
      </p: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07F3AF32-19FD-4B35-A9EF-26C63C64D074}"/>
              </a:ext>
            </a:extLst>
          </p:cNvPr>
          <p:cNvSpPr/>
          <p:nvPr/>
        </p:nvSpPr>
        <p:spPr>
          <a:xfrm>
            <a:off x="1537367" y="4290114"/>
            <a:ext cx="480291" cy="636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6F0882D-E056-4805-9609-5E82AC94D895}"/>
              </a:ext>
            </a:extLst>
          </p:cNvPr>
          <p:cNvGrpSpPr/>
          <p:nvPr/>
        </p:nvGrpSpPr>
        <p:grpSpPr>
          <a:xfrm>
            <a:off x="559811" y="1891540"/>
            <a:ext cx="2866880" cy="2279445"/>
            <a:chOff x="559811" y="1891540"/>
            <a:chExt cx="2866880" cy="227944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2A5F63F-963D-43AC-91B8-77A1D949E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68" t="29998" r="42725" b="4186"/>
            <a:stretch/>
          </p:blipFill>
          <p:spPr>
            <a:xfrm>
              <a:off x="559811" y="1891540"/>
              <a:ext cx="2756496" cy="2227122"/>
            </a:xfrm>
            <a:prstGeom prst="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638C527-F1ED-4F88-B8C7-02C048B5C9C2}"/>
                </a:ext>
              </a:extLst>
            </p:cNvPr>
            <p:cNvSpPr/>
            <p:nvPr/>
          </p:nvSpPr>
          <p:spPr>
            <a:xfrm>
              <a:off x="2540000" y="3645755"/>
              <a:ext cx="886691" cy="5252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549E8BBC-6D7F-405F-8BC7-564E2CC6AF42}"/>
              </a:ext>
            </a:extLst>
          </p:cNvPr>
          <p:cNvSpPr txBox="1"/>
          <p:nvPr/>
        </p:nvSpPr>
        <p:spPr>
          <a:xfrm>
            <a:off x="2669419" y="3527968"/>
            <a:ext cx="3394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Homogeneous illumination </a:t>
            </a:r>
          </a:p>
          <a:p>
            <a:r>
              <a:rPr lang="en-GB"/>
              <a:t>of whole reflector (green and red segments)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5F842B-6173-46B0-ACDE-772F932E2FDC}"/>
              </a:ext>
            </a:extLst>
          </p:cNvPr>
          <p:cNvSpPr txBox="1"/>
          <p:nvPr/>
        </p:nvSpPr>
        <p:spPr>
          <a:xfrm>
            <a:off x="5085689" y="5978559"/>
            <a:ext cx="6330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/>
              <a:t>full-equivalence solutions not feasible for high flux categories </a:t>
            </a:r>
          </a:p>
          <a:p>
            <a:r>
              <a:rPr lang="en-GB" b="1" u="sng"/>
              <a:t>with todays LED technology</a:t>
            </a:r>
          </a:p>
          <a:p>
            <a:endParaRPr lang="en-GB"/>
          </a:p>
        </p:txBody>
      </p:sp>
      <p:sp>
        <p:nvSpPr>
          <p:cNvPr id="10" name="Gewitterblitz 9">
            <a:extLst>
              <a:ext uri="{FF2B5EF4-FFF2-40B4-BE49-F238E27FC236}">
                <a16:creationId xmlns:a16="http://schemas.microsoft.com/office/drawing/2014/main" id="{63586E6E-E0D4-4F71-811F-58A3A4DA848A}"/>
              </a:ext>
            </a:extLst>
          </p:cNvPr>
          <p:cNvSpPr/>
          <p:nvPr/>
        </p:nvSpPr>
        <p:spPr>
          <a:xfrm rot="588761">
            <a:off x="4204747" y="5739120"/>
            <a:ext cx="698253" cy="646331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2FD1BA2-938D-4DBE-8503-44545A295384}"/>
              </a:ext>
            </a:extLst>
          </p:cNvPr>
          <p:cNvSpPr txBox="1"/>
          <p:nvPr/>
        </p:nvSpPr>
        <p:spPr>
          <a:xfrm>
            <a:off x="357482" y="4157064"/>
            <a:ext cx="1215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accent1"/>
                </a:solidFill>
              </a:rPr>
              <a:t>from </a:t>
            </a:r>
          </a:p>
          <a:p>
            <a:r>
              <a:rPr lang="en-GB" sz="1100">
                <a:solidFill>
                  <a:schemeClr val="accent1"/>
                </a:solidFill>
              </a:rPr>
              <a:t>reflector segment to </a:t>
            </a:r>
          </a:p>
          <a:p>
            <a:r>
              <a:rPr lang="en-GB" sz="1100">
                <a:solidFill>
                  <a:schemeClr val="accent1"/>
                </a:solidFill>
              </a:rPr>
              <a:t>light on the road</a:t>
            </a:r>
          </a:p>
        </p:txBody>
      </p:sp>
    </p:spTree>
    <p:extLst>
      <p:ext uri="{BB962C8B-B14F-4D97-AF65-F5344CB8AC3E}">
        <p14:creationId xmlns:p14="http://schemas.microsoft.com/office/powerpoint/2010/main" val="1963280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7C90D5-F15B-4C88-BFA3-D7FC767C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09" y="365125"/>
            <a:ext cx="11139055" cy="976231"/>
          </a:xfrm>
        </p:spPr>
        <p:txBody>
          <a:bodyPr>
            <a:noAutofit/>
          </a:bodyPr>
          <a:lstStyle/>
          <a:p>
            <a:r>
              <a:rPr lang="en-US" sz="2800"/>
              <a:t>National approvals (Germany, France, Austria …)</a:t>
            </a:r>
            <a:br>
              <a:rPr lang="en-US" sz="2800"/>
            </a:br>
            <a:r>
              <a:rPr lang="en-US" sz="2400"/>
              <a:t>Deviating from full photometric equivalence</a:t>
            </a:r>
            <a:endParaRPr lang="en-US" sz="360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21DE1E-FCF7-4D01-B27A-FBB1A4DE3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5389"/>
            <a:ext cx="5280891" cy="5473266"/>
          </a:xfrm>
        </p:spPr>
        <p:txBody>
          <a:bodyPr>
            <a:noAutofit/>
          </a:bodyPr>
          <a:lstStyle/>
          <a:p>
            <a:r>
              <a:rPr lang="en-US" sz="1800"/>
              <a:t>Methodology</a:t>
            </a:r>
          </a:p>
          <a:p>
            <a:pPr lvl="1"/>
            <a:r>
              <a:rPr lang="en-US" sz="1600"/>
              <a:t>Extensive testing (in headlamps and vehicles)</a:t>
            </a:r>
          </a:p>
          <a:p>
            <a:pPr lvl="1"/>
            <a:r>
              <a:rPr lang="en-US" sz="1600"/>
              <a:t>Limited light source specifications </a:t>
            </a:r>
          </a:p>
          <a:p>
            <a:pPr lvl="1"/>
            <a:r>
              <a:rPr lang="en-US" sz="1600"/>
              <a:t>Resulting in positive list</a:t>
            </a:r>
          </a:p>
          <a:p>
            <a:pPr marL="457200" lvl="1" indent="0">
              <a:buNone/>
            </a:pPr>
            <a:endParaRPr lang="en-US" sz="1600"/>
          </a:p>
          <a:p>
            <a:r>
              <a:rPr lang="de-DE" sz="1800" err="1"/>
              <a:t>PRO‘s</a:t>
            </a:r>
            <a:endParaRPr lang="de-DE" sz="1800"/>
          </a:p>
          <a:p>
            <a:pPr lvl="1"/>
            <a:r>
              <a:rPr lang="en-US" sz="1600"/>
              <a:t>Enabling legalization of safe LEDr, supporting market surveillance</a:t>
            </a:r>
          </a:p>
          <a:p>
            <a:pPr lvl="1"/>
            <a:r>
              <a:rPr lang="en-US" sz="1600"/>
              <a:t>Increased beam performance in many tested headlamps</a:t>
            </a:r>
          </a:p>
          <a:p>
            <a:pPr lvl="1"/>
            <a:r>
              <a:rPr lang="en-US" sz="1600"/>
              <a:t>Technically feasible with today LED technology</a:t>
            </a:r>
          </a:p>
          <a:p>
            <a:r>
              <a:rPr lang="de-DE" sz="1800" err="1"/>
              <a:t>CON‘s</a:t>
            </a:r>
            <a:endParaRPr lang="en-US" sz="1800">
              <a:solidFill>
                <a:srgbClr val="00B050"/>
              </a:solidFill>
            </a:endParaRPr>
          </a:p>
          <a:p>
            <a:pPr lvl="1"/>
            <a:r>
              <a:rPr lang="en-US" sz="1600"/>
              <a:t>Incompatible with some headlamps / vehicles</a:t>
            </a:r>
          </a:p>
          <a:p>
            <a:pPr lvl="1"/>
            <a:r>
              <a:rPr lang="en-US" sz="1600"/>
              <a:t>Mis-use may lead to non-compliant beams</a:t>
            </a:r>
          </a:p>
          <a:p>
            <a:pPr lvl="1"/>
            <a:r>
              <a:rPr lang="en-US" sz="1600"/>
              <a:t>High effort for industry and approval authorities to maintain the positive list </a:t>
            </a:r>
          </a:p>
          <a:p>
            <a:pPr lvl="1"/>
            <a:r>
              <a:rPr lang="en-US" sz="1600"/>
              <a:t>Country-specific approval processes, limited mutual recognition</a:t>
            </a:r>
          </a:p>
          <a:p>
            <a:pPr lvl="1"/>
            <a:r>
              <a:rPr lang="en-US" sz="1600"/>
              <a:t>Not yet possible in most countries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F17CFA7-75BE-43A6-8E58-CD7AE3B5D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1" t="54447"/>
          <a:stretch/>
        </p:blipFill>
        <p:spPr>
          <a:xfrm>
            <a:off x="260778" y="4826156"/>
            <a:ext cx="3285986" cy="1950982"/>
          </a:xfrm>
          <a:prstGeom prst="rect">
            <a:avLst/>
          </a:prstGeom>
        </p:spPr>
      </p:pic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DEF53A81-A045-41E5-8DD6-BD2D47EC05E5}"/>
              </a:ext>
            </a:extLst>
          </p:cNvPr>
          <p:cNvSpPr/>
          <p:nvPr/>
        </p:nvSpPr>
        <p:spPr>
          <a:xfrm>
            <a:off x="1903771" y="4189765"/>
            <a:ext cx="480291" cy="6363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350F703-F007-4853-B27B-9DAAC71D0ACC}"/>
              </a:ext>
            </a:extLst>
          </p:cNvPr>
          <p:cNvGrpSpPr/>
          <p:nvPr/>
        </p:nvGrpSpPr>
        <p:grpSpPr>
          <a:xfrm>
            <a:off x="670849" y="1600300"/>
            <a:ext cx="3212320" cy="2495977"/>
            <a:chOff x="670849" y="1600300"/>
            <a:chExt cx="3212320" cy="2495977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34012F78-7675-403E-B26A-06E071FBA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7" t="31446" r="46050" b="4861"/>
            <a:stretch/>
          </p:blipFill>
          <p:spPr>
            <a:xfrm>
              <a:off x="670849" y="1600300"/>
              <a:ext cx="2875915" cy="2417056"/>
            </a:xfrm>
            <a:prstGeom prst="rect">
              <a:avLst/>
            </a:prstGeom>
          </p:spPr>
        </p:pic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640F090C-7647-49A0-B311-F2157E79E20C}"/>
                </a:ext>
              </a:extLst>
            </p:cNvPr>
            <p:cNvSpPr/>
            <p:nvPr/>
          </p:nvSpPr>
          <p:spPr>
            <a:xfrm>
              <a:off x="2863273" y="3509818"/>
              <a:ext cx="1019896" cy="586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890E1DD3-A91A-43C6-B6AD-202409FCE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169" y="1521666"/>
            <a:ext cx="1821747" cy="124015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3403AAF-8D6E-4715-A1DB-D34EED36B520}"/>
              </a:ext>
            </a:extLst>
          </p:cNvPr>
          <p:cNvSpPr txBox="1"/>
          <p:nvPr/>
        </p:nvSpPr>
        <p:spPr>
          <a:xfrm>
            <a:off x="3069299" y="2886756"/>
            <a:ext cx="3102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Less light in green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More light in red segments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1819DC1-A10F-4780-B781-A56BEE867555}"/>
              </a:ext>
            </a:extLst>
          </p:cNvPr>
          <p:cNvSpPr txBox="1"/>
          <p:nvPr/>
        </p:nvSpPr>
        <p:spPr>
          <a:xfrm>
            <a:off x="454924" y="4163323"/>
            <a:ext cx="1215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>
                <a:solidFill>
                  <a:schemeClr val="accent1"/>
                </a:solidFill>
              </a:rPr>
              <a:t>from </a:t>
            </a:r>
          </a:p>
          <a:p>
            <a:r>
              <a:rPr lang="en-GB" sz="1100">
                <a:solidFill>
                  <a:schemeClr val="accent1"/>
                </a:solidFill>
              </a:rPr>
              <a:t>reflector segment to </a:t>
            </a:r>
          </a:p>
          <a:p>
            <a:r>
              <a:rPr lang="en-GB" sz="1100">
                <a:solidFill>
                  <a:schemeClr val="accent1"/>
                </a:solidFill>
              </a:rPr>
              <a:t>light on the road</a:t>
            </a:r>
          </a:p>
        </p:txBody>
      </p:sp>
    </p:spTree>
    <p:extLst>
      <p:ext uri="{BB962C8B-B14F-4D97-AF65-F5344CB8AC3E}">
        <p14:creationId xmlns:p14="http://schemas.microsoft.com/office/powerpoint/2010/main" val="374446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81DE0AB-D7E8-442C-AAF0-9F03408DA052}"/>
              </a:ext>
            </a:extLst>
          </p:cNvPr>
          <p:cNvGrpSpPr/>
          <p:nvPr/>
        </p:nvGrpSpPr>
        <p:grpSpPr>
          <a:xfrm>
            <a:off x="540848" y="1055631"/>
            <a:ext cx="4363662" cy="3672823"/>
            <a:chOff x="2667000" y="857249"/>
            <a:chExt cx="6858000" cy="5487919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9FEF72C8-9E5E-48E4-B5BD-D5DA9B812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857249"/>
              <a:ext cx="6858000" cy="5143499"/>
            </a:xfrm>
            <a:prstGeom prst="rect">
              <a:avLst/>
            </a:prstGeom>
          </p:spPr>
        </p:pic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DF5B7FE-0538-4E05-8001-6367FEAAE757}"/>
                </a:ext>
              </a:extLst>
            </p:cNvPr>
            <p:cNvSpPr txBox="1"/>
            <p:nvPr/>
          </p:nvSpPr>
          <p:spPr>
            <a:xfrm>
              <a:off x="2902879" y="1657856"/>
              <a:ext cx="3109729" cy="689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LEDr acc. to R37 with  </a:t>
              </a:r>
              <a:br>
                <a:rPr lang="en-GB" sz="1200">
                  <a:solidFill>
                    <a:schemeClr val="bg1"/>
                  </a:solidFill>
                </a:rPr>
              </a:br>
              <a:r>
                <a:rPr lang="en-GB" sz="1200">
                  <a:solidFill>
                    <a:schemeClr val="bg1"/>
                  </a:solidFill>
                </a:rPr>
                <a:t>full photometric equivalence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89C9555-143E-462F-95F4-87678BB2858C}"/>
                </a:ext>
              </a:extLst>
            </p:cNvPr>
            <p:cNvSpPr txBox="1"/>
            <p:nvPr/>
          </p:nvSpPr>
          <p:spPr>
            <a:xfrm>
              <a:off x="6523490" y="1800806"/>
              <a:ext cx="2769724" cy="413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>
                  <a:solidFill>
                    <a:schemeClr val="bg1"/>
                  </a:solidFill>
                </a:rPr>
                <a:t>Filament bulb acc. to R37</a:t>
              </a:r>
            </a:p>
          </p:txBody>
        </p:sp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8FAB4ECA-7B42-4577-B2D1-DB21FE6246C1}"/>
                </a:ext>
              </a:extLst>
            </p:cNvPr>
            <p:cNvSpPr txBox="1"/>
            <p:nvPr/>
          </p:nvSpPr>
          <p:spPr>
            <a:xfrm>
              <a:off x="3253018" y="6023252"/>
              <a:ext cx="2373690" cy="321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i="1"/>
                <a:t>* Besides the </a:t>
              </a:r>
              <a:r>
                <a:rPr lang="en-GB" sz="800" i="1" err="1"/>
                <a:t>color</a:t>
              </a:r>
              <a:r>
                <a:rPr lang="en-GB" sz="800" i="1"/>
                <a:t> temperature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11AE020-642B-48FA-AB0E-16DF53B98F38}"/>
                </a:ext>
              </a:extLst>
            </p:cNvPr>
            <p:cNvSpPr txBox="1"/>
            <p:nvPr/>
          </p:nvSpPr>
          <p:spPr>
            <a:xfrm>
              <a:off x="3254858" y="5314072"/>
              <a:ext cx="5349089" cy="27592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  <a:sym typeface="Wingdings" panose="05000000000000000000" pitchFamily="2" charset="2"/>
                </a:rPr>
                <a:t> SAME* beam performance with both technologies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BE22BCE-AF66-41AE-9F01-9A81FFFBCFFE}"/>
              </a:ext>
            </a:extLst>
          </p:cNvPr>
          <p:cNvGrpSpPr/>
          <p:nvPr/>
        </p:nvGrpSpPr>
        <p:grpSpPr>
          <a:xfrm>
            <a:off x="6550668" y="1159297"/>
            <a:ext cx="4253824" cy="3506133"/>
            <a:chOff x="2666999" y="857250"/>
            <a:chExt cx="6858000" cy="5542104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65A0CD87-05BB-4C25-9F1C-5F1E6E82A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999" y="857250"/>
              <a:ext cx="6858000" cy="5143499"/>
            </a:xfrm>
            <a:prstGeom prst="rect">
              <a:avLst/>
            </a:prstGeom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421760F3-19F2-455D-8A14-1EBAE7C28161}"/>
                </a:ext>
              </a:extLst>
            </p:cNvPr>
            <p:cNvSpPr txBox="1"/>
            <p:nvPr/>
          </p:nvSpPr>
          <p:spPr>
            <a:xfrm>
              <a:off x="2856979" y="1487682"/>
              <a:ext cx="3418793" cy="729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Nationally approved LEDr, </a:t>
              </a:r>
            </a:p>
            <a:p>
              <a:r>
                <a:rPr lang="en-US" sz="1200">
                  <a:solidFill>
                    <a:schemeClr val="bg1"/>
                  </a:solidFill>
                </a:rPr>
                <a:t>deviating from full-equivalence</a:t>
              </a: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9AFD11CF-BD85-498F-8333-E113C1D63CA6}"/>
                </a:ext>
              </a:extLst>
            </p:cNvPr>
            <p:cNvSpPr txBox="1"/>
            <p:nvPr/>
          </p:nvSpPr>
          <p:spPr>
            <a:xfrm>
              <a:off x="6588586" y="1642985"/>
              <a:ext cx="2841242" cy="4378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Filament bulb acc. to R37</a:t>
              </a: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BCAAF501-F175-4097-9810-2BF0F0A9891B}"/>
                </a:ext>
              </a:extLst>
            </p:cNvPr>
            <p:cNvSpPr txBox="1"/>
            <p:nvPr/>
          </p:nvSpPr>
          <p:spPr>
            <a:xfrm>
              <a:off x="2856977" y="6058804"/>
              <a:ext cx="3993346" cy="340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i="1"/>
                <a:t>*Compliant beam with more light in 50m … 70 m range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B560AE7-CB5A-4E40-8FAD-38CE5074137F}"/>
                </a:ext>
              </a:extLst>
            </p:cNvPr>
            <p:cNvSpPr/>
            <p:nvPr/>
          </p:nvSpPr>
          <p:spPr>
            <a:xfrm>
              <a:off x="4165884" y="3581084"/>
              <a:ext cx="2033973" cy="566236"/>
            </a:xfrm>
            <a:prstGeom prst="ellipse">
              <a:avLst/>
            </a:prstGeom>
            <a:noFill/>
            <a:ln w="38100">
              <a:solidFill>
                <a:srgbClr val="3FFF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D77338D0-DF3C-4227-A6B9-4965D5051B38}"/>
                </a:ext>
              </a:extLst>
            </p:cNvPr>
            <p:cNvSpPr/>
            <p:nvPr/>
          </p:nvSpPr>
          <p:spPr>
            <a:xfrm>
              <a:off x="7406758" y="3672555"/>
              <a:ext cx="1190233" cy="413098"/>
            </a:xfrm>
            <a:prstGeom prst="ellipse">
              <a:avLst/>
            </a:prstGeom>
            <a:noFill/>
            <a:ln w="38100">
              <a:solidFill>
                <a:srgbClr val="3FFF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7D2ED3C0-364F-4E83-AB32-23B0A394F8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36" t="14659" r="32868" b="63395"/>
          <a:stretch/>
        </p:blipFill>
        <p:spPr>
          <a:xfrm>
            <a:off x="9284670" y="4940035"/>
            <a:ext cx="2007404" cy="112566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D290C8E-2795-4212-A1DE-03D888E4DE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92" t="37850" r="28369" b="38721"/>
          <a:stretch/>
        </p:blipFill>
        <p:spPr>
          <a:xfrm>
            <a:off x="6437417" y="4864009"/>
            <a:ext cx="2508699" cy="1201691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ADB1D876-10BD-46AC-B709-0EB6FD34A22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Examples – beam performance comparison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D37E31C-3561-4738-AA9A-5D759DE257F5}"/>
              </a:ext>
            </a:extLst>
          </p:cNvPr>
          <p:cNvSpPr txBox="1"/>
          <p:nvPr/>
        </p:nvSpPr>
        <p:spPr>
          <a:xfrm>
            <a:off x="7148490" y="4068213"/>
            <a:ext cx="2650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sym typeface="Wingdings" panose="05000000000000000000" pitchFamily="2" charset="2"/>
              </a:rPr>
              <a:t> BETTER* beam performance with LEDr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FD2C683-F0E0-4308-B3EB-E0E1C6FAB8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36" t="14659" r="32868" b="63395"/>
          <a:stretch/>
        </p:blipFill>
        <p:spPr>
          <a:xfrm>
            <a:off x="611313" y="4890527"/>
            <a:ext cx="2007404" cy="112566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F391869-D6F3-492D-8DBF-EA567F3667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36" t="14659" r="32868" b="63395"/>
          <a:stretch/>
        </p:blipFill>
        <p:spPr>
          <a:xfrm>
            <a:off x="3231240" y="4907780"/>
            <a:ext cx="2007404" cy="112566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49D0DEB0-346A-4160-9514-9E788B706BDA}"/>
              </a:ext>
            </a:extLst>
          </p:cNvPr>
          <p:cNvSpPr txBox="1"/>
          <p:nvPr/>
        </p:nvSpPr>
        <p:spPr>
          <a:xfrm>
            <a:off x="2867589" y="53304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=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9F363D1-29E1-4F16-8623-4CD83276A75D}"/>
              </a:ext>
            </a:extLst>
          </p:cNvPr>
          <p:cNvSpPr txBox="1"/>
          <p:nvPr/>
        </p:nvSpPr>
        <p:spPr>
          <a:xfrm>
            <a:off x="8946116" y="52340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&gt;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826D6AA-8034-46EF-BAE0-179C9CAFD905}"/>
              </a:ext>
            </a:extLst>
          </p:cNvPr>
          <p:cNvSpPr txBox="1"/>
          <p:nvPr/>
        </p:nvSpPr>
        <p:spPr>
          <a:xfrm>
            <a:off x="6550667" y="6183756"/>
            <a:ext cx="38465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 BETTER beam performance with LEDr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FBBEEBF-4906-4BE6-850F-990793C89C68}"/>
              </a:ext>
            </a:extLst>
          </p:cNvPr>
          <p:cNvSpPr txBox="1"/>
          <p:nvPr/>
        </p:nvSpPr>
        <p:spPr>
          <a:xfrm>
            <a:off x="505379" y="6211231"/>
            <a:ext cx="496822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 SAME beam performance with both technologies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E00205-12D2-4AB5-8C7F-896CB2AD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SUMMARY:</a:t>
            </a:r>
          </a:p>
          <a:p>
            <a:pPr lvl="1"/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The UNECE R37 Framework for LEDr is based on “full photometric equivalence” and is enforced. It allows safe LED replacements with the SAME photometric performance as the conventional technology.</a:t>
            </a:r>
          </a:p>
          <a:p>
            <a:pPr lvl="1"/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 For road illumination, a further extension of the framework can offer BETTER beam performance:</a:t>
            </a:r>
          </a:p>
          <a:p>
            <a:pPr lvl="2"/>
            <a:r>
              <a:rPr lang="en-US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Overcome the limitations and drawbacks of the conventional light source</a:t>
            </a:r>
          </a:p>
          <a:p>
            <a:pPr lvl="2"/>
            <a:r>
              <a:rPr lang="en-US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Make full use of the advantages of LED technology</a:t>
            </a:r>
          </a:p>
          <a:p>
            <a:pPr lvl="1"/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National-approved 2-sided designs </a:t>
            </a: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have proven that 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compliant and better performing beams</a:t>
            </a:r>
            <a:r>
              <a:rPr lang="en-US"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 are feasible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Data from German and French approvals are public.</a:t>
            </a:r>
          </a:p>
          <a:p>
            <a:pPr lvl="2"/>
            <a:r>
              <a:rPr lang="en-US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The basis for the national approvals is always a verification of the photometry in the application (positive list approach)</a:t>
            </a:r>
          </a:p>
          <a:p>
            <a:endParaRPr lang="en-US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rPr>
              <a:t>REQUEST FOR GUIDANCE: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Does GRE support the re-evaluation of the equivalence criteria beyond full-equivalence? </a:t>
            </a:r>
            <a:endParaRPr lang="en-GB" sz="32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4CE9F00-DE04-4261-BCF7-E362EDA2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and request for guidance</a:t>
            </a:r>
          </a:p>
        </p:txBody>
      </p:sp>
    </p:spTree>
    <p:extLst>
      <p:ext uri="{BB962C8B-B14F-4D97-AF65-F5344CB8AC3E}">
        <p14:creationId xmlns:p14="http://schemas.microsoft.com/office/powerpoint/2010/main" val="271416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B57DD95-2CDB-4B41-B24F-32B577ABE976}">
  <we:reference id="a3b40b4f-8edf-490e-9df1-7e66f93912bf" version="1.1.0.0" store="EXCatalog" storeType="EXCatalog"/>
  <we:alternateReferences>
    <we:reference id="WA104380526" version="1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1F07C-E843-4117-ABDD-AAD383F28D44}">
  <ds:schemaRefs>
    <ds:schemaRef ds:uri="3c5cc0ae-4f24-4e2b-aa26-757cfaf3c87b"/>
    <ds:schemaRef ds:uri="5a07457b-da3d-47e1-9f6e-47d86a5726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cccb6d4-dbe5-46d2-b4d3-5733603d8cc6"/>
    <ds:schemaRef ds:uri="985ec44e-1bab-4c0b-9df0-6ba128686fc9"/>
  </ds:schemaRefs>
</ds:datastoreItem>
</file>

<file path=customXml/itemProps2.xml><?xml version="1.0" encoding="utf-8"?>
<ds:datastoreItem xmlns:ds="http://schemas.openxmlformats.org/officeDocument/2006/customXml" ds:itemID="{E7909824-0353-47D4-A118-A9A4B9243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4A825A-55C9-41CB-AE4C-402CF1EE08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</vt:lpstr>
      <vt:lpstr>Approval process of LED replacement light sources</vt:lpstr>
      <vt:lpstr>Content</vt:lpstr>
      <vt:lpstr>UN R37 approval  full photometric equivalence according to guideline (GRE-83-15)</vt:lpstr>
      <vt:lpstr>UN R37 approval  full photometric equivalence according to guideline (GRE-83-15)</vt:lpstr>
      <vt:lpstr>National approvals (Germany, France, Austria …) Deviating from full photometric equivalence</vt:lpstr>
      <vt:lpstr>PowerPoint Presentation</vt:lpstr>
      <vt:lpstr>Summary and request for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Schlager, Walter</dc:creator>
  <cp:lastModifiedBy>secretariat</cp:lastModifiedBy>
  <cp:revision>8</cp:revision>
  <dcterms:created xsi:type="dcterms:W3CDTF">2022-05-11T07:07:19Z</dcterms:created>
  <dcterms:modified xsi:type="dcterms:W3CDTF">2022-10-07T07:14:46Z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0x010100D37BC9A467ACB64A958928DAA040516B</vt:lpwstr>
  </property>
  <property fmtid="{D5CDD505-2E9C-101B-9397-08002B2CF9AE}" pid="3" name="MSIP_Label_f9dda1df-3fca-45c7-91be-5629a3733338_Enabled">
    <vt:lpwstr>true</vt:lpwstr>
  </property>
  <property fmtid="{D5CDD505-2E9C-101B-9397-08002B2CF9AE}" pid="4" name="MSIP_Label_f9dda1df-3fca-45c7-91be-5629a3733338_SetDate">
    <vt:lpwstr>2022-07-19T08:32:50Z</vt:lpwstr>
  </property>
  <property fmtid="{D5CDD505-2E9C-101B-9397-08002B2CF9AE}" pid="5" name="MSIP_Label_f9dda1df-3fca-45c7-91be-5629a3733338_Method">
    <vt:lpwstr>Standard</vt:lpwstr>
  </property>
  <property fmtid="{D5CDD505-2E9C-101B-9397-08002B2CF9AE}" pid="6" name="MSIP_Label_f9dda1df-3fca-45c7-91be-5629a3733338_Name">
    <vt:lpwstr>f9dda1df-3fca-45c7-91be-5629a3733338</vt:lpwstr>
  </property>
  <property fmtid="{D5CDD505-2E9C-101B-9397-08002B2CF9AE}" pid="7" name="MSIP_Label_f9dda1df-3fca-45c7-91be-5629a3733338_SiteId">
    <vt:lpwstr>ec1ca250-c234-4d56-a76b-7dfb9eee0c46</vt:lpwstr>
  </property>
  <property fmtid="{D5CDD505-2E9C-101B-9397-08002B2CF9AE}" pid="8" name="MSIP_Label_f9dda1df-3fca-45c7-91be-5629a3733338_ActionId">
    <vt:lpwstr>ebbe859e-1006-47d3-9dc5-a86181252732</vt:lpwstr>
  </property>
  <property fmtid="{D5CDD505-2E9C-101B-9397-08002B2CF9AE}" pid="9" name="MSIP_Label_f9dda1df-3fca-45c7-91be-5629a3733338_ContentBits">
    <vt:lpwstr>0</vt:lpwstr>
  </property>
  <property fmtid="{D5CDD505-2E9C-101B-9397-08002B2CF9AE}" pid="11" name="MediaServiceImageTags">
    <vt:lpwstr/>
  </property>
  <property fmtid="{D5CDD505-2E9C-101B-9397-08002B2CF9AE}" pid="12" name="Office_x0020_of_x0020_Origin">
    <vt:lpwstr/>
  </property>
  <property fmtid="{D5CDD505-2E9C-101B-9397-08002B2CF9AE}" pid="13" name="gba66df640194346a5267c50f24d4797">
    <vt:lpwstr/>
  </property>
  <property fmtid="{D5CDD505-2E9C-101B-9397-08002B2CF9AE}" pid="14" name="Office of Origin">
    <vt:lpwstr/>
  </property>
</Properties>
</file>