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77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mmers, Hans" initials="LH" lastIdx="1" clrIdx="0">
    <p:extLst>
      <p:ext uri="{19B8F6BF-5375-455C-9EA6-DF929625EA0E}">
        <p15:presenceInfo xmlns:p15="http://schemas.microsoft.com/office/powerpoint/2012/main" userId="S-1-5-21-4018625-230058506-1990678075-29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ueller" userId="b8b87b2b-eda4-44e0-9f77-97a24730064b" providerId="ADAL" clId="{5DE6BDD8-4748-490E-A221-2C0A0ACDA17C}"/>
    <pc:docChg chg="modSld">
      <pc:chgData name="Laura Mueller" userId="b8b87b2b-eda4-44e0-9f77-97a24730064b" providerId="ADAL" clId="{5DE6BDD8-4748-490E-A221-2C0A0ACDA17C}" dt="2022-09-30T08:36:11.608" v="88" actId="408"/>
      <pc:docMkLst>
        <pc:docMk/>
      </pc:docMkLst>
      <pc:sldChg chg="modSp mod">
        <pc:chgData name="Laura Mueller" userId="b8b87b2b-eda4-44e0-9f77-97a24730064b" providerId="ADAL" clId="{5DE6BDD8-4748-490E-A221-2C0A0ACDA17C}" dt="2022-09-30T08:36:11.608" v="88" actId="408"/>
        <pc:sldMkLst>
          <pc:docMk/>
          <pc:sldMk cId="735717109" sldId="256"/>
        </pc:sldMkLst>
        <pc:spChg chg="mod">
          <ac:chgData name="Laura Mueller" userId="b8b87b2b-eda4-44e0-9f77-97a24730064b" providerId="ADAL" clId="{5DE6BDD8-4748-490E-A221-2C0A0ACDA17C}" dt="2022-09-30T08:36:11.608" v="88" actId="408"/>
          <ac:spMkLst>
            <pc:docMk/>
            <pc:sldMk cId="735717109" sldId="256"/>
            <ac:spMk id="4" creationId="{00000000-0000-0000-0000-000000000000}"/>
          </ac:spMkLst>
        </pc:spChg>
        <pc:spChg chg="mod">
          <ac:chgData name="Laura Mueller" userId="b8b87b2b-eda4-44e0-9f77-97a24730064b" providerId="ADAL" clId="{5DE6BDD8-4748-490E-A221-2C0A0ACDA17C}" dt="2022-09-30T08:33:55.867" v="44" actId="404"/>
          <ac:spMkLst>
            <pc:docMk/>
            <pc:sldMk cId="735717109" sldId="256"/>
            <ac:spMk id="5" creationId="{00000000-0000-0000-0000-000000000000}"/>
          </ac:spMkLst>
        </pc:spChg>
        <pc:spChg chg="mod">
          <ac:chgData name="Laura Mueller" userId="b8b87b2b-eda4-44e0-9f77-97a24730064b" providerId="ADAL" clId="{5DE6BDD8-4748-490E-A221-2C0A0ACDA17C}" dt="2022-09-30T08:35:32.345" v="87" actId="1035"/>
          <ac:spMkLst>
            <pc:docMk/>
            <pc:sldMk cId="735717109" sldId="256"/>
            <ac:spMk id="6" creationId="{1127F4E8-50D9-4035-9B6D-75F3657E17B4}"/>
          </ac:spMkLst>
        </pc:spChg>
        <pc:spChg chg="mod">
          <ac:chgData name="Laura Mueller" userId="b8b87b2b-eda4-44e0-9f77-97a24730064b" providerId="ADAL" clId="{5DE6BDD8-4748-490E-A221-2C0A0ACDA17C}" dt="2022-09-30T08:33:47.803" v="42" actId="404"/>
          <ac:spMkLst>
            <pc:docMk/>
            <pc:sldMk cId="735717109" sldId="256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/>
              <a:t>GRSP-71-17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D6EFA-7437-4D52-92CD-C673BF18DD81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FA5EE-DA12-455A-957B-F1EA6620B87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856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/>
              <a:t>GRSP-71-17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04B43-AC39-4F60-9D79-1874BAE57593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5EAB5-530F-41B4-BDFB-E7BE53BA92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0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04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87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76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77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0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23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56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91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89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64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9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E1590-86DB-4370-BAFB-C873669718A9}" type="datetimeFigureOut">
              <a:rPr lang="nl-NL" smtClean="0"/>
              <a:t>30-9-2022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64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1884180" y="2698340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Automated Vehicles </a:t>
            </a:r>
          </a:p>
          <a:p>
            <a:pPr algn="ctr">
              <a:lnSpc>
                <a:spcPct val="100000"/>
              </a:lnSpc>
            </a:pP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Regulatory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Screening of </a:t>
            </a:r>
            <a:br>
              <a:rPr lang="nl-NL" sz="4000" b="1" spc="-1" dirty="0">
                <a:solidFill>
                  <a:srgbClr val="000000"/>
                </a:solidFill>
                <a:latin typeface="Calibri"/>
              </a:rPr>
            </a:b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UN </a:t>
            </a: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Regulations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and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GTRs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	</a:t>
            </a:r>
          </a:p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- </a:t>
            </a: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Guidance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- </a:t>
            </a:r>
          </a:p>
        </p:txBody>
      </p:sp>
      <p:sp>
        <p:nvSpPr>
          <p:cNvPr id="5" name="CustomShape 4"/>
          <p:cNvSpPr/>
          <p:nvPr/>
        </p:nvSpPr>
        <p:spPr>
          <a:xfrm>
            <a:off x="316832" y="293249"/>
            <a:ext cx="4537593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Submitted by OICA</a:t>
            </a:r>
            <a:endParaRPr lang="en-US" altLang="ja-JP" sz="14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ustomShape 3"/>
          <p:cNvSpPr/>
          <p:nvPr/>
        </p:nvSpPr>
        <p:spPr>
          <a:xfrm>
            <a:off x="7947188" y="181835"/>
            <a:ext cx="3927980" cy="510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400" b="1" u="sng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en-US" sz="14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GRVA-14-56</a:t>
            </a:r>
            <a:br>
              <a:rPr lang="en-US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GRVA 14</a:t>
            </a:r>
            <a:r>
              <a:rPr lang="en-US" sz="1400" b="0" strike="noStrike" spc="-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session, 26 – 30 September 2022</a:t>
            </a:r>
            <a:br>
              <a:rPr lang="en-US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item 4(e)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27F4E8-50D9-4035-9B6D-75F3657E17B4}"/>
              </a:ext>
            </a:extLst>
          </p:cNvPr>
          <p:cNvSpPr txBox="1"/>
          <p:nvPr/>
        </p:nvSpPr>
        <p:spPr>
          <a:xfrm>
            <a:off x="4244811" y="5355937"/>
            <a:ext cx="37023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Comments on GRVA-14-54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717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956145" y="1321415"/>
            <a:ext cx="10177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/>
          </a:p>
        </p:txBody>
      </p:sp>
      <p:sp>
        <p:nvSpPr>
          <p:cNvPr id="5" name="Rechthoek 4"/>
          <p:cNvSpPr/>
          <p:nvPr/>
        </p:nvSpPr>
        <p:spPr>
          <a:xfrm>
            <a:off x="956145" y="136356"/>
            <a:ext cx="10785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Items to </a:t>
            </a:r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consider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during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the screening of UN </a:t>
            </a:r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Regulations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and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UN </a:t>
            </a:r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GTRs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3" name="Rechthoek 2"/>
          <p:cNvSpPr/>
          <p:nvPr/>
        </p:nvSpPr>
        <p:spPr>
          <a:xfrm>
            <a:off x="46188" y="805025"/>
            <a:ext cx="11578189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GB" sz="2000" dirty="0"/>
              <a:t>Vehicles in the scope:</a:t>
            </a:r>
          </a:p>
          <a:p>
            <a:pPr marL="1257300" lvl="2" indent="-342900">
              <a:buFontTx/>
              <a:buChar char="-"/>
            </a:pPr>
            <a:r>
              <a:rPr lang="en-US" sz="2000" dirty="0"/>
              <a:t>Vehicles equipped with an ADS that </a:t>
            </a:r>
            <a:r>
              <a:rPr lang="en-US" sz="2000" strike="sngStrike" dirty="0">
                <a:solidFill>
                  <a:srgbClr val="0000FF"/>
                </a:solidFill>
              </a:rPr>
              <a:t>do not permit TOC while vehicle is in motion</a:t>
            </a:r>
            <a:r>
              <a:rPr lang="en-US" sz="2000" dirty="0">
                <a:solidFill>
                  <a:srgbClr val="0000FF"/>
                </a:solidFill>
              </a:rPr>
              <a:t> cannot issue a transition demand </a:t>
            </a:r>
            <a:endParaRPr lang="en-US" sz="2000" strike="sngStrike" dirty="0">
              <a:solidFill>
                <a:srgbClr val="0000FF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sz="2000" dirty="0"/>
              <a:t>Consider:</a:t>
            </a:r>
          </a:p>
          <a:p>
            <a:pPr marL="2171700" lvl="4" indent="-342900">
              <a:buFontTx/>
              <a:buChar char="-"/>
            </a:pPr>
            <a:r>
              <a:rPr lang="en-US" sz="2000" dirty="0"/>
              <a:t>Dual-mode vehicles </a:t>
            </a:r>
          </a:p>
          <a:p>
            <a:pPr marL="2171700" lvl="4" indent="-342900">
              <a:buFontTx/>
              <a:buChar char="-"/>
            </a:pPr>
            <a:r>
              <a:rPr lang="en-US" sz="2000" dirty="0"/>
              <a:t>Vehicles without manual driving capabilities</a:t>
            </a:r>
          </a:p>
          <a:p>
            <a:pPr marL="2171700" lvl="4" indent="-342900">
              <a:buFontTx/>
              <a:buChar char="-"/>
            </a:pPr>
            <a:r>
              <a:rPr lang="en-US" sz="2000" dirty="0"/>
              <a:t>Vehicles with or without occupants</a:t>
            </a:r>
          </a:p>
          <a:p>
            <a:pPr marL="1257300" lvl="2" indent="-342900">
              <a:buFontTx/>
              <a:buChar char="-"/>
            </a:pPr>
            <a:endParaRPr lang="en-US" sz="2000" dirty="0"/>
          </a:p>
          <a:p>
            <a:pPr lvl="2"/>
            <a:r>
              <a:rPr lang="en-US" sz="2000" dirty="0"/>
              <a:t>In response to GRSG question: review can include ADS equipped vehicle with:</a:t>
            </a:r>
          </a:p>
          <a:p>
            <a:pPr marL="1714500" lvl="3" indent="-342900">
              <a:buFontTx/>
              <a:buChar char="-"/>
            </a:pPr>
            <a:r>
              <a:rPr lang="en-US" sz="2000" dirty="0"/>
              <a:t>manual driving mode up to 6 km/h, or </a:t>
            </a:r>
          </a:p>
          <a:p>
            <a:pPr marL="1714500" lvl="3" indent="-342900">
              <a:buFontTx/>
              <a:buChar char="-"/>
            </a:pPr>
            <a:r>
              <a:rPr lang="en-US" sz="2000" dirty="0"/>
              <a:t>with a manual driving mode above 6 km/h</a:t>
            </a:r>
          </a:p>
          <a:p>
            <a:pPr marL="1714500" lvl="3" indent="-342900">
              <a:buFontTx/>
              <a:buChar char="-"/>
            </a:pPr>
            <a:endParaRPr lang="en-US" sz="2000" dirty="0"/>
          </a:p>
          <a:p>
            <a:pPr lvl="2"/>
            <a:r>
              <a:rPr lang="en-US" sz="2000" dirty="0"/>
              <a:t>Screen regulations with: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Term such as “driver” (interaction with controls in the vehicles</a:t>
            </a:r>
            <a:r>
              <a:rPr lang="en-US" sz="2000" dirty="0">
                <a:solidFill>
                  <a:srgbClr val="0000FF"/>
                </a:solidFill>
              </a:rPr>
              <a:t>, signals, etc.</a:t>
            </a:r>
            <a:r>
              <a:rPr lang="en-US" sz="2000" dirty="0"/>
              <a:t>), “seating position” </a:t>
            </a:r>
            <a:r>
              <a:rPr lang="en-US" sz="2000" dirty="0">
                <a:solidFill>
                  <a:srgbClr val="0000FF"/>
                </a:solidFill>
              </a:rPr>
              <a:t>(incl. seat references) </a:t>
            </a:r>
            <a:r>
              <a:rPr lang="en-US" sz="2000" dirty="0"/>
              <a:t>and other topics (performance requirements)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Term driver</a:t>
            </a:r>
            <a:r>
              <a:rPr lang="en-US" sz="2000" dirty="0">
                <a:solidFill>
                  <a:srgbClr val="0000FF"/>
                </a:solidFill>
              </a:rPr>
              <a:t>, seating position, seat, etc. </a:t>
            </a:r>
            <a:r>
              <a:rPr lang="en-US" sz="2000" dirty="0"/>
              <a:t>in relation with testing provisions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/>
            <a:r>
              <a:rPr lang="en-US" sz="2000" dirty="0"/>
              <a:t>Note: any proposal to introduce ADS-related terminology shall be reviewed by GRVA to ensure consistent terms and definitions.</a:t>
            </a:r>
          </a:p>
        </p:txBody>
      </p:sp>
    </p:spTree>
    <p:extLst>
      <p:ext uri="{BB962C8B-B14F-4D97-AF65-F5344CB8AC3E}">
        <p14:creationId xmlns:p14="http://schemas.microsoft.com/office/powerpoint/2010/main" val="184825752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3B0D8A-EFD8-4DDA-8B82-168758EA4AC7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4b4a1c0d-4a69-4996-a84a-fc699b9f49de"/>
    <ds:schemaRef ds:uri="acccb6d4-dbe5-46d2-b4d3-5733603d8cc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985ec44e-1bab-4c0b-9df0-6ba128686fc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0410971-E9FB-4D52-83AB-E18DEFD225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41BDB-216C-4507-86E8-D60E8885723D}">
  <ds:schemaRefs>
    <ds:schemaRef ds:uri="4b4a1c0d-4a69-4996-a84a-fc699b9f49de"/>
    <ds:schemaRef ds:uri="985ec44e-1bab-4c0b-9df0-6ba128686fc9"/>
    <ds:schemaRef ds:uri="acccb6d4-dbe5-46d2-b4d3-5733603d8c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201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Kantoorthema</vt:lpstr>
      <vt:lpstr>PowerPoint Presentation</vt:lpstr>
      <vt:lpstr>PowerPoint Presentation</vt:lpstr>
    </vt:vector>
  </TitlesOfParts>
  <Company>RDW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GRVA-14-XX</dc:title>
  <dc:creator>Lammers, Hans</dc:creator>
  <cp:lastModifiedBy>Laura Mueller</cp:lastModifiedBy>
  <cp:revision>19</cp:revision>
  <dcterms:created xsi:type="dcterms:W3CDTF">2022-03-28T11:23:14Z</dcterms:created>
  <dcterms:modified xsi:type="dcterms:W3CDTF">2022-09-30T08:36:13Z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gba66df640194346a5267c50f24d4797">
    <vt:lpwstr/>
  </property>
  <property fmtid="{D5CDD505-2E9C-101B-9397-08002B2CF9AE}" pid="4" name="Office_x0020_of_x0020_Origin">
    <vt:lpwstr/>
  </property>
  <property fmtid="{D5CDD505-2E9C-101B-9397-08002B2CF9AE}" pid="5" name="MediaServiceImageTags">
    <vt:lpwstr/>
  </property>
  <property fmtid="{D5CDD505-2E9C-101B-9397-08002B2CF9AE}" pid="6" name="Office of Origin">
    <vt:lpwstr/>
  </property>
</Properties>
</file>