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3" r:id="rId1"/>
  </p:sldMasterIdLst>
  <p:notesMasterIdLst>
    <p:notesMasterId r:id="rId11"/>
  </p:notesMasterIdLst>
  <p:sldIdLst>
    <p:sldId id="1102" r:id="rId2"/>
    <p:sldId id="1104" r:id="rId3"/>
    <p:sldId id="1106" r:id="rId4"/>
    <p:sldId id="1098" r:id="rId5"/>
    <p:sldId id="1108" r:id="rId6"/>
    <p:sldId id="1118" r:id="rId7"/>
    <p:sldId id="1141" r:id="rId8"/>
    <p:sldId id="1142" r:id="rId9"/>
    <p:sldId id="1140" r:id="rId10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Alburno" initials="PA" lastIdx="1" clrIdx="0">
    <p:extLst>
      <p:ext uri="{19B8F6BF-5375-455C-9EA6-DF929625EA0E}">
        <p15:presenceInfo xmlns:p15="http://schemas.microsoft.com/office/powerpoint/2012/main" userId="S::p.alburno@clepa.be::65c5e6bd-40b4-4d51-87ea-d5ebb1e975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99C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9512" autoAdjust="0"/>
  </p:normalViewPr>
  <p:slideViewPr>
    <p:cSldViewPr>
      <p:cViewPr varScale="1">
        <p:scale>
          <a:sx n="85" d="100"/>
          <a:sy n="85" d="100"/>
        </p:scale>
        <p:origin x="1267" y="72"/>
      </p:cViewPr>
      <p:guideLst>
        <p:guide orient="horz" pos="482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BD54B3E2-7588-4E93-986E-B15D5E862781}"/>
    <pc:docChg chg="modSld">
      <pc:chgData name="Laura Mueller" userId="b8b87b2b-eda4-44e0-9f77-97a24730064b" providerId="ADAL" clId="{BD54B3E2-7588-4E93-986E-B15D5E862781}" dt="2022-09-29T09:27:20.712" v="14" actId="20577"/>
      <pc:docMkLst>
        <pc:docMk/>
      </pc:docMkLst>
      <pc:sldChg chg="modSp mod">
        <pc:chgData name="Laura Mueller" userId="b8b87b2b-eda4-44e0-9f77-97a24730064b" providerId="ADAL" clId="{BD54B3E2-7588-4E93-986E-B15D5E862781}" dt="2022-09-29T09:27:20.712" v="14" actId="20577"/>
        <pc:sldMkLst>
          <pc:docMk/>
          <pc:sldMk cId="3218504156" sldId="1102"/>
        </pc:sldMkLst>
        <pc:spChg chg="mod">
          <ac:chgData name="Laura Mueller" userId="b8b87b2b-eda4-44e0-9f77-97a24730064b" providerId="ADAL" clId="{BD54B3E2-7588-4E93-986E-B15D5E862781}" dt="2022-09-29T09:27:20.712" v="14" actId="20577"/>
          <ac:spMkLst>
            <pc:docMk/>
            <pc:sldMk cId="3218504156" sldId="1102"/>
            <ac:spMk id="2" creationId="{41500F4C-DD41-4605-A2E6-2845AEA6EFA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r">
              <a:defRPr sz="1300"/>
            </a:lvl1pPr>
          </a:lstStyle>
          <a:p>
            <a:fld id="{41F9FFDE-4C0B-45EF-8777-4C5FAA56532C}" type="datetimeFigureOut">
              <a:rPr lang="sv-SE" smtClean="0"/>
              <a:pPr/>
              <a:t>2022-09-29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0" tIns="47850" rIns="95700" bIns="4785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5700" tIns="47850" rIns="95700" bIns="4785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r">
              <a:defRPr sz="1300"/>
            </a:lvl1pPr>
          </a:lstStyle>
          <a:p>
            <a:fld id="{E6E3C341-EB09-41BB-8F47-B831E8481C5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95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38F1-62A9-4C93-98ED-F0FCC347D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C89F0-D6B6-426A-BF8D-AB6A15B2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C770-CB30-4A63-96D1-BF792102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9/29/2022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9EC0C-96AB-47E2-87B3-C7E238532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DC24C-B868-478B-AC4F-F33B734B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9361411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00AAC-E11A-4601-8210-3D5C1D3D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CF313-16AD-4563-A4CF-9A872B5E1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D74ED-0391-44C3-8985-9A6A25C7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9/29/2022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822C4-98E6-4F8A-B6F6-1008ABF9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7A2AC-896B-4B81-A6A6-A09CD9231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0557344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019BC-DF55-463D-8FDF-436E3712A1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3E47B-B1F5-4332-A8E6-5FC6A875C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3A0C7-6BA3-4313-92AF-C15D20AB6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9/29/2022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926B1-A90B-466E-8C97-80E3B5ED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CAFC9-9F2B-4F6D-999C-CAFFDE1B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0703210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4474840" cy="47853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D6A4-2151-4F6B-8277-C30ECE2251D8}" type="datetime1">
              <a:rPr lang="en-US" smtClean="0"/>
              <a:pPr/>
              <a:t>9/29/2022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19700" y="1484313"/>
            <a:ext cx="3924300" cy="460851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285132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15888"/>
            <a:ext cx="8229600" cy="6010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43663" y="6381750"/>
            <a:ext cx="1738312" cy="33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65392-68D9-465D-9FA0-0C99ACAF730C}" type="datetime1">
              <a:rPr lang="en-US" smtClean="0"/>
              <a:t>9/29/2022</a:t>
            </a:fld>
            <a:endParaRPr lang="zh-CN" altLang="en-US">
              <a:ea typeface="宋体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8313" y="6381750"/>
            <a:ext cx="3751262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sv-SE" altLang="zh-CN"/>
              <a:t>Presentation Title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2450" y="6381750"/>
            <a:ext cx="514350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46C63ADA-9B4B-4EBD-AC9A-E2E20DF712D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1387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4839295"/>
            <a:ext cx="8208912" cy="533921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5301208"/>
            <a:ext cx="6696744" cy="337592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27584" y="6633376"/>
            <a:ext cx="828000" cy="180000"/>
          </a:xfrm>
        </p:spPr>
        <p:txBody>
          <a:bodyPr/>
          <a:lstStyle/>
          <a:p>
            <a:fld id="{FC89AB02-2710-4909-B553-E92CB9D25D75}" type="datetime1">
              <a:rPr lang="en-US" smtClean="0"/>
              <a:pPr/>
              <a:t>9/29/2022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76400" y="6633376"/>
            <a:ext cx="2895600" cy="180000"/>
          </a:xfrm>
        </p:spPr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67544" y="6633376"/>
            <a:ext cx="360000" cy="180000"/>
          </a:xfrm>
        </p:spPr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5805265"/>
            <a:ext cx="3527425" cy="576064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Presented by &lt;&lt; Name of presenter &gt;&gt;</a:t>
            </a:r>
          </a:p>
          <a:p>
            <a:pPr lvl="0"/>
            <a:r>
              <a:rPr lang="sv-SE" dirty="0" err="1"/>
              <a:t>Location</a:t>
            </a:r>
            <a:r>
              <a:rPr lang="sv-SE" dirty="0"/>
              <a:t>, YYYY-MM-DD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47244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688211"/>
            <a:ext cx="1151952" cy="661220"/>
          </a:xfrm>
          <a:prstGeom prst="rect">
            <a:avLst/>
          </a:prstGeom>
        </p:spPr>
      </p:pic>
      <p:sp>
        <p:nvSpPr>
          <p:cNvPr id="13" name="Rektangel 12"/>
          <p:cNvSpPr/>
          <p:nvPr userDrawn="1"/>
        </p:nvSpPr>
        <p:spPr>
          <a:xfrm>
            <a:off x="0" y="6583254"/>
            <a:ext cx="9144000" cy="274746"/>
          </a:xfrm>
          <a:prstGeom prst="rect">
            <a:avLst/>
          </a:prstGeom>
          <a:gradFill>
            <a:gsLst>
              <a:gs pos="0">
                <a:srgbClr val="99C3D9"/>
              </a:gs>
              <a:gs pos="100000">
                <a:srgbClr val="F0F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 userDrawn="1"/>
        </p:nvSpPr>
        <p:spPr>
          <a:xfrm>
            <a:off x="7308480" y="6612905"/>
            <a:ext cx="158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/>
              <a:t>Innovative </a:t>
            </a:r>
            <a:r>
              <a:rPr lang="sv-SE" sz="800" b="1" dirty="0" err="1"/>
              <a:t>Vehicle</a:t>
            </a:r>
            <a:r>
              <a:rPr lang="sv-SE" sz="800" b="1" dirty="0"/>
              <a:t> Solutions</a:t>
            </a:r>
          </a:p>
        </p:txBody>
      </p:sp>
    </p:spTree>
    <p:extLst>
      <p:ext uri="{BB962C8B-B14F-4D97-AF65-F5344CB8AC3E}">
        <p14:creationId xmlns:p14="http://schemas.microsoft.com/office/powerpoint/2010/main" val="2582511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1484313"/>
            <a:ext cx="9144000" cy="460851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B257-452E-4F5D-9448-44320ECAFB99}" type="datetime1">
              <a:rPr lang="en-US" smtClean="0"/>
              <a:pPr/>
              <a:t>9/29/2022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text 2"/>
          <p:cNvSpPr>
            <a:spLocks noGrp="1"/>
          </p:cNvSpPr>
          <p:nvPr>
            <p:ph type="body" idx="1"/>
          </p:nvPr>
        </p:nvSpPr>
        <p:spPr>
          <a:xfrm>
            <a:off x="467544" y="2504877"/>
            <a:ext cx="8280920" cy="3228379"/>
          </a:xfrm>
        </p:spPr>
        <p:txBody>
          <a:bodyPr anchor="b">
            <a:noAutofit/>
          </a:bodyPr>
          <a:lstStyle>
            <a:lvl1pPr marL="0" indent="0" algn="r">
              <a:lnSpc>
                <a:spcPts val="6000"/>
              </a:lnSpc>
              <a:spcAft>
                <a:spcPts val="0"/>
              </a:spcAft>
              <a:buNone/>
              <a:defRPr sz="6000">
                <a:solidFill>
                  <a:schemeClr val="bg1"/>
                </a:solidFill>
                <a:latin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6509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tion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1691680" y="1484313"/>
            <a:ext cx="7452320" cy="3240831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71228" y="5157192"/>
            <a:ext cx="6707088" cy="1008112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8946-DEE4-4725-903B-AE3FB65055AB}" type="datetime1">
              <a:rPr lang="en-US" smtClean="0"/>
              <a:pPr/>
              <a:t>9/29/2022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895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vå kolumn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3960000" cy="47853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611D-C66C-4387-BA5E-FB0ADEFAD4F4}" type="datetime1">
              <a:rPr lang="en-US" smtClean="0"/>
              <a:pPr/>
              <a:t>9/29/2022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2"/>
          <p:cNvSpPr>
            <a:spLocks noGrp="1"/>
          </p:cNvSpPr>
          <p:nvPr>
            <p:ph idx="13"/>
          </p:nvPr>
        </p:nvSpPr>
        <p:spPr>
          <a:xfrm>
            <a:off x="4679634" y="1340768"/>
            <a:ext cx="3960000" cy="47853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2344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BDE09-056F-448D-AB17-A769B211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69972-D3B2-4001-B022-999E33F9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BA940-5AA5-4A7F-AB2F-AC149681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9/29/2022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936DC-BDD6-45A1-9E55-FCEE91B6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47D25-FA0B-4D28-BD58-A2BD3BC6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9119278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0CBB-CFC7-498C-9C38-8EB44BA2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8EE5F-0AB1-47CE-AF90-B6137F3F1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A191C-EDD1-4F63-834A-6EE13AAE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9/29/2022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D782A-D52F-4638-8777-6B4FAB5B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AC0D8-8F94-41F2-9AD8-EDAA9390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0091866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62940-2226-4933-9763-08D8B6D5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F6C90-2931-4C25-9899-3BCA34840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87EEA-86DB-41DC-850C-4F692189C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C7E33-5525-41DB-B4EB-7F783ABC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9/29/2022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AB409-B013-489A-8BE1-7287B250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B6D1B-9BC5-49A4-9F17-339FD726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987632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77EEB-0E9A-4215-9F3E-7CE42DFC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E54A1-3B80-44DE-A19B-43598395D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59CBE-4D82-4218-9547-BB563304A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A4833-1751-4B0B-85A4-9F3211CC0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4A920-8A2D-4210-B4BD-BE75418EE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426D36-7823-4704-B954-CF1DFB980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9/29/2022</a:t>
            </a:fld>
            <a:endParaRPr lang="sv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3B3CD-63F6-4DAD-8B08-C90EDFC4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4C8F9-16FA-45F8-AF49-7C8CB9AB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110844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411C-B8B8-41A0-BDB1-30925D7B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048EDE-775D-4231-9390-40EEA59E0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9/29/2022</a:t>
            </a:fld>
            <a:endParaRPr lang="sv-S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38CF59-BD43-47D9-ACF0-18744BAB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E86467-4F11-4020-A1EA-9FDA3136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8405737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67F58-E800-49F2-801B-FBA995E1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9/29/2022</a:t>
            </a:fld>
            <a:endParaRPr lang="sv-S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8FA059-0546-4047-AC95-65ABDF23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E9968-D549-4116-AF62-E94095C7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620602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267E-2596-499F-A958-F18EB9CF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2337-472E-4FAB-A179-CEFBA32D3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CCA1D-6668-488A-BD70-793CF5F96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36549-DA79-4E3B-A27A-BC303FC9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9/29/2022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50FF6-4E1B-4AB7-92EC-243882541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2DDC1-4B27-4196-9BEB-885C10BF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441223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8B21-4976-4722-83D9-21EDCACE5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90A26-E011-448B-B068-E680A5F2C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BA099-3BA1-40D4-810E-5E94299EE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1F9E-20C1-4722-A6DF-E7DD968A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4A93-A894-46E9-9B99-1E7FE4BCD187}" type="datetime1">
              <a:rPr lang="en-US" smtClean="0"/>
              <a:pPr/>
              <a:t>9/29/2022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64D9F-E6CE-438F-A7EA-337D2992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445C4-37F5-4AD8-A090-1AF73E97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1644524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40D01-AB09-4ED4-9217-3A04C173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7D64A-4B39-4413-B4F4-B7511BB3E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7A4B0-AA6E-4746-AA31-11D3BA60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4A93-A894-46E9-9B99-1E7FE4BCD187}" type="datetime1">
              <a:rPr lang="en-US" smtClean="0"/>
              <a:pPr/>
              <a:t>9/29/2022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50146-0440-4EF3-AEC8-19A7444FB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Presentation Title</a:t>
            </a:r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9BEAC-4E4D-40D5-8108-6BCCF46CE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33E58-081B-4835-BA47-73E0827DB44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743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49" r:id="rId14"/>
    <p:sldLayoutId id="2147483657" r:id="rId15"/>
    <p:sldLayoutId id="2147483658" r:id="rId16"/>
    <p:sldLayoutId id="2147483660" r:id="rId17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1</a:t>
            </a:fld>
            <a:endParaRPr lang="sv-SE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27AAF951-2FB1-4600-9B0B-4D33A264EB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1500F4C-DD41-4605-A2E6-2845AEA6EFA7}"/>
              </a:ext>
            </a:extLst>
          </p:cNvPr>
          <p:cNvSpPr/>
          <p:nvPr/>
        </p:nvSpPr>
        <p:spPr>
          <a:xfrm>
            <a:off x="1841450" y="2712828"/>
            <a:ext cx="449264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Regulation No. 13 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and Electro Mechanical Brakes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C4A0ED-EBD7-47AF-84DF-5BA25611021A}"/>
              </a:ext>
            </a:extLst>
          </p:cNvPr>
          <p:cNvSpPr txBox="1"/>
          <p:nvPr/>
        </p:nvSpPr>
        <p:spPr>
          <a:xfrm>
            <a:off x="218668" y="80537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u="sng" dirty="0">
                <a:latin typeface="+mj-lt"/>
              </a:rPr>
              <a:t>Informal document </a:t>
            </a:r>
            <a:r>
              <a:rPr lang="en-US" altLang="ja-JP" sz="1600" b="1" dirty="0">
                <a:latin typeface="+mj-lt"/>
              </a:rPr>
              <a:t>GRVA-14-52</a:t>
            </a:r>
          </a:p>
          <a:p>
            <a:r>
              <a:rPr lang="en-US" altLang="ja-JP" sz="1600" dirty="0">
                <a:latin typeface="+mj-lt"/>
              </a:rPr>
              <a:t>14th GRVA, 26-30 September 2022</a:t>
            </a:r>
          </a:p>
          <a:p>
            <a:r>
              <a:rPr lang="en-US" altLang="ja-JP" sz="1600" dirty="0">
                <a:latin typeface="+mj-lt"/>
              </a:rPr>
              <a:t>Agenda item 8(b)  </a:t>
            </a:r>
            <a:endParaRPr kumimoji="1" lang="ja-JP" altLang="en-US" sz="16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070769-824B-44E7-94CF-625F23D45E15}"/>
              </a:ext>
            </a:extLst>
          </p:cNvPr>
          <p:cNvSpPr txBox="1"/>
          <p:nvPr/>
        </p:nvSpPr>
        <p:spPr>
          <a:xfrm>
            <a:off x="6278146" y="661796"/>
            <a:ext cx="316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+mj-lt"/>
              </a:rPr>
              <a:t>Submitted by the expert from CLEPA</a:t>
            </a:r>
            <a:endParaRPr kumimoji="1" lang="ja-JP" alt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850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C03C39F-6F35-4A61-B293-F2183B2BA1E1}"/>
              </a:ext>
            </a:extLst>
          </p:cNvPr>
          <p:cNvSpPr/>
          <p:nvPr/>
        </p:nvSpPr>
        <p:spPr>
          <a:xfrm>
            <a:off x="323528" y="1245528"/>
            <a:ext cx="8280920" cy="19236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GB" altLang="en-US" sz="2000" dirty="0"/>
              <a:t>UN Regulation 13 defines: </a:t>
            </a:r>
            <a:endParaRPr lang="en-GB" altLang="en-US" sz="1200" b="1" dirty="0"/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sz="1400" b="1" dirty="0"/>
              <a:t>Transmission </a:t>
            </a:r>
            <a:r>
              <a:rPr lang="en-GB" sz="1400" dirty="0"/>
              <a:t>means the combination of components comprised between the control and the brake and linking them functionally. </a:t>
            </a:r>
            <a:r>
              <a:rPr lang="en-GB" sz="1400" b="1" i="1" dirty="0"/>
              <a:t>The transmission </a:t>
            </a:r>
            <a:r>
              <a:rPr lang="en-GB" sz="1400" b="1" i="1" dirty="0">
                <a:solidFill>
                  <a:srgbClr val="00B050"/>
                </a:solidFill>
              </a:rPr>
              <a:t>may be mechanical, hydraulic, pneumatic, electric or mixed</a:t>
            </a:r>
            <a:r>
              <a:rPr lang="en-GB" sz="1400" dirty="0"/>
              <a:t>.</a:t>
            </a:r>
            <a:endParaRPr lang="en-GB" altLang="en-US" sz="1400" b="1" dirty="0"/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400" b="1" dirty="0"/>
              <a:t>Control Transmission </a:t>
            </a:r>
            <a:r>
              <a:rPr lang="en-GB" altLang="en-US" sz="1400" dirty="0"/>
              <a:t>- means the combination of the components of the transmission which control the operation of the brakes, including the control function and the necessary reserve(s) of energy.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400" b="1" dirty="0"/>
              <a:t>Energy Transmission </a:t>
            </a:r>
            <a:r>
              <a:rPr lang="en-GB" altLang="en-US" sz="1400" dirty="0"/>
              <a:t>- means the combination of the components which supply to the brakes the necessary energy for their function, including the reserve(s) of energy necessary for the operation of the brakes.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3BA3953-76EC-44BC-B30F-DE97585608D2}"/>
              </a:ext>
            </a:extLst>
          </p:cNvPr>
          <p:cNvSpPr txBox="1">
            <a:spLocks/>
          </p:cNvSpPr>
          <p:nvPr/>
        </p:nvSpPr>
        <p:spPr>
          <a:xfrm>
            <a:off x="323528" y="80537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R13 and Electro Mechanical Brakes (EMB)</a:t>
            </a:r>
            <a:b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2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Introduction and recap</a:t>
            </a:r>
            <a:endParaRPr lang="en-US" sz="3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ktangel 7">
            <a:extLst>
              <a:ext uri="{FF2B5EF4-FFF2-40B4-BE49-F238E27FC236}">
                <a16:creationId xmlns:a16="http://schemas.microsoft.com/office/drawing/2014/main" id="{65800920-0F5F-468F-B003-EA89E29CE6AD}"/>
              </a:ext>
            </a:extLst>
          </p:cNvPr>
          <p:cNvSpPr/>
          <p:nvPr/>
        </p:nvSpPr>
        <p:spPr>
          <a:xfrm>
            <a:off x="323528" y="3460174"/>
            <a:ext cx="8280920" cy="19009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en-GB" sz="1600" b="1" i="1" dirty="0">
                <a:sym typeface="Wingdings" panose="05000000000000000000" pitchFamily="2" charset="2"/>
              </a:rPr>
              <a:t> </a:t>
            </a:r>
            <a:r>
              <a:rPr lang="en-GB" sz="1600" b="1" i="1" dirty="0"/>
              <a:t>The transmission </a:t>
            </a:r>
            <a:r>
              <a:rPr lang="en-GB" sz="1600" b="1" i="1" dirty="0">
                <a:solidFill>
                  <a:srgbClr val="00B050"/>
                </a:solidFill>
              </a:rPr>
              <a:t>may be mechanical, hydraulic, pneumatic, electric or mixed</a:t>
            </a:r>
            <a:r>
              <a:rPr lang="en-GB" sz="1600" dirty="0"/>
              <a:t>.</a:t>
            </a:r>
            <a:endParaRPr lang="de-DE" sz="1600" dirty="0"/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GB" altLang="en-US" sz="1600" dirty="0"/>
              <a:t>UN R13 was updated in 1990s to account for an electronic “Control Transmission” but still assumes Pneumatic “Energy Transmission” in the service braking system.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600" b="1" dirty="0"/>
              <a:t>Pneumatic Energy limitation is shown in two ways</a:t>
            </a:r>
            <a:r>
              <a:rPr lang="en-GB" altLang="en-US" sz="1600" dirty="0"/>
              <a:t>:</a:t>
            </a:r>
            <a:br>
              <a:rPr lang="en-GB" altLang="en-US" sz="1600" dirty="0"/>
            </a:br>
            <a:r>
              <a:rPr lang="en-GB" altLang="en-US" sz="1600" dirty="0"/>
              <a:t>	</a:t>
            </a:r>
            <a:r>
              <a:rPr lang="en-GB" altLang="en-US" sz="1600" u="sng" dirty="0"/>
              <a:t>Design Specifications </a:t>
            </a:r>
            <a:r>
              <a:rPr lang="en-GB" altLang="en-US" sz="1600" dirty="0"/>
              <a:t>– E.g. Where limits are in kPa.</a:t>
            </a:r>
            <a:br>
              <a:rPr lang="en-GB" altLang="en-US" sz="1600" dirty="0"/>
            </a:br>
            <a:r>
              <a:rPr lang="en-GB" altLang="en-US" sz="1600" dirty="0"/>
              <a:t>	</a:t>
            </a:r>
            <a:r>
              <a:rPr lang="en-GB" altLang="en-US" sz="1600" u="sng" dirty="0"/>
              <a:t>Design Limitations </a:t>
            </a:r>
            <a:r>
              <a:rPr lang="en-GB" altLang="en-US" sz="1600" dirty="0"/>
              <a:t>– E.g. Where it is assumed air is the medium.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27AAF951-2FB1-4600-9B0B-4D33A264EB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7" name="Rektangel 7">
            <a:extLst>
              <a:ext uri="{FF2B5EF4-FFF2-40B4-BE49-F238E27FC236}">
                <a16:creationId xmlns:a16="http://schemas.microsoft.com/office/drawing/2014/main" id="{911685BE-2CBD-4FBC-A293-25DBF3456638}"/>
              </a:ext>
            </a:extLst>
          </p:cNvPr>
          <p:cNvSpPr/>
          <p:nvPr/>
        </p:nvSpPr>
        <p:spPr>
          <a:xfrm>
            <a:off x="323528" y="5612472"/>
            <a:ext cx="8280920" cy="7703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600" b="1" dirty="0"/>
              <a:t>Electro Mechanical Brake Technology </a:t>
            </a:r>
            <a:r>
              <a:rPr lang="en-GB" altLang="en-US" sz="1600" dirty="0"/>
              <a:t>is being developed by the industry using </a:t>
            </a:r>
            <a:r>
              <a:rPr lang="en-GB" altLang="en-US" sz="1600" b="1" i="1" dirty="0">
                <a:solidFill>
                  <a:srgbClr val="00B050"/>
                </a:solidFill>
              </a:rPr>
              <a:t>Electric Energy Transmission </a:t>
            </a:r>
            <a:r>
              <a:rPr lang="en-GB" altLang="en-US" sz="1600" dirty="0"/>
              <a:t>in the service braking system and the UN R13 needs to be updated accordingly. </a:t>
            </a:r>
          </a:p>
        </p:txBody>
      </p:sp>
    </p:spTree>
    <p:extLst>
      <p:ext uri="{BB962C8B-B14F-4D97-AF65-F5344CB8AC3E}">
        <p14:creationId xmlns:p14="http://schemas.microsoft.com/office/powerpoint/2010/main" val="155658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21FE12D-B2F0-49B0-970E-AA98ECC203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5B89C77-5F91-4327-80C9-0D110B6E8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849672"/>
            <a:ext cx="5034990" cy="3872004"/>
          </a:xfrm>
          <a:prstGeom prst="rect">
            <a:avLst/>
          </a:prstGeom>
        </p:spPr>
      </p:pic>
      <p:sp>
        <p:nvSpPr>
          <p:cNvPr id="8" name="Rektangel 12">
            <a:extLst>
              <a:ext uri="{FF2B5EF4-FFF2-40B4-BE49-F238E27FC236}">
                <a16:creationId xmlns:a16="http://schemas.microsoft.com/office/drawing/2014/main" id="{02F9EFCD-4A97-4708-8013-FF0BA6BCA00F}"/>
              </a:ext>
            </a:extLst>
          </p:cNvPr>
          <p:cNvSpPr/>
          <p:nvPr/>
        </p:nvSpPr>
        <p:spPr>
          <a:xfrm>
            <a:off x="336873" y="794045"/>
            <a:ext cx="8280920" cy="10618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Motor vehicle with EMB brakes on all axles </a:t>
            </a:r>
            <a:r>
              <a:rPr lang="en-GB" altLang="en-US" sz="1100" b="1" dirty="0"/>
              <a:t>(not mixed with Pneumatic Or Hydraulic systems)</a:t>
            </a:r>
            <a:endParaRPr lang="en-GB" altLang="en-US" sz="1200" b="1" dirty="0"/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Motor vehicle with EMB brakes with “conventional” trailer interface according to current UN R13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Trailers with EMB excluded from scope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UN R13-H not included but considered, in particular when creating new definitions </a:t>
            </a:r>
            <a:r>
              <a:rPr lang="en-GB" altLang="en-US" sz="1100" dirty="0"/>
              <a:t>	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5D7049-831F-4B6F-B64D-794285569DE6}"/>
              </a:ext>
            </a:extLst>
          </p:cNvPr>
          <p:cNvSpPr txBox="1">
            <a:spLocks/>
          </p:cNvSpPr>
          <p:nvPr/>
        </p:nvSpPr>
        <p:spPr>
          <a:xfrm>
            <a:off x="192797" y="164427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R13 and Electro Mechanical Brakes (EMB)</a:t>
            </a:r>
            <a:br>
              <a:rPr lang="en-US" sz="11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Amendment scope and motivation</a:t>
            </a:r>
          </a:p>
          <a:p>
            <a:endParaRPr lang="en-US" sz="30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ktangel 12">
            <a:extLst>
              <a:ext uri="{FF2B5EF4-FFF2-40B4-BE49-F238E27FC236}">
                <a16:creationId xmlns:a16="http://schemas.microsoft.com/office/drawing/2014/main" id="{A08EA00E-F502-4CD7-8E38-C6BB3FC84A22}"/>
              </a:ext>
            </a:extLst>
          </p:cNvPr>
          <p:cNvSpPr/>
          <p:nvPr/>
        </p:nvSpPr>
        <p:spPr>
          <a:xfrm>
            <a:off x="323528" y="5668420"/>
            <a:ext cx="8280920" cy="10618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GB" altLang="en-US" sz="1200" b="1" dirty="0"/>
              <a:t>Advantages and possibilities </a:t>
            </a:r>
            <a:r>
              <a:rPr lang="en-GB" altLang="en-US" sz="1200" dirty="0"/>
              <a:t>by amending </a:t>
            </a:r>
            <a:r>
              <a:rPr lang="en-GB" altLang="en-US" sz="1200" b="1" i="1" dirty="0">
                <a:solidFill>
                  <a:srgbClr val="00B050"/>
                </a:solidFill>
              </a:rPr>
              <a:t>Electric Energy Transmission </a:t>
            </a:r>
            <a:r>
              <a:rPr lang="en-GB" altLang="en-US" sz="1200" dirty="0"/>
              <a:t>to UN R13 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Improved energy efficiency in EV´s (vs. air compressor)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Improved braking control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1200" b="1" dirty="0"/>
              <a:t>Elimination of noise emissions from pneumatics</a:t>
            </a:r>
            <a:r>
              <a:rPr lang="en-GB" altLang="en-US" sz="1200" dirty="0"/>
              <a:t>	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5BD728CB-C1C5-441D-ABEF-14B44F707BA4}"/>
              </a:ext>
            </a:extLst>
          </p:cNvPr>
          <p:cNvSpPr/>
          <p:nvPr/>
        </p:nvSpPr>
        <p:spPr>
          <a:xfrm>
            <a:off x="467544" y="4080000"/>
            <a:ext cx="7128792" cy="949588"/>
          </a:xfrm>
          <a:prstGeom prst="mathMultiply">
            <a:avLst>
              <a:gd name="adj1" fmla="val 453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Multiplication Sign 18">
            <a:extLst>
              <a:ext uri="{FF2B5EF4-FFF2-40B4-BE49-F238E27FC236}">
                <a16:creationId xmlns:a16="http://schemas.microsoft.com/office/drawing/2014/main" id="{547DDBB4-AC0F-4502-AF50-95C8B19BE62B}"/>
              </a:ext>
            </a:extLst>
          </p:cNvPr>
          <p:cNvSpPr/>
          <p:nvPr/>
        </p:nvSpPr>
        <p:spPr>
          <a:xfrm>
            <a:off x="539552" y="4841069"/>
            <a:ext cx="6912768" cy="949588"/>
          </a:xfrm>
          <a:prstGeom prst="mathMultiply">
            <a:avLst>
              <a:gd name="adj1" fmla="val 453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8BE92CA0-4078-48D1-B9C1-4C5F8A0E4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21589"/>
            <a:ext cx="900344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See the source image">
            <a:extLst>
              <a:ext uri="{FF2B5EF4-FFF2-40B4-BE49-F238E27FC236}">
                <a16:creationId xmlns:a16="http://schemas.microsoft.com/office/drawing/2014/main" id="{5FCCA2CE-25C2-4A92-8150-F2D5310A5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75415"/>
            <a:ext cx="900344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See the source image">
            <a:extLst>
              <a:ext uri="{FF2B5EF4-FFF2-40B4-BE49-F238E27FC236}">
                <a16:creationId xmlns:a16="http://schemas.microsoft.com/office/drawing/2014/main" id="{78DAEFBC-9071-4A07-A8F6-7A544068D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37" y="1943676"/>
            <a:ext cx="900344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97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A2F5BD43-2D10-4539-BD42-2AA3136CD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37" y="1065986"/>
            <a:ext cx="8127940" cy="54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09FE4954-A2E3-435F-B25C-84C5CC13549E}"/>
              </a:ext>
            </a:extLst>
          </p:cNvPr>
          <p:cNvSpPr txBox="1">
            <a:spLocks/>
          </p:cNvSpPr>
          <p:nvPr/>
        </p:nvSpPr>
        <p:spPr>
          <a:xfrm>
            <a:off x="467544" y="6630627"/>
            <a:ext cx="3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algn="r">
              <a:defRPr sz="800"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/>
              <a:pPr/>
              <a:t>4</a:t>
            </a:fld>
            <a:endParaRPr lang="sv-SE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429D3C-FF3A-4DA4-8C59-E911D355CB99}"/>
              </a:ext>
            </a:extLst>
          </p:cNvPr>
          <p:cNvSpPr txBox="1">
            <a:spLocks/>
          </p:cNvSpPr>
          <p:nvPr/>
        </p:nvSpPr>
        <p:spPr>
          <a:xfrm>
            <a:off x="251520" y="116632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R13 and Electro Mechanical Brakes (EMB)</a:t>
            </a:r>
            <a:b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2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Energy Transmission principles (Pneumatic vs. Electric) </a:t>
            </a:r>
            <a:endParaRPr lang="en-US" sz="3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957D3D-56D1-4385-975E-81FCDD7B24AE}"/>
              </a:ext>
            </a:extLst>
          </p:cNvPr>
          <p:cNvSpPr txBox="1"/>
          <p:nvPr/>
        </p:nvSpPr>
        <p:spPr>
          <a:xfrm>
            <a:off x="2011783" y="1377604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E-APU</a:t>
            </a:r>
            <a:endParaRPr 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FCD62D-DE56-4425-8EA1-8B04904ED108}"/>
              </a:ext>
            </a:extLst>
          </p:cNvPr>
          <p:cNvSpPr txBox="1"/>
          <p:nvPr/>
        </p:nvSpPr>
        <p:spPr>
          <a:xfrm>
            <a:off x="3347864" y="1268760"/>
            <a:ext cx="1503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/>
              <a:t>Pneumatic</a:t>
            </a:r>
            <a:r>
              <a:rPr lang="sv-SE" sz="1400" dirty="0"/>
              <a:t> </a:t>
            </a:r>
            <a:r>
              <a:rPr lang="sv-SE" sz="1400" dirty="0" err="1"/>
              <a:t>energy</a:t>
            </a:r>
            <a:endParaRPr lang="sv-SE" sz="1400" dirty="0"/>
          </a:p>
          <a:p>
            <a:r>
              <a:rPr lang="sv-SE" sz="1400" dirty="0"/>
              <a:t>storage</a:t>
            </a:r>
            <a:endParaRPr 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6A6F7A-5BD3-4225-A798-6AA3664E8EDD}"/>
              </a:ext>
            </a:extLst>
          </p:cNvPr>
          <p:cNvSpPr txBox="1"/>
          <p:nvPr/>
        </p:nvSpPr>
        <p:spPr>
          <a:xfrm>
            <a:off x="5148064" y="1268760"/>
            <a:ext cx="1031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EBS Modulator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487184-EB5D-41F2-A38F-7E07B547C414}"/>
              </a:ext>
            </a:extLst>
          </p:cNvPr>
          <p:cNvSpPr txBox="1"/>
          <p:nvPr/>
        </p:nvSpPr>
        <p:spPr>
          <a:xfrm>
            <a:off x="6587788" y="1340768"/>
            <a:ext cx="864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Actuator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3A4F41-1FF8-4D64-9927-6A838675C91E}"/>
              </a:ext>
            </a:extLst>
          </p:cNvPr>
          <p:cNvSpPr txBox="1"/>
          <p:nvPr/>
        </p:nvSpPr>
        <p:spPr>
          <a:xfrm>
            <a:off x="7884368" y="1321023"/>
            <a:ext cx="736099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sv-SE" sz="1400" dirty="0"/>
              <a:t>Caliper</a:t>
            </a:r>
            <a:endParaRPr lang="en-US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1AD4A0-65BD-4E6D-9B58-D640FC881F2C}"/>
              </a:ext>
            </a:extLst>
          </p:cNvPr>
          <p:cNvSpPr txBox="1"/>
          <p:nvPr/>
        </p:nvSpPr>
        <p:spPr>
          <a:xfrm>
            <a:off x="5003951" y="5974424"/>
            <a:ext cx="1512265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v-SE" sz="1400" dirty="0"/>
              <a:t>Drive and Motor</a:t>
            </a:r>
            <a:endParaRPr 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7C8161-941D-4426-9CCF-0E155D32BCC0}"/>
              </a:ext>
            </a:extLst>
          </p:cNvPr>
          <p:cNvSpPr txBox="1"/>
          <p:nvPr/>
        </p:nvSpPr>
        <p:spPr>
          <a:xfrm>
            <a:off x="6804248" y="5962961"/>
            <a:ext cx="634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Gears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D7FC3F-3D75-4DE7-B5A1-C34A2BE5A697}"/>
              </a:ext>
            </a:extLst>
          </p:cNvPr>
          <p:cNvSpPr txBox="1"/>
          <p:nvPr/>
        </p:nvSpPr>
        <p:spPr>
          <a:xfrm>
            <a:off x="7884368" y="5960883"/>
            <a:ext cx="736099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sv-SE" sz="1400" dirty="0"/>
              <a:t>Caliper</a:t>
            </a:r>
            <a:endParaRPr 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1F84F3-27A1-4270-9E41-2970ECF50D79}"/>
              </a:ext>
            </a:extLst>
          </p:cNvPr>
          <p:cNvSpPr txBox="1"/>
          <p:nvPr/>
        </p:nvSpPr>
        <p:spPr>
          <a:xfrm>
            <a:off x="1394041" y="5960882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DC/DC</a:t>
            </a:r>
            <a:endParaRPr lang="en-US" sz="1400" dirty="0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5B08876D-C056-4EB0-8882-7589141A5CC1}"/>
              </a:ext>
            </a:extLst>
          </p:cNvPr>
          <p:cNvCxnSpPr>
            <a:cxnSpLocks/>
          </p:cNvCxnSpPr>
          <p:nvPr/>
        </p:nvCxnSpPr>
        <p:spPr>
          <a:xfrm>
            <a:off x="4932040" y="2601115"/>
            <a:ext cx="0" cy="2433526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3CC65345-209E-43CF-89BB-5B5331FDAAD2}"/>
              </a:ext>
            </a:extLst>
          </p:cNvPr>
          <p:cNvSpPr txBox="1"/>
          <p:nvPr/>
        </p:nvSpPr>
        <p:spPr>
          <a:xfrm>
            <a:off x="3085314" y="3600077"/>
            <a:ext cx="170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Energy storage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B765E69-E964-4D64-9632-557FE7D41372}"/>
              </a:ext>
            </a:extLst>
          </p:cNvPr>
          <p:cNvSpPr txBox="1"/>
          <p:nvPr/>
        </p:nvSpPr>
        <p:spPr>
          <a:xfrm rot="16200000">
            <a:off x="-159002" y="1762726"/>
            <a:ext cx="11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Pneumatic</a:t>
            </a:r>
          </a:p>
          <a:p>
            <a:r>
              <a:rPr lang="de-DE" dirty="0"/>
              <a:t>Energy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AA519B7-4D93-479C-9F0A-FB7F0651EB9B}"/>
              </a:ext>
            </a:extLst>
          </p:cNvPr>
          <p:cNvSpPr txBox="1"/>
          <p:nvPr/>
        </p:nvSpPr>
        <p:spPr>
          <a:xfrm rot="16200000">
            <a:off x="-2965" y="5250102"/>
            <a:ext cx="870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Electric</a:t>
            </a:r>
          </a:p>
          <a:p>
            <a:r>
              <a:rPr lang="de-DE" dirty="0"/>
              <a:t>Energy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188787F4-859C-489A-ACD8-33550FB13824}"/>
              </a:ext>
            </a:extLst>
          </p:cNvPr>
          <p:cNvSpPr/>
          <p:nvPr/>
        </p:nvSpPr>
        <p:spPr>
          <a:xfrm>
            <a:off x="2051720" y="2781760"/>
            <a:ext cx="1696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Annex 7 part A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243507B1-CFD0-42A2-80FB-8C558FD08785}"/>
              </a:ext>
            </a:extLst>
          </p:cNvPr>
          <p:cNvSpPr/>
          <p:nvPr/>
        </p:nvSpPr>
        <p:spPr>
          <a:xfrm>
            <a:off x="1979712" y="4499828"/>
            <a:ext cx="2042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Annex 7 </a:t>
            </a:r>
            <a:r>
              <a:rPr lang="de-DE" b="1" u="sng" dirty="0"/>
              <a:t>new</a:t>
            </a:r>
            <a:r>
              <a:rPr lang="de-DE" dirty="0"/>
              <a:t> part D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96632A5-9B98-4508-B63A-0522DE2B4FF1}"/>
              </a:ext>
            </a:extLst>
          </p:cNvPr>
          <p:cNvSpPr txBox="1"/>
          <p:nvPr/>
        </p:nvSpPr>
        <p:spPr>
          <a:xfrm>
            <a:off x="3203848" y="5842168"/>
            <a:ext cx="1348546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sv-SE"/>
            </a:defPPr>
            <a:lvl1pPr>
              <a:defRPr sz="1400"/>
            </a:lvl1pPr>
          </a:lstStyle>
          <a:p>
            <a:r>
              <a:rPr lang="de-DE" dirty="0"/>
              <a:t>Electric energy storage</a:t>
            </a:r>
          </a:p>
        </p:txBody>
      </p:sp>
      <p:sp>
        <p:nvSpPr>
          <p:cNvPr id="35" name="Textfeld 27">
            <a:extLst>
              <a:ext uri="{FF2B5EF4-FFF2-40B4-BE49-F238E27FC236}">
                <a16:creationId xmlns:a16="http://schemas.microsoft.com/office/drawing/2014/main" id="{56CBE869-8EED-4075-98B3-D523F32220F2}"/>
              </a:ext>
            </a:extLst>
          </p:cNvPr>
          <p:cNvSpPr txBox="1"/>
          <p:nvPr/>
        </p:nvSpPr>
        <p:spPr>
          <a:xfrm>
            <a:off x="5852391" y="3573016"/>
            <a:ext cx="10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Actuation</a:t>
            </a:r>
          </a:p>
        </p:txBody>
      </p:sp>
      <p:cxnSp>
        <p:nvCxnSpPr>
          <p:cNvPr id="41" name="Gerader Verbinder 4">
            <a:extLst>
              <a:ext uri="{FF2B5EF4-FFF2-40B4-BE49-F238E27FC236}">
                <a16:creationId xmlns:a16="http://schemas.microsoft.com/office/drawing/2014/main" id="{D1BEE355-20DB-42A2-9513-D769A3F712EF}"/>
              </a:ext>
            </a:extLst>
          </p:cNvPr>
          <p:cNvCxnSpPr>
            <a:cxnSpLocks/>
          </p:cNvCxnSpPr>
          <p:nvPr/>
        </p:nvCxnSpPr>
        <p:spPr>
          <a:xfrm>
            <a:off x="2915816" y="3284984"/>
            <a:ext cx="0" cy="1080120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26">
            <a:extLst>
              <a:ext uri="{FF2B5EF4-FFF2-40B4-BE49-F238E27FC236}">
                <a16:creationId xmlns:a16="http://schemas.microsoft.com/office/drawing/2014/main" id="{3F8C93E4-CFBC-462F-B4AF-9D5B15F45A9E}"/>
              </a:ext>
            </a:extLst>
          </p:cNvPr>
          <p:cNvSpPr txBox="1"/>
          <p:nvPr/>
        </p:nvSpPr>
        <p:spPr>
          <a:xfrm>
            <a:off x="947451" y="3573016"/>
            <a:ext cx="160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Energy supply</a:t>
            </a:r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5A1F385-56C0-40EB-8ED4-D9BD40546F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D47677-A2F3-4C79-9693-B9F553AD6ABB}"/>
              </a:ext>
            </a:extLst>
          </p:cNvPr>
          <p:cNvSpPr txBox="1"/>
          <p:nvPr/>
        </p:nvSpPr>
        <p:spPr>
          <a:xfrm>
            <a:off x="827544" y="2830870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EBS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7E6182-BF80-41A8-ABBF-3DC4E5E783BE}"/>
              </a:ext>
            </a:extLst>
          </p:cNvPr>
          <p:cNvSpPr txBox="1"/>
          <p:nvPr/>
        </p:nvSpPr>
        <p:spPr>
          <a:xfrm>
            <a:off x="827544" y="4482017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EMB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04265F-EEEF-40CB-8022-2F6EAAA7F070}"/>
              </a:ext>
            </a:extLst>
          </p:cNvPr>
          <p:cNvSpPr txBox="1"/>
          <p:nvPr/>
        </p:nvSpPr>
        <p:spPr>
          <a:xfrm>
            <a:off x="5652120" y="4482017"/>
            <a:ext cx="149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New</a:t>
            </a:r>
            <a:r>
              <a:rPr lang="en-GB" i="1" dirty="0"/>
              <a:t> 5.2.1.</a:t>
            </a:r>
            <a:r>
              <a:rPr lang="en-GB" b="1" i="1" dirty="0"/>
              <a:t>35</a:t>
            </a:r>
            <a:r>
              <a:rPr lang="en-GB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725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1E63AD0-2B0A-481F-B4E6-3D6481900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30" y="1890554"/>
            <a:ext cx="8682400" cy="4472239"/>
          </a:xfrm>
          <a:prstGeom prst="rect">
            <a:avLst/>
          </a:prstGeom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3BA3953-76EC-44BC-B30F-DE97585608D2}"/>
              </a:ext>
            </a:extLst>
          </p:cNvPr>
          <p:cNvSpPr txBox="1">
            <a:spLocks/>
          </p:cNvSpPr>
          <p:nvPr/>
        </p:nvSpPr>
        <p:spPr>
          <a:xfrm>
            <a:off x="226977" y="369485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System Description</a:t>
            </a:r>
          </a:p>
          <a:p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Example EBS system of today in vehicle with combustion engine</a:t>
            </a:r>
          </a:p>
          <a:p>
            <a:endParaRPr lang="en-US" sz="2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21FE12D-B2F0-49B0-970E-AA98ECC20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907BCC-BFC7-4F98-B00B-A0798E4449C4}"/>
              </a:ext>
            </a:extLst>
          </p:cNvPr>
          <p:cNvSpPr txBox="1"/>
          <p:nvPr/>
        </p:nvSpPr>
        <p:spPr>
          <a:xfrm>
            <a:off x="1311876" y="4458789"/>
            <a:ext cx="1219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Energy Source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EE7F32C-956B-46E8-95D2-3BF3E882E397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6588225" y="2531243"/>
            <a:ext cx="1022628" cy="53771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8F34787-BC5C-4E2D-B704-95521E30B2EB}"/>
              </a:ext>
            </a:extLst>
          </p:cNvPr>
          <p:cNvSpPr txBox="1"/>
          <p:nvPr/>
        </p:nvSpPr>
        <p:spPr>
          <a:xfrm>
            <a:off x="1665214" y="2813352"/>
            <a:ext cx="1219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Energy Source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11632B-9EEA-4271-8F3F-62BF68460F58}"/>
              </a:ext>
            </a:extLst>
          </p:cNvPr>
          <p:cNvSpPr txBox="1"/>
          <p:nvPr/>
        </p:nvSpPr>
        <p:spPr>
          <a:xfrm>
            <a:off x="4283968" y="4886207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Pneumatic</a:t>
            </a:r>
          </a:p>
          <a:p>
            <a:r>
              <a:rPr lang="en-US" sz="1400" dirty="0">
                <a:solidFill>
                  <a:srgbClr val="FF0000"/>
                </a:solidFill>
              </a:rPr>
              <a:t>Storage Device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92CB0C-CCE1-46F7-B029-13EBE532E92A}"/>
              </a:ext>
            </a:extLst>
          </p:cNvPr>
          <p:cNvSpPr txBox="1"/>
          <p:nvPr/>
        </p:nvSpPr>
        <p:spPr>
          <a:xfrm>
            <a:off x="7610853" y="2100356"/>
            <a:ext cx="12199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El. Control Transmission</a:t>
            </a:r>
            <a:br>
              <a:rPr lang="en-US" sz="1400" dirty="0">
                <a:solidFill>
                  <a:srgbClr val="00B05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(example shown only front axle)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B48541-B20F-4480-B918-F3FDA5B5BD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4404" r="84250"/>
          <a:stretch/>
        </p:blipFill>
        <p:spPr>
          <a:xfrm>
            <a:off x="324049" y="5917362"/>
            <a:ext cx="1341165" cy="8640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BCAD25C-1A75-40F1-9798-8806C6F2692C}"/>
              </a:ext>
            </a:extLst>
          </p:cNvPr>
          <p:cNvSpPr txBox="1"/>
          <p:nvPr/>
        </p:nvSpPr>
        <p:spPr>
          <a:xfrm>
            <a:off x="7088980" y="5569340"/>
            <a:ext cx="1423070" cy="7939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C8F944-AE13-46DE-BCC6-0BC4980EC138}"/>
              </a:ext>
            </a:extLst>
          </p:cNvPr>
          <p:cNvSpPr txBox="1"/>
          <p:nvPr/>
        </p:nvSpPr>
        <p:spPr>
          <a:xfrm>
            <a:off x="4343975" y="5813553"/>
            <a:ext cx="4233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</a:rPr>
              <a:t>p1 and p2: 	</a:t>
            </a:r>
            <a:r>
              <a:rPr lang="en-US" sz="1400" dirty="0"/>
              <a:t> Pneumatic energy monitoring and warning if </a:t>
            </a:r>
            <a:r>
              <a:rPr lang="en-US" sz="1400" u="sng" dirty="0"/>
              <a:t>storage</a:t>
            </a:r>
            <a:r>
              <a:rPr lang="en-US" sz="1400" dirty="0"/>
              <a:t> falls below a certain level.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6C76C09-3369-4C58-8690-4959F09712CA}"/>
              </a:ext>
            </a:extLst>
          </p:cNvPr>
          <p:cNvSpPr txBox="1"/>
          <p:nvPr/>
        </p:nvSpPr>
        <p:spPr>
          <a:xfrm>
            <a:off x="6801384" y="4900049"/>
            <a:ext cx="1219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0070C0"/>
                </a:solidFill>
              </a:rPr>
              <a:t>Pn</a:t>
            </a:r>
            <a:r>
              <a:rPr lang="en-US" sz="1400" dirty="0">
                <a:solidFill>
                  <a:srgbClr val="0070C0"/>
                </a:solidFill>
              </a:rPr>
              <a:t>. Energy Transmission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2346CEF-3424-47A8-A128-35F768950E8E}"/>
              </a:ext>
            </a:extLst>
          </p:cNvPr>
          <p:cNvCxnSpPr>
            <a:cxnSpLocks/>
          </p:cNvCxnSpPr>
          <p:nvPr/>
        </p:nvCxnSpPr>
        <p:spPr>
          <a:xfrm flipH="1" flipV="1">
            <a:off x="7166526" y="4592414"/>
            <a:ext cx="244832" cy="364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CA16314-F0B0-4A2D-B275-D4299CC11453}"/>
              </a:ext>
            </a:extLst>
          </p:cNvPr>
          <p:cNvSpPr txBox="1"/>
          <p:nvPr/>
        </p:nvSpPr>
        <p:spPr>
          <a:xfrm>
            <a:off x="4283968" y="3275111"/>
            <a:ext cx="499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</a:rPr>
              <a:t>p1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18D1C9-24D5-41F8-8E89-A05E761A9A2C}"/>
              </a:ext>
            </a:extLst>
          </p:cNvPr>
          <p:cNvSpPr txBox="1"/>
          <p:nvPr/>
        </p:nvSpPr>
        <p:spPr>
          <a:xfrm>
            <a:off x="4319601" y="4611741"/>
            <a:ext cx="499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</a:rPr>
              <a:t>p2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81C559A-A322-40D2-9432-7342EDB449AD}"/>
              </a:ext>
            </a:extLst>
          </p:cNvPr>
          <p:cNvCxnSpPr>
            <a:cxnSpLocks/>
          </p:cNvCxnSpPr>
          <p:nvPr/>
        </p:nvCxnSpPr>
        <p:spPr>
          <a:xfrm flipV="1">
            <a:off x="1893914" y="4274046"/>
            <a:ext cx="0" cy="2721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D54358F-EF8B-41F6-8FE9-374D10D76EEA}"/>
              </a:ext>
            </a:extLst>
          </p:cNvPr>
          <p:cNvCxnSpPr>
            <a:cxnSpLocks/>
          </p:cNvCxnSpPr>
          <p:nvPr/>
        </p:nvCxnSpPr>
        <p:spPr>
          <a:xfrm flipV="1">
            <a:off x="4817553" y="4637891"/>
            <a:ext cx="0" cy="3376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51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44EE7D-45A9-473E-9C50-AAB3751221A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3060" y="1070645"/>
            <a:ext cx="8633985" cy="5603602"/>
          </a:xfrm>
          <a:prstGeom prst="rect">
            <a:avLst/>
          </a:prstGeom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3BA3953-76EC-44BC-B30F-DE97585608D2}"/>
              </a:ext>
            </a:extLst>
          </p:cNvPr>
          <p:cNvSpPr txBox="1">
            <a:spLocks/>
          </p:cNvSpPr>
          <p:nvPr/>
        </p:nvSpPr>
        <p:spPr>
          <a:xfrm>
            <a:off x="226977" y="369485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System Description</a:t>
            </a:r>
          </a:p>
          <a:p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Example EMB system in electric vehicle</a:t>
            </a:r>
          </a:p>
          <a:p>
            <a:endParaRPr lang="en-US" sz="2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21FE12D-B2F0-49B0-970E-AA98ECC20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440D091-A9FC-4BC8-8814-2AA673578E5B}"/>
              </a:ext>
            </a:extLst>
          </p:cNvPr>
          <p:cNvSpPr txBox="1"/>
          <p:nvPr/>
        </p:nvSpPr>
        <p:spPr>
          <a:xfrm>
            <a:off x="7456283" y="4773955"/>
            <a:ext cx="1219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El. Energy Transmission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68E9D57-E295-4748-95C7-6F5909CDB5B5}"/>
              </a:ext>
            </a:extLst>
          </p:cNvPr>
          <p:cNvCxnSpPr>
            <a:cxnSpLocks/>
          </p:cNvCxnSpPr>
          <p:nvPr/>
        </p:nvCxnSpPr>
        <p:spPr>
          <a:xfrm flipH="1" flipV="1">
            <a:off x="7306630" y="4211214"/>
            <a:ext cx="360040" cy="576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EE7F32C-956B-46E8-95D2-3BF3E882E397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7164288" y="1328106"/>
            <a:ext cx="421968" cy="50958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8F34787-BC5C-4E2D-B704-95521E30B2EB}"/>
              </a:ext>
            </a:extLst>
          </p:cNvPr>
          <p:cNvSpPr txBox="1"/>
          <p:nvPr/>
        </p:nvSpPr>
        <p:spPr>
          <a:xfrm>
            <a:off x="1474480" y="4711955"/>
            <a:ext cx="1219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Energy Source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92CB0C-CCE1-46F7-B029-13EBE532E92A}"/>
              </a:ext>
            </a:extLst>
          </p:cNvPr>
          <p:cNvSpPr txBox="1"/>
          <p:nvPr/>
        </p:nvSpPr>
        <p:spPr>
          <a:xfrm>
            <a:off x="7586256" y="897219"/>
            <a:ext cx="12199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El. Control Transmission</a:t>
            </a:r>
            <a:br>
              <a:rPr lang="en-US" sz="1400" dirty="0">
                <a:solidFill>
                  <a:srgbClr val="00B05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(example shown only front axle)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D62C21-C3D3-4F0A-94AF-2BFBBFC601EB}"/>
              </a:ext>
            </a:extLst>
          </p:cNvPr>
          <p:cNvSpPr txBox="1"/>
          <p:nvPr/>
        </p:nvSpPr>
        <p:spPr>
          <a:xfrm>
            <a:off x="1568886" y="3944697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Energy Supply Device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494678B-6712-4985-BEC6-4213B1CEAD09}"/>
              </a:ext>
            </a:extLst>
          </p:cNvPr>
          <p:cNvCxnSpPr>
            <a:cxnSpLocks/>
          </p:cNvCxnSpPr>
          <p:nvPr/>
        </p:nvCxnSpPr>
        <p:spPr>
          <a:xfrm flipV="1">
            <a:off x="2541238" y="3765502"/>
            <a:ext cx="323792" cy="1920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869823C-833B-436F-8D80-FF54D410C847}"/>
              </a:ext>
            </a:extLst>
          </p:cNvPr>
          <p:cNvSpPr txBox="1"/>
          <p:nvPr/>
        </p:nvSpPr>
        <p:spPr>
          <a:xfrm>
            <a:off x="5916592" y="4773955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Electrical Storage Device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78FFF2C-0C13-42DC-824D-78293F9E8299}"/>
              </a:ext>
            </a:extLst>
          </p:cNvPr>
          <p:cNvCxnSpPr>
            <a:cxnSpLocks/>
          </p:cNvCxnSpPr>
          <p:nvPr/>
        </p:nvCxnSpPr>
        <p:spPr>
          <a:xfrm flipV="1">
            <a:off x="6564664" y="4360028"/>
            <a:ext cx="0" cy="3972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3AF33A3-1781-4637-BC1C-16DEC57681E0}"/>
              </a:ext>
            </a:extLst>
          </p:cNvPr>
          <p:cNvGrpSpPr/>
          <p:nvPr/>
        </p:nvGrpSpPr>
        <p:grpSpPr>
          <a:xfrm>
            <a:off x="4427983" y="5554829"/>
            <a:ext cx="4378221" cy="1016965"/>
            <a:chOff x="4427983" y="5554829"/>
            <a:chExt cx="4378221" cy="101696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C66F68C-A7D8-4022-8325-76276F619A2D}"/>
                </a:ext>
              </a:extLst>
            </p:cNvPr>
            <p:cNvSpPr txBox="1"/>
            <p:nvPr/>
          </p:nvSpPr>
          <p:spPr>
            <a:xfrm>
              <a:off x="4427983" y="5554829"/>
              <a:ext cx="43782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>
                  <a:solidFill>
                    <a:srgbClr val="FFC000"/>
                  </a:solidFill>
                </a:rPr>
                <a:t>P</a:t>
              </a:r>
              <a:r>
                <a:rPr lang="en-US" sz="1400" b="1" dirty="0">
                  <a:solidFill>
                    <a:srgbClr val="FFC000"/>
                  </a:solidFill>
                </a:rPr>
                <a:t>w: </a:t>
              </a:r>
              <a:r>
                <a:rPr lang="en-US" sz="1400" dirty="0"/>
                <a:t>Electric energy monitoring and warning if </a:t>
              </a:r>
              <a:r>
                <a:rPr lang="en-US" sz="1400" u="sng" dirty="0"/>
                <a:t>charging</a:t>
              </a:r>
              <a:r>
                <a:rPr lang="en-US" sz="1400" dirty="0"/>
                <a:t> demand cannot be met and if below a certain level.  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00D34D4-A5C5-4F4D-A7CA-43928AF54D74}"/>
                </a:ext>
              </a:extLst>
            </p:cNvPr>
            <p:cNvSpPr txBox="1"/>
            <p:nvPr/>
          </p:nvSpPr>
          <p:spPr>
            <a:xfrm>
              <a:off x="4427984" y="6048574"/>
              <a:ext cx="4248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 err="1">
                  <a:solidFill>
                    <a:srgbClr val="FF0000"/>
                  </a:solidFill>
                </a:rPr>
                <a:t>AEUPw</a:t>
              </a:r>
              <a:r>
                <a:rPr lang="sv-SE" sz="1400" b="1" dirty="0">
                  <a:solidFill>
                    <a:srgbClr val="FF0000"/>
                  </a:solidFill>
                </a:rPr>
                <a:t>:</a:t>
              </a:r>
              <a:r>
                <a:rPr lang="en-US" sz="1400" dirty="0"/>
                <a:t> Electric energy monitoring and warning if </a:t>
              </a:r>
              <a:r>
                <a:rPr lang="en-US" sz="1400" u="sng" dirty="0"/>
                <a:t>storage</a:t>
              </a:r>
              <a:r>
                <a:rPr lang="en-US" sz="1400" dirty="0"/>
                <a:t> falls below a certain level.</a:t>
              </a:r>
              <a:r>
                <a:rPr lang="sv-SE" sz="1400" b="1" dirty="0">
                  <a:solidFill>
                    <a:srgbClr val="FF0000"/>
                  </a:solidFill>
                </a:rPr>
                <a:t> 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FF8228B-97FA-4C1B-91E3-9205068160D0}"/>
              </a:ext>
            </a:extLst>
          </p:cNvPr>
          <p:cNvGrpSpPr/>
          <p:nvPr/>
        </p:nvGrpSpPr>
        <p:grpSpPr>
          <a:xfrm>
            <a:off x="4211960" y="2835027"/>
            <a:ext cx="2212387" cy="1541091"/>
            <a:chOff x="4211960" y="2996952"/>
            <a:chExt cx="2212387" cy="154109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10D938F-CABB-447F-8947-0E4A560EF2B9}"/>
                </a:ext>
              </a:extLst>
            </p:cNvPr>
            <p:cNvSpPr txBox="1"/>
            <p:nvPr/>
          </p:nvSpPr>
          <p:spPr>
            <a:xfrm>
              <a:off x="4211960" y="3501008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>
                  <a:solidFill>
                    <a:srgbClr val="FFC000"/>
                  </a:solidFill>
                </a:rPr>
                <a:t>P</a:t>
              </a:r>
              <a:r>
                <a:rPr lang="en-US" sz="1400" b="1" dirty="0">
                  <a:solidFill>
                    <a:srgbClr val="FFC000"/>
                  </a:solidFill>
                </a:rPr>
                <a:t>w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8654E88-93A3-4A16-873A-2C11A2DD7F4D}"/>
                </a:ext>
              </a:extLst>
            </p:cNvPr>
            <p:cNvSpPr txBox="1"/>
            <p:nvPr/>
          </p:nvSpPr>
          <p:spPr>
            <a:xfrm>
              <a:off x="5555103" y="2996952"/>
              <a:ext cx="8692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>
                  <a:solidFill>
                    <a:srgbClr val="FF0000"/>
                  </a:solidFill>
                </a:rPr>
                <a:t>AEUPw1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C74B2DF-2740-44F9-9D23-ACE66FC35FD8}"/>
                </a:ext>
              </a:extLst>
            </p:cNvPr>
            <p:cNvSpPr txBox="1"/>
            <p:nvPr/>
          </p:nvSpPr>
          <p:spPr>
            <a:xfrm>
              <a:off x="5555102" y="4230266"/>
              <a:ext cx="8610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>
                  <a:solidFill>
                    <a:srgbClr val="FF0000"/>
                  </a:solidFill>
                </a:rPr>
                <a:t>AEUPw2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97CDC083-BE20-DAF3-1781-F23B7216A8D9}"/>
              </a:ext>
            </a:extLst>
          </p:cNvPr>
          <p:cNvSpPr/>
          <p:nvPr/>
        </p:nvSpPr>
        <p:spPr>
          <a:xfrm>
            <a:off x="1568886" y="1070645"/>
            <a:ext cx="1850986" cy="257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2DF09B-F20F-87A0-BE79-9DBCE3BFD0B4}"/>
              </a:ext>
            </a:extLst>
          </p:cNvPr>
          <p:cNvSpPr/>
          <p:nvPr/>
        </p:nvSpPr>
        <p:spPr>
          <a:xfrm>
            <a:off x="5313301" y="1071609"/>
            <a:ext cx="1899431" cy="257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8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>
            <a:extLst>
              <a:ext uri="{FF2B5EF4-FFF2-40B4-BE49-F238E27FC236}">
                <a16:creationId xmlns:a16="http://schemas.microsoft.com/office/drawing/2014/main" id="{6DFE32C1-19D2-4857-9723-994D5AE178EA}"/>
              </a:ext>
            </a:extLst>
          </p:cNvPr>
          <p:cNvSpPr txBox="1"/>
          <p:nvPr/>
        </p:nvSpPr>
        <p:spPr>
          <a:xfrm>
            <a:off x="226977" y="1498222"/>
            <a:ext cx="43987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New definitions:</a:t>
            </a:r>
          </a:p>
          <a:p>
            <a:endParaRPr lang="en-US" sz="1200" dirty="0"/>
          </a:p>
          <a:p>
            <a:r>
              <a:rPr lang="de-DE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de-DE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Certified </a:t>
            </a:r>
            <a:r>
              <a:rPr lang="en-GB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Usable</a:t>
            </a:r>
            <a:r>
              <a:rPr lang="de-DE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Performance (CUP)</a:t>
            </a:r>
            <a:r>
              <a:rPr lang="de-DE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means</a:t>
            </a:r>
            <a:r>
              <a:rPr lang="de-D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maximum usable performance of an electrical energy storage device available for an electro-mechanical braking system determined at the time of type approva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l.</a:t>
            </a:r>
          </a:p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Minimum Required Usable Performance (MRUP)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means the minimum usable performance of an electrical energy storage device available for an electro-mechanical braking system to fulfil the relevant requirements of this Regulation</a:t>
            </a:r>
            <a:r>
              <a:rPr lang="sv-SE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sv-SE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/>
          </a:p>
          <a:p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Actual Electric Usable Performance (AEUP)</a:t>
            </a:r>
            <a:r>
              <a:rPr lang="en-US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the level of energy stored in an electrical energy storage device, as well as its available power, at a given time. It is defined </a:t>
            </a:r>
            <a:r>
              <a:rPr lang="en-US" sz="12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a percentage of the CUP value</a:t>
            </a:r>
            <a:r>
              <a:rPr lang="en-US" sz="12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sz="1200" dirty="0"/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New proposal</a:t>
            </a:r>
          </a:p>
          <a:p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GB" sz="1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“usable performance</a:t>
            </a: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” means the portion of the performance of an electrical energy storage device that is actually available to the supplied system (e.g. the system may not use the maximum theoretical performance).</a:t>
            </a:r>
            <a:endParaRPr lang="en-US" sz="12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60DB548-9323-4E35-AE59-B9724AB61D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728EBD3-B198-4825-A4A1-D5C85D8DC326}"/>
              </a:ext>
            </a:extLst>
          </p:cNvPr>
          <p:cNvSpPr txBox="1">
            <a:spLocks/>
          </p:cNvSpPr>
          <p:nvPr/>
        </p:nvSpPr>
        <p:spPr>
          <a:xfrm>
            <a:off x="226977" y="369485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Electrical Energy Storage device</a:t>
            </a:r>
          </a:p>
          <a:p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Addressing the effect of ageing </a:t>
            </a:r>
            <a:endParaRPr lang="en-US" sz="2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8168C7-DF48-6C81-6104-D17F1F0C5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7920" y="1124743"/>
            <a:ext cx="4496080" cy="527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13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3BA3953-76EC-44BC-B30F-DE97585608D2}"/>
              </a:ext>
            </a:extLst>
          </p:cNvPr>
          <p:cNvSpPr txBox="1">
            <a:spLocks/>
          </p:cNvSpPr>
          <p:nvPr/>
        </p:nvSpPr>
        <p:spPr>
          <a:xfrm>
            <a:off x="251520" y="68360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R13 and Electro Mechanical Brakes (EMB)</a:t>
            </a:r>
            <a:b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2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Status and open topics still to be discussed</a:t>
            </a:r>
            <a:endParaRPr lang="en-US" sz="3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21FE12D-B2F0-49B0-970E-AA98ECC203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315E1E-B875-4B4E-8694-B8C1AC8DAC77}"/>
              </a:ext>
            </a:extLst>
          </p:cNvPr>
          <p:cNvSpPr txBox="1"/>
          <p:nvPr/>
        </p:nvSpPr>
        <p:spPr>
          <a:xfrm>
            <a:off x="276647" y="1123920"/>
            <a:ext cx="8784976" cy="531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Times New Roman" panose="02020603050405020304" pitchFamily="18" charset="0"/>
              </a:rPr>
              <a:t>Newly added definitions </a:t>
            </a:r>
          </a:p>
          <a:p>
            <a:pPr marL="285750" indent="-28575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en-GB" dirty="0">
                <a:latin typeface="Times New Roman" panose="02020603050405020304" pitchFamily="18" charset="0"/>
                <a:sym typeface="Wingdings" panose="05000000000000000000" pitchFamily="2" charset="2"/>
              </a:rPr>
              <a:t>Ref. former slide some definitions still in discussion.</a:t>
            </a:r>
          </a:p>
          <a:p>
            <a:pPr marL="285750" indent="-28575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en-GB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New architecture proposal</a:t>
            </a:r>
          </a:p>
          <a:p>
            <a:pPr marL="285750" indent="-28575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en-GB" dirty="0">
                <a:latin typeface="Times New Roman" panose="02020603050405020304" pitchFamily="18" charset="0"/>
                <a:sym typeface="Wingdings" panose="05000000000000000000" pitchFamily="2" charset="2"/>
              </a:rPr>
              <a:t>5.2.1.2.7.3 One EESD can supply one brake with energy transmission</a:t>
            </a:r>
          </a:p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Times New Roman" panose="02020603050405020304" pitchFamily="18" charset="0"/>
              </a:rPr>
              <a:t>Paragraphs still being updated</a:t>
            </a:r>
          </a:p>
          <a:p>
            <a:pPr marL="285750" indent="-285750"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en-GB" dirty="0">
                <a:latin typeface="Times New Roman" panose="02020603050405020304" pitchFamily="18" charset="0"/>
              </a:rPr>
              <a:t>5.2.1.13.x – Energy Storage device(s) and warning signal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en-GB" dirty="0">
                <a:latin typeface="Times New Roman" panose="02020603050405020304" pitchFamily="18" charset="0"/>
              </a:rPr>
              <a:t>5.2.1.35.x – Special additional requirements for service braking systems with electro-		         mechanical braking system with electric transmission.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Times New Roman" panose="02020603050405020304" pitchFamily="18" charset="0"/>
              </a:rPr>
              <a:t>New proposed amendments to Annex 2</a:t>
            </a:r>
            <a:endParaRPr lang="en-US" sz="2000" b="1" dirty="0">
              <a:latin typeface="Times New Roman" panose="02020603050405020304" pitchFamily="18" charset="0"/>
            </a:endParaRPr>
          </a:p>
          <a:p>
            <a:pPr marL="540385" indent="-540385"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dirty="0">
                <a:latin typeface="Times New Roman" panose="02020603050405020304" pitchFamily="18" charset="0"/>
              </a:rPr>
              <a:t>17 - Additional information in the case of power-driven vehicle equipped with an electro-mechanical braking system (‘EMB’)</a:t>
            </a:r>
            <a:endParaRPr lang="en-US" dirty="0">
              <a:latin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273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AF43C0-BD18-455A-B67F-8909E51E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333E58-081B-4835-BA47-73E0827DB444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E4083D5-3226-43F6-BD80-508F83176BAD}"/>
              </a:ext>
            </a:extLst>
          </p:cNvPr>
          <p:cNvSpPr/>
          <p:nvPr/>
        </p:nvSpPr>
        <p:spPr>
          <a:xfrm>
            <a:off x="431540" y="1484784"/>
            <a:ext cx="8280920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US" b="1" dirty="0"/>
              <a:t>Weekly meetings </a:t>
            </a:r>
            <a:r>
              <a:rPr lang="en-US" dirty="0"/>
              <a:t>since February with both Industry Group representatives and Contracting parties.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US" dirty="0"/>
              <a:t>Thursdays 16.00-17.30 CET, contact CLEPA to join.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endParaRPr lang="en-US" dirty="0"/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US" b="1" dirty="0"/>
              <a:t>New meetings </a:t>
            </a:r>
            <a:r>
              <a:rPr lang="en-US" dirty="0"/>
              <a:t>set up for coordination of R13, R13H and BBW.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endParaRPr lang="en-US" dirty="0"/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defRPr/>
            </a:pPr>
            <a:r>
              <a:rPr lang="en-US" b="1" dirty="0"/>
              <a:t>Next steps: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dirty="0"/>
              <a:t>Finalize the still open topics during fall and winter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dirty="0"/>
              <a:t>Prepare for an informal document to be presented at 15</a:t>
            </a:r>
            <a:r>
              <a:rPr lang="en-US" baseline="30000" dirty="0"/>
              <a:t>th</a:t>
            </a:r>
            <a:r>
              <a:rPr lang="en-US" dirty="0"/>
              <a:t> GRVA in January.</a:t>
            </a:r>
          </a:p>
          <a:p>
            <a:pPr marL="171450" indent="-17145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/>
            </a:pPr>
            <a:r>
              <a:rPr lang="en-US" dirty="0"/>
              <a:t>Present a formal document to 16</a:t>
            </a:r>
            <a:r>
              <a:rPr lang="en-US" baseline="30000" dirty="0"/>
              <a:t>th</a:t>
            </a:r>
            <a:r>
              <a:rPr lang="en-US" dirty="0"/>
              <a:t> GRVA in May 2023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3BA3953-76EC-44BC-B30F-DE97585608D2}"/>
              </a:ext>
            </a:extLst>
          </p:cNvPr>
          <p:cNvSpPr txBox="1">
            <a:spLocks/>
          </p:cNvSpPr>
          <p:nvPr/>
        </p:nvSpPr>
        <p:spPr>
          <a:xfrm>
            <a:off x="251520" y="68360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361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90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463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150" indent="-268288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SzPct val="90000"/>
              <a:buFont typeface="Wingdings" panose="05000000000000000000" pitchFamily="2" charset="2"/>
              <a:buChar char="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UN R13 and Electro Mechanical Brakes (EMB)</a:t>
            </a:r>
            <a:br>
              <a:rPr lang="en-US" sz="3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2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Status and open topics still to be discussed</a:t>
            </a:r>
            <a:endParaRPr lang="en-US" sz="30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21FE12D-B2F0-49B0-970E-AA98ECC203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0537"/>
            <a:ext cx="2116148" cy="5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172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1B7D0F-2F7F-4EFA-AFAC-954D489D30B1}"/>
</file>

<file path=customXml/itemProps2.xml><?xml version="1.0" encoding="utf-8"?>
<ds:datastoreItem xmlns:ds="http://schemas.openxmlformats.org/officeDocument/2006/customXml" ds:itemID="{1F88E58F-C84F-43F6-A17B-849174245A1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6131</TotalTime>
  <Words>927</Words>
  <Application>Microsoft Office PowerPoint</Application>
  <PresentationFormat>On-screen Show (4:3)</PresentationFormat>
  <Paragraphs>116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Segoe UI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Seglö, Fredrik</dc:creator>
  <cp:lastModifiedBy>Laura Mueller</cp:lastModifiedBy>
  <cp:revision>579</cp:revision>
  <cp:lastPrinted>2015-07-15T11:37:08Z</cp:lastPrinted>
  <dcterms:created xsi:type="dcterms:W3CDTF">2014-09-17T12:44:48Z</dcterms:created>
  <dcterms:modified xsi:type="dcterms:W3CDTF">2022-09-29T09:27:26Z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