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9" r:id="rId5"/>
    <p:sldId id="288" r:id="rId6"/>
    <p:sldId id="300" r:id="rId7"/>
    <p:sldId id="419" r:id="rId8"/>
    <p:sldId id="435" r:id="rId9"/>
    <p:sldId id="429" r:id="rId10"/>
    <p:sldId id="428" r:id="rId11"/>
    <p:sldId id="431" r:id="rId12"/>
    <p:sldId id="433" r:id="rId13"/>
    <p:sldId id="311" r:id="rId14"/>
    <p:sldId id="279" r:id="rId15"/>
  </p:sldIdLst>
  <p:sldSz cx="12188825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ekwold, Peter" initials="SP" lastIdx="2" clrIdx="0">
    <p:extLst>
      <p:ext uri="{19B8F6BF-5375-455C-9EA6-DF929625EA0E}">
        <p15:presenceInfo xmlns:p15="http://schemas.microsoft.com/office/powerpoint/2012/main" userId="S::STRIEKWP@rdw.nl::d06c85f8-7716-49cd-a7f4-c99dd338f7b6" providerId="AD"/>
      </p:ext>
    </p:extLst>
  </p:cmAuthor>
  <p:cmAuthor id="2" name="Striekwold, Peter" initials="SP [2]" lastIdx="10" clrIdx="1">
    <p:extLst>
      <p:ext uri="{19B8F6BF-5375-455C-9EA6-DF929625EA0E}">
        <p15:presenceInfo xmlns:p15="http://schemas.microsoft.com/office/powerpoint/2012/main" userId="S-1-5-21-4018625-230058506-1990678075-17288" providerId="AD"/>
      </p:ext>
    </p:extLst>
  </p:cmAuthor>
  <p:cmAuthor id="3" name="T O" initials="TO" lastIdx="13" clrIdx="2">
    <p:extLst>
      <p:ext uri="{19B8F6BF-5375-455C-9EA6-DF929625EA0E}">
        <p15:presenceInfo xmlns:p15="http://schemas.microsoft.com/office/powerpoint/2012/main" userId="a5532a6117c5ea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CDC"/>
    <a:srgbClr val="4F565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EB8E-AD85-4804-A81C-3692044817F8}" v="2" vWet="6" dt="2022-09-26T10:32:20.473"/>
    <p1510:client id="{377F2A18-1B62-4BC9-97A7-3D016B5449F9}" v="462" dt="2022-09-26T10:43:08.469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9" autoAdjust="0"/>
    <p:restoredTop sz="72370" autoAdjust="0"/>
  </p:normalViewPr>
  <p:slideViewPr>
    <p:cSldViewPr>
      <p:cViewPr varScale="1">
        <p:scale>
          <a:sx n="86" d="100"/>
          <a:sy n="86" d="100"/>
        </p:scale>
        <p:origin x="874" y="4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"/>
    </p:cViewPr>
  </p:sorter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C181657C-BB68-4327-A36F-A346E6A7353A}"/>
    <pc:docChg chg="modSld">
      <pc:chgData name="Laura Mueller" userId="b8b87b2b-eda4-44e0-9f77-97a24730064b" providerId="ADAL" clId="{C181657C-BB68-4327-A36F-A346E6A7353A}" dt="2022-09-26T15:03:08.051" v="4" actId="13926"/>
      <pc:docMkLst>
        <pc:docMk/>
      </pc:docMkLst>
      <pc:sldChg chg="modSp mod">
        <pc:chgData name="Laura Mueller" userId="b8b87b2b-eda4-44e0-9f77-97a24730064b" providerId="ADAL" clId="{C181657C-BB68-4327-A36F-A346E6A7353A}" dt="2022-09-26T15:01:54.627" v="3" actId="20577"/>
        <pc:sldMkLst>
          <pc:docMk/>
          <pc:sldMk cId="288708291" sldId="269"/>
        </pc:sldMkLst>
        <pc:spChg chg="mod">
          <ac:chgData name="Laura Mueller" userId="b8b87b2b-eda4-44e0-9f77-97a24730064b" providerId="ADAL" clId="{C181657C-BB68-4327-A36F-A346E6A7353A}" dt="2022-09-26T15:01:54.627" v="3" actId="20577"/>
          <ac:spMkLst>
            <pc:docMk/>
            <pc:sldMk cId="288708291" sldId="269"/>
            <ac:spMk id="10" creationId="{8777E81F-7D4F-4A23-9758-16C69DA23251}"/>
          </ac:spMkLst>
        </pc:spChg>
      </pc:sldChg>
      <pc:sldChg chg="modSp mod">
        <pc:chgData name="Laura Mueller" userId="b8b87b2b-eda4-44e0-9f77-97a24730064b" providerId="ADAL" clId="{C181657C-BB68-4327-A36F-A346E6A7353A}" dt="2022-09-26T15:03:08.051" v="4" actId="13926"/>
        <pc:sldMkLst>
          <pc:docMk/>
          <pc:sldMk cId="4096266439" sldId="300"/>
        </pc:sldMkLst>
        <pc:spChg chg="mod">
          <ac:chgData name="Laura Mueller" userId="b8b87b2b-eda4-44e0-9f77-97a24730064b" providerId="ADAL" clId="{C181657C-BB68-4327-A36F-A346E6A7353A}" dt="2022-09-26T15:03:08.051" v="4" actId="13926"/>
          <ac:spMkLst>
            <pc:docMk/>
            <pc:sldMk cId="4096266439" sldId="300"/>
            <ac:spMk id="4" creationId="{D083E034-8946-3379-2BAE-FA6E20DD8E1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9/26/2022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9/26/2022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2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0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24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2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76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70484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390525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95DFCEC-4C59-3FAE-813B-621AD5941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40660" y="5257800"/>
            <a:ext cx="3657917" cy="1274174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5942F4ED-F132-6AF1-19E3-A8668EF0F20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A1EC5-62EA-9BD5-B2CC-76BD3AC97AF9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1910B08-3DC0-FE84-E771-1FA146759EE5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1213" y="6617971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75F2-0739-4900-997C-5D721A0FC902}" type="datetime1">
              <a:rPr lang="en-US" smtClean="0"/>
              <a:t>9/26/2022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8859-20CA-4706-8E83-0F7EF683D556}" type="datetime1">
              <a:rPr lang="en-US" smtClean="0"/>
              <a:t>9/26/2022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ADB2B88-1C84-8BAF-8FFF-CC432A3E2D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1012" y="518733"/>
            <a:ext cx="2645639" cy="921563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9CBFF12-DC1B-3D05-7706-2329028E5B01}"/>
              </a:ext>
            </a:extLst>
          </p:cNvPr>
          <p:cNvSpPr txBox="1">
            <a:spLocks/>
          </p:cNvSpPr>
          <p:nvPr userDrawn="1"/>
        </p:nvSpPr>
        <p:spPr>
          <a:xfrm>
            <a:off x="10971213" y="6617971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6C87F6-986D-49E6-AF40-1B3A1EE8064D}" type="slidenum">
              <a:rPr lang="en-US" sz="2400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11" y="661749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7C7-D6F8-475A-BDD0-564C90E691C0}" type="datetime1">
              <a:rPr lang="en-US" smtClean="0"/>
              <a:t>9/26/2022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45824" y="6677026"/>
            <a:ext cx="1143001" cy="180974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502F-803E-4C09-884F-533B6D621517}" type="datetime1">
              <a:rPr lang="en-US" smtClean="0"/>
              <a:t>9/26/2022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F9C-A469-46E9-B230-FA26152DC1C8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B4B-E11C-49BB-8039-97339C86EB67}" type="datetime1">
              <a:rPr lang="en-US" smtClean="0"/>
              <a:t>9/26/2022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AD3-9220-45A0-86D4-C4247B17C061}" type="datetime1">
              <a:rPr lang="en-US" smtClean="0"/>
              <a:t>9/26/2022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628E-2362-4939-A7D6-69DC1CAB893E}" type="datetime1">
              <a:rPr lang="en-US" smtClean="0"/>
              <a:t>9/26/2022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CA94D40-84DB-4211-9F1D-9374B7D6388F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8012" y="609600"/>
            <a:ext cx="11201400" cy="2233874"/>
          </a:xfrm>
        </p:spPr>
        <p:txBody>
          <a:bodyPr>
            <a:normAutofit/>
          </a:bodyPr>
          <a:lstStyle/>
          <a:p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Status Report of Informal Working Group on</a:t>
            </a:r>
            <a:b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</a:br>
            <a:r>
              <a:rPr lang="en-CA" altLang="en-US" sz="3600" b="1" cap="none" dirty="0">
                <a:solidFill>
                  <a:srgbClr val="348CDC"/>
                </a:solidFill>
                <a:latin typeface="Helvetica" pitchFamily="34" charset="0"/>
                <a:ea typeface="ＭＳ Ｐゴシック" panose="020B0600070205080204" pitchFamily="34" charset="-128"/>
                <a:cs typeface="Helvetica" pitchFamily="34" charset="0"/>
              </a:rPr>
              <a:t>Validation Methods for Automated Driving (VMAD)</a:t>
            </a:r>
            <a:endParaRPr lang="en-US" sz="4800" dirty="0">
              <a:solidFill>
                <a:srgbClr val="348CDC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2797955"/>
            <a:ext cx="11277600" cy="1700893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United Nations Economic Commission for Europe (UNECE)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September 26-30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2022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Hybrid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7E81F-7D4F-4A23-9758-16C69DA23251}"/>
              </a:ext>
            </a:extLst>
          </p:cNvPr>
          <p:cNvSpPr txBox="1"/>
          <p:nvPr/>
        </p:nvSpPr>
        <p:spPr>
          <a:xfrm>
            <a:off x="9204874" y="228600"/>
            <a:ext cx="2955681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Informal document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GRVA-14-45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14</a:t>
            </a:r>
            <a:r>
              <a:rPr lang="en-US" sz="1400" baseline="300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GRVA, 26-30 September 2022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Provisional agenda item 4(b)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29A-BA8A-48A1-99C7-33ADF2F9B774}"/>
              </a:ext>
            </a:extLst>
          </p:cNvPr>
          <p:cNvSpPr txBox="1"/>
          <p:nvPr/>
        </p:nvSpPr>
        <p:spPr>
          <a:xfrm>
            <a:off x="194461" y="228600"/>
            <a:ext cx="2734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Submitted by the IWG on VMAD</a:t>
            </a:r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4212" y="398462"/>
            <a:ext cx="8305800" cy="1401763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Plans of the Collaboration between FRAV and VMAD</a:t>
            </a:r>
            <a:endParaRPr lang="en-US" b="1" u="sng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03212" y="1800225"/>
            <a:ext cx="11885613" cy="510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45720" indent="0">
              <a:lnSpc>
                <a:spcPct val="105000"/>
              </a:lnSpc>
            </a:pP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Need to accelerate collaboration between the two IWGs to develop consolidated guidelines in the next two years;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Joint extended leadership meeting</a:t>
            </a: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714375" indent="-342900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Small leadership group to make it clear what two IWG to achieve and to develop items such as one clear vision and level of detail (This week/October/November).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Meetings among co-chairs and others of the two IWGs:</a:t>
            </a:r>
          </a:p>
          <a:p>
            <a:pPr marL="714375" indent="-342900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Meetings between co-chairs and meetings with SG leaders and WS leaders have so far been held irregularly. We will continue these activities. </a:t>
            </a:r>
          </a:p>
          <a:p>
            <a:pPr marL="388620" indent="-342900">
              <a:lnSpc>
                <a:spcPct val="105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Joint sessions</a:t>
            </a: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714375" indent="-342900">
              <a:lnSpc>
                <a:spcPct val="105000"/>
              </a:lnSpc>
              <a:buFont typeface="Wingdings" panose="05000000000000000000" pitchFamily="2" charset="2"/>
              <a:buChar char="ü"/>
            </a:pPr>
            <a:r>
              <a:rPr lang="en-GB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Sessions of both IWGs will be held in Tokyo in December, and joint sessions are being coordinated. There, one clear vision and level of detail will be reviewed. </a:t>
            </a:r>
          </a:p>
        </p:txBody>
      </p:sp>
    </p:spTree>
    <p:extLst>
      <p:ext uri="{BB962C8B-B14F-4D97-AF65-F5344CB8AC3E}">
        <p14:creationId xmlns:p14="http://schemas.microsoft.com/office/powerpoint/2010/main" val="341767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17612" y="2296780"/>
            <a:ext cx="9753600" cy="2362199"/>
          </a:xfrm>
        </p:spPr>
        <p:txBody>
          <a:bodyPr anchor="ctr">
            <a:normAutofit/>
          </a:bodyPr>
          <a:lstStyle/>
          <a:p>
            <a: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600" b="1" cap="none" dirty="0">
                <a:solidFill>
                  <a:srgbClr val="348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cap="none" dirty="0">
              <a:solidFill>
                <a:srgbClr val="348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23" y="4648200"/>
            <a:ext cx="3657917" cy="1274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4648200"/>
            <a:ext cx="8634802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1" y="4495800"/>
            <a:ext cx="12203140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0" y="5916278"/>
            <a:ext cx="12208867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136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12" y="278634"/>
            <a:ext cx="8320484" cy="9405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Purpose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8012" y="1447800"/>
            <a:ext cx="10744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To provide a status update on the work of the Informal Working Group on </a:t>
            </a:r>
            <a:r>
              <a:rPr lang="en-CA" alt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Validation Methods for Automated Driving (VMAD)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960120" lvl="1" indent="-457200">
              <a:buFont typeface="Courier New" panose="02070309020205020404" pitchFamily="49" charset="0"/>
              <a:buChar char="o"/>
            </a:pPr>
            <a:endParaRPr lang="en-US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Brief review of work and deliverables until June</a:t>
            </a:r>
            <a:r>
              <a:rPr lang="en-US" altLang="ja-JP" sz="24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2022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Introduction of new SG4 leader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2 years extension of VMAD activity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13th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Ongoing issues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Collaboration between FRAV and VMAD</a:t>
            </a:r>
          </a:p>
          <a:p>
            <a:pPr marL="960120" lvl="1" indent="-4572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Co-chairs proposal for next steps / work</a:t>
            </a:r>
          </a:p>
        </p:txBody>
      </p:sp>
    </p:spTree>
    <p:extLst>
      <p:ext uri="{BB962C8B-B14F-4D97-AF65-F5344CB8AC3E}">
        <p14:creationId xmlns:p14="http://schemas.microsoft.com/office/powerpoint/2010/main" val="244850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4212" y="381000"/>
            <a:ext cx="6019800" cy="921563"/>
          </a:xfrm>
        </p:spPr>
        <p:txBody>
          <a:bodyPr anchor="ctr">
            <a:no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Deliverables to the WP.29 June 2022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83E034-8946-3379-2BAE-FA6E20DD8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06" y="4495800"/>
            <a:ext cx="11885612" cy="22620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87350" indent="-341313">
              <a:lnSpc>
                <a:spcPct val="105000"/>
              </a:lnSpc>
            </a:pPr>
            <a:r>
              <a:rPr lang="en-GB" altLang="ja-JP" sz="1800" dirty="0">
                <a:latin typeface="Helvetica" panose="020B0604020202020204" pitchFamily="34" charset="0"/>
                <a:cs typeface="Helvetica" panose="020B0604020202020204" pitchFamily="34" charset="0"/>
              </a:rPr>
              <a:t>As the two documents are similar in many respects (though different documents in nature), only the WP.29 guidelines will be updated in principle in the future. </a:t>
            </a:r>
          </a:p>
          <a:p>
            <a:pPr marL="387350" indent="-341313">
              <a:lnSpc>
                <a:spcPct val="105000"/>
              </a:lnSpc>
              <a:spcBef>
                <a:spcPts val="0"/>
              </a:spcBef>
            </a:pPr>
            <a:r>
              <a:rPr lang="en-GB" altLang="ja-JP" sz="1800" dirty="0">
                <a:latin typeface="Helvetica" panose="020B0604020202020204" pitchFamily="34" charset="0"/>
                <a:cs typeface="Helvetica" panose="020B0604020202020204" pitchFamily="34" charset="0"/>
              </a:rPr>
              <a:t>For background information on the considerations, the master document is to be referred to. The MD can also be updated if necessary.</a:t>
            </a:r>
          </a:p>
          <a:p>
            <a:pPr marL="387350" indent="-341313">
              <a:lnSpc>
                <a:spcPct val="105000"/>
              </a:lnSpc>
              <a:spcBef>
                <a:spcPts val="1200"/>
              </a:spcBef>
            </a:pPr>
            <a:r>
              <a:rPr lang="en-GB" altLang="ja-JP" sz="1800" dirty="0">
                <a:latin typeface="Helvetica" panose="020B0604020202020204" pitchFamily="34" charset="0"/>
                <a:cs typeface="Helvetica" panose="020B0604020202020204" pitchFamily="34" charset="0"/>
              </a:rPr>
              <a:t>In addition to the continuing considerations contained in the WP.29 Guidelines, proposed amendments have been raised, e.g. appropriate wording, and the informal document (GRVA-14-16) is a part of this continuing activity, not a complete one.</a:t>
            </a:r>
            <a:endParaRPr lang="en-GB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7543BA7-6308-464E-876C-24D8F9203C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456721"/>
              </p:ext>
            </p:extLst>
          </p:nvPr>
        </p:nvGraphicFramePr>
        <p:xfrm>
          <a:off x="458378" y="1846888"/>
          <a:ext cx="11277600" cy="232215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9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9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71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536575" indent="-536575">
                        <a:buFont typeface="+mj-lt"/>
                        <a:buNone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１．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Second iteration of NATM MD addressing the “outstanding issues” identified by VMAD and the evaluation of NATM for the motorway use-case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Endorsed in March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536575" marR="0" lvl="0" indent="-5365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ja-JP" alt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２．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WP29 guidelines for NATM including outcome of “outstanding issues” and translation of FRAV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Endorsed in June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2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左右 1">
            <a:extLst>
              <a:ext uri="{FF2B5EF4-FFF2-40B4-BE49-F238E27FC236}">
                <a16:creationId xmlns:a16="http://schemas.microsoft.com/office/drawing/2014/main" id="{6AD0DC23-B82B-414B-B1E7-DE9F738A6B30}"/>
              </a:ext>
            </a:extLst>
          </p:cNvPr>
          <p:cNvSpPr/>
          <p:nvPr/>
        </p:nvSpPr>
        <p:spPr>
          <a:xfrm>
            <a:off x="2387442" y="3612434"/>
            <a:ext cx="758471" cy="484506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399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187557"/>
            <a:ext cx="8703320" cy="1199578"/>
          </a:xfrm>
        </p:spPr>
        <p:txBody>
          <a:bodyPr anchor="ctr">
            <a:normAutofit/>
          </a:bodyPr>
          <a:lstStyle/>
          <a:p>
            <a:r>
              <a:rPr lang="sv-SE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Overview</a:t>
            </a:r>
            <a:r>
              <a:rPr lang="sv-SE" sz="4400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of NATM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7C2B661-7D2E-4B08-8291-649E62E8F5E2}"/>
              </a:ext>
            </a:extLst>
          </p:cNvPr>
          <p:cNvSpPr txBox="1"/>
          <p:nvPr/>
        </p:nvSpPr>
        <p:spPr>
          <a:xfrm>
            <a:off x="6094412" y="2201909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9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82D87A-6807-448C-A58C-9CC8B492ECDD}"/>
              </a:ext>
            </a:extLst>
          </p:cNvPr>
          <p:cNvSpPr txBox="1"/>
          <p:nvPr/>
        </p:nvSpPr>
        <p:spPr>
          <a:xfrm>
            <a:off x="4822534" y="3225372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8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FB6A21-835A-4CC3-B915-43D692DE5935}"/>
              </a:ext>
            </a:extLst>
          </p:cNvPr>
          <p:cNvSpPr txBox="1"/>
          <p:nvPr/>
        </p:nvSpPr>
        <p:spPr>
          <a:xfrm>
            <a:off x="4418448" y="3854688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7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D3D6078-9F4D-4B02-A32E-378CB75D7BA1}"/>
              </a:ext>
            </a:extLst>
          </p:cNvPr>
          <p:cNvSpPr txBox="1"/>
          <p:nvPr/>
        </p:nvSpPr>
        <p:spPr>
          <a:xfrm>
            <a:off x="4137273" y="4518819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6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033FC3-0816-4D1C-BDA6-7F49EFDC0E95}"/>
              </a:ext>
            </a:extLst>
          </p:cNvPr>
          <p:cNvSpPr txBox="1"/>
          <p:nvPr/>
        </p:nvSpPr>
        <p:spPr>
          <a:xfrm>
            <a:off x="4064063" y="5454364"/>
            <a:ext cx="758471" cy="246157"/>
          </a:xfrm>
          <a:prstGeom prst="rect">
            <a:avLst/>
          </a:prstGeom>
          <a:solidFill>
            <a:srgbClr val="FFC00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5</a:t>
            </a:r>
            <a:endParaRPr kumimoji="1" lang="ja-JP" altLang="en-US" sz="1000" dirty="0">
              <a:latin typeface="+mj-lt"/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4A1A2CB3-C3DD-4ABE-98EA-3B187E14FC73}"/>
              </a:ext>
            </a:extLst>
          </p:cNvPr>
          <p:cNvSpPr/>
          <p:nvPr/>
        </p:nvSpPr>
        <p:spPr>
          <a:xfrm>
            <a:off x="2298425" y="4181658"/>
            <a:ext cx="1181623" cy="484506"/>
          </a:xfrm>
          <a:prstGeom prst="left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399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27339B-537A-4BCC-8469-E459915D4468}"/>
              </a:ext>
            </a:extLst>
          </p:cNvPr>
          <p:cNvSpPr txBox="1"/>
          <p:nvPr/>
        </p:nvSpPr>
        <p:spPr>
          <a:xfrm>
            <a:off x="2486081" y="4334522"/>
            <a:ext cx="864066" cy="246157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j-lt"/>
              </a:rPr>
              <a:t>Section 12</a:t>
            </a:r>
            <a:endParaRPr kumimoji="1" lang="ja-JP" altLang="en-US" sz="1000" dirty="0">
              <a:latin typeface="+mj-lt"/>
            </a:endParaRPr>
          </a:p>
        </p:txBody>
      </p:sp>
      <p:pic>
        <p:nvPicPr>
          <p:cNvPr id="18" name="図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522412" y="1704946"/>
            <a:ext cx="7848600" cy="423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3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31812" y="381000"/>
            <a:ext cx="9294811" cy="94021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 of new SG4 leader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1813" y="1981200"/>
            <a:ext cx="10744200" cy="355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René Claesen, who has been SG4 leader, left the role in the summer.</a:t>
            </a: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Many of the SG4 discussions were difficult to navigate as they were closely related to other groups</a:t>
            </a:r>
            <a:r>
              <a:rPr lang="en-US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’ activities</a:t>
            </a: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, and VMAD once again expresses its appreciation for Rene’s contribution.</a:t>
            </a: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A new member, Rino Brouwer, took over the SG4 leadership.</a:t>
            </a: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He has a strong presence in FRAV and we expect him to play an important role also in the collaboration between FRAV and VMAD.</a:t>
            </a: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VMAD would like to welcome him.</a:t>
            </a:r>
          </a:p>
        </p:txBody>
      </p:sp>
    </p:spTree>
    <p:extLst>
      <p:ext uri="{BB962C8B-B14F-4D97-AF65-F5344CB8AC3E}">
        <p14:creationId xmlns:p14="http://schemas.microsoft.com/office/powerpoint/2010/main" val="35792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31812" y="381000"/>
            <a:ext cx="9294811" cy="94021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 years extension of VMAD activity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1813" y="1981200"/>
            <a:ext cx="10744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73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844550" indent="-341313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Previously, the timeline for VMAD activities in the list of IWGs included in the Report of WP.29 was until June this year, and after discussion at the last GRVA, </a:t>
            </a:r>
            <a:r>
              <a:rPr lang="en-GB" altLang="ja-JP" sz="2400" u="sng" dirty="0">
                <a:latin typeface="Helvetica" panose="020B0604020202020204" pitchFamily="34" charset="0"/>
                <a:cs typeface="Helvetica" panose="020B0604020202020204" pitchFamily="34" charset="0"/>
              </a:rPr>
              <a:t>the activities of VMAD were extended for two years at the 187th WP.29 in June</a:t>
            </a: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eaLnBrk="1" hangingPunct="1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en-US" alt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Deliverables for the two-year period should be defined, based on the outstanding VMAD issues and integration with FRAV.</a:t>
            </a:r>
          </a:p>
          <a:p>
            <a:pPr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Draft deliverables are included in this presentation for discussion at this GRVA.</a:t>
            </a:r>
          </a:p>
        </p:txBody>
      </p:sp>
    </p:spTree>
    <p:extLst>
      <p:ext uri="{BB962C8B-B14F-4D97-AF65-F5344CB8AC3E}">
        <p14:creationId xmlns:p14="http://schemas.microsoft.com/office/powerpoint/2010/main" val="306074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249" y="291635"/>
            <a:ext cx="9294675" cy="1401762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IWG activities since GRVA #</a:t>
            </a:r>
            <a:r>
              <a:rPr lang="en-US" altLang="ja-JP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13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2312" y="1828800"/>
            <a:ext cx="10744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No VMAD sessions have been held since the last GRVA, as no targets or deliverables of the extended two years have been set.</a:t>
            </a:r>
          </a:p>
          <a:p>
            <a:pPr marL="388620" lvl="0" indent="-342900">
              <a:buFont typeface="Arial" panose="020B0604020202020204" pitchFamily="34" charset="0"/>
              <a:buChar char="•"/>
            </a:pPr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Same for the activities of the sub-groups, none of which have been held.</a:t>
            </a: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" lvl="0"/>
            <a:endParaRPr lang="en-GB" altLang="ja-JP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88620" lvl="0" indent="-342900">
              <a:buFont typeface="Arial" panose="020B0604020202020204" pitchFamily="34" charset="0"/>
              <a:buChar char="•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No meetings were held, but progress was made in three areas:</a:t>
            </a:r>
          </a:p>
          <a:p>
            <a:pPr marL="89535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Elaboration of the proposed amendments to the WP.29 guidelines, and submission to GRVA</a:t>
            </a:r>
          </a:p>
          <a:p>
            <a:pPr marL="89535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Organisation of the future activities of each sub-group</a:t>
            </a:r>
          </a:p>
          <a:p>
            <a:pPr marL="895350" lvl="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altLang="ja-JP" sz="2400" dirty="0">
                <a:latin typeface="Helvetica" panose="020B0604020202020204" pitchFamily="34" charset="0"/>
                <a:cs typeface="Helvetica" panose="020B0604020202020204" pitchFamily="34" charset="0"/>
              </a:rPr>
              <a:t>Drafting VMAD goals/deliverables for the next two years</a:t>
            </a:r>
          </a:p>
        </p:txBody>
      </p:sp>
    </p:spTree>
    <p:extLst>
      <p:ext uri="{BB962C8B-B14F-4D97-AF65-F5344CB8AC3E}">
        <p14:creationId xmlns:p14="http://schemas.microsoft.com/office/powerpoint/2010/main" val="30123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412" y="304800"/>
            <a:ext cx="9753600" cy="838200"/>
          </a:xfrm>
        </p:spPr>
        <p:txBody>
          <a:bodyPr anchor="ctr">
            <a:normAutofit/>
          </a:bodyPr>
          <a:lstStyle/>
          <a:p>
            <a:r>
              <a:rPr lang="en-US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open issues (by Subgroup)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D351C09F-F10F-150F-C0CA-C714692EC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799539"/>
              </p:ext>
            </p:extLst>
          </p:nvPr>
        </p:nvGraphicFramePr>
        <p:xfrm>
          <a:off x="455612" y="1371600"/>
          <a:ext cx="11277600" cy="53721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99399881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30989178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1322003013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3213606918"/>
                    </a:ext>
                  </a:extLst>
                </a:gridCol>
              </a:tblGrid>
              <a:tr h="683012">
                <a:tc>
                  <a:txBody>
                    <a:bodyPr/>
                    <a:lstStyle/>
                    <a:p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Ongoing issues (linked to FRAV)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Ongoing issues (could be done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only in VMAD independently)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3394056"/>
                  </a:ext>
                </a:extLst>
              </a:tr>
              <a:tr h="878159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SG1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Scenario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Scenario catalogue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Maintenance procedure of scenario catalogue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Template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335662"/>
                  </a:ext>
                </a:extLst>
              </a:tr>
              <a:tr h="343829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Virtual Testing and Simulation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 blueprint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for credibility assessment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8777084"/>
                  </a:ext>
                </a:extLst>
              </a:tr>
              <a:tr h="1837349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SG3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ISMR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Strong link between FRAV discussion and ISMR data from the operational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More detailed discussion on the practical implementation such as</a:t>
                      </a:r>
                    </a:p>
                    <a:p>
                      <a:pPr marL="542925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documentation to be prepared for the safety assessment phase</a:t>
                      </a:r>
                    </a:p>
                    <a:p>
                      <a:pPr marL="542925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guidelines for authorities on ISMR safety data collection, storage, and sharing with other authorities, etc.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2740683"/>
                  </a:ext>
                </a:extLst>
              </a:tr>
              <a:tr h="1333500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SG4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Real world/Track testing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General matrix for physical testing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Test matrix and test protocols for track testing/real world testing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Validation of the testing approach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development of further guidance on several topics such as</a:t>
                      </a:r>
                    </a:p>
                    <a:p>
                      <a:pPr marL="542925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GB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auditing of test equipment used for track testing, etc.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619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40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1812" y="609600"/>
            <a:ext cx="9144000" cy="838200"/>
          </a:xfrm>
        </p:spPr>
        <p:txBody>
          <a:bodyPr anchor="ctr">
            <a:normAutofit fontScale="90000"/>
          </a:bodyPr>
          <a:lstStyle/>
          <a:p>
            <a:r>
              <a:rPr lang="en-GB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VMAD co-chairs Proposal for </a:t>
            </a:r>
            <a:br>
              <a:rPr lang="en-GB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b="1" u="sng" cap="none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 years activities and deliverables</a:t>
            </a:r>
            <a:endParaRPr lang="en-US" b="1" u="sng" cap="none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AAC91FA1-4A4B-A8D4-3745-7F39D1B27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913332"/>
              </p:ext>
            </p:extLst>
          </p:nvPr>
        </p:nvGraphicFramePr>
        <p:xfrm>
          <a:off x="836612" y="1828801"/>
          <a:ext cx="10515599" cy="49987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77681721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929734716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2968292816"/>
                    </a:ext>
                  </a:extLst>
                </a:gridCol>
              </a:tblGrid>
              <a:tr h="391004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796958"/>
                  </a:ext>
                </a:extLst>
              </a:tr>
              <a:tr h="3266595">
                <a:tc>
                  <a:txBody>
                    <a:bodyPr/>
                    <a:lstStyle/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Start of development of safety verification methods, linking to the status of FRAV’s consideration of technical requirements for DDTs, etc.</a:t>
                      </a:r>
                    </a:p>
                    <a:p>
                      <a:pPr marL="285750" marR="0" lvl="0" indent="-285750" algn="l" defTabSz="36195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how to create and maintain the catalogue for scenarios (SG1)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the credibility assessment (SG2) 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of ISM&amp;R (SG3)</a:t>
                      </a:r>
                    </a:p>
                    <a:p>
                      <a:pPr marL="285750" indent="-285750" defTabSz="3619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Description for RWT (SG4)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361950"/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2nd iteration of the Guidelines </a:t>
                      </a:r>
                      <a:b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NATM including outcome of "outstanding issues"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2023 (WP.29),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2023 (GRVA, adopt)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2023 (GRVA, information)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70583"/>
                  </a:ext>
                </a:extLst>
              </a:tr>
              <a:tr h="1253357"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Progressive increase in FRAV-VMAD collaboration towards 2024 deliverable of consolidated submission.</a:t>
                      </a:r>
                    </a:p>
                    <a:p>
                      <a:endParaRPr lang="en-GB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Consolidated FRAV/VMAD submission (requirements + assessment)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June 2024 (WP.29),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2024 (GRVA adopt),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January 2024 (GRVA, information)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0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4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.potx" id="{FF082492-D6CE-444E-B3E8-FB131EDFAC53}" vid="{71BD5CC8-96B3-46A6-8835-37741E896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93A66A7C-9B2C-41A0-8CBD-2D8257B6DA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50E891-56F2-4BF8-80C9-B218B59E6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B8943C-ABFF-4A67-9D76-A4F686818A67}">
  <ds:schemaRefs>
    <ds:schemaRef ds:uri="acccb6d4-dbe5-46d2-b4d3-5733603d8cc6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4b4a1c0d-4a69-4996-a84a-fc699b9f49de"/>
    <ds:schemaRef ds:uri="http://schemas.openxmlformats.org/package/2006/metadata/core-properties"/>
    <ds:schemaRef ds:uri="http://www.w3.org/XML/1998/namespace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145</TotalTime>
  <Words>1035</Words>
  <Application>Microsoft Office PowerPoint</Application>
  <PresentationFormat>Custom</PresentationFormat>
  <Paragraphs>119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Helvetica</vt:lpstr>
      <vt:lpstr>Wingdings</vt:lpstr>
      <vt:lpstr>World country report presentation</vt:lpstr>
      <vt:lpstr>Status Report of Informal Working Group on Validation Methods for Automated Driving (VMAD)</vt:lpstr>
      <vt:lpstr>Purpose</vt:lpstr>
      <vt:lpstr>VMAD Deliverables to the WP.29 June 2022</vt:lpstr>
      <vt:lpstr>Overview of NATM</vt:lpstr>
      <vt:lpstr>Introduction of new SG4 leader</vt:lpstr>
      <vt:lpstr>2 years extension of VMAD activity</vt:lpstr>
      <vt:lpstr>VMAD IWG activities since GRVA #13</vt:lpstr>
      <vt:lpstr>VMAD open issues (by Subgroup)</vt:lpstr>
      <vt:lpstr>VMAD co-chairs Proposal for  2 years activities and deliverables</vt:lpstr>
      <vt:lpstr>Plans of the Collaboration between FRAV and VMAD</vt:lpstr>
      <vt:lpstr>Thank you! </vt:lpstr>
    </vt:vector>
  </TitlesOfParts>
  <Company>Transport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creator>Yonick, Gregory</dc:creator>
  <cp:lastModifiedBy>Laura MUELLER</cp:lastModifiedBy>
  <cp:revision>302</cp:revision>
  <cp:lastPrinted>2022-09-25T17:33:29Z</cp:lastPrinted>
  <dcterms:created xsi:type="dcterms:W3CDTF">2019-10-28T02:43:14Z</dcterms:created>
  <dcterms:modified xsi:type="dcterms:W3CDTF">2022-09-26T15:03:18Z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SIP_Label_b5bbdc02-cb35-4d29-b911-7fc063a80903_Enabled">
    <vt:lpwstr>true</vt:lpwstr>
  </property>
  <property fmtid="{D5CDD505-2E9C-101B-9397-08002B2CF9AE}" pid="13" name="MSIP_Label_b5bbdc02-cb35-4d29-b911-7fc063a80903_SetDate">
    <vt:lpwstr>2021-11-26T12:51:13Z</vt:lpwstr>
  </property>
  <property fmtid="{D5CDD505-2E9C-101B-9397-08002B2CF9AE}" pid="14" name="MSIP_Label_b5bbdc02-cb35-4d29-b911-7fc063a80903_Method">
    <vt:lpwstr>Privileged</vt:lpwstr>
  </property>
  <property fmtid="{D5CDD505-2E9C-101B-9397-08002B2CF9AE}" pid="15" name="MSIP_Label_b5bbdc02-cb35-4d29-b911-7fc063a80903_Name">
    <vt:lpwstr>Unclassified (No Marking)</vt:lpwstr>
  </property>
  <property fmtid="{D5CDD505-2E9C-101B-9397-08002B2CF9AE}" pid="16" name="MSIP_Label_b5bbdc02-cb35-4d29-b911-7fc063a80903_SiteId">
    <vt:lpwstr>2008ffa9-c9b2-4d97-9ad9-4ace25386be7</vt:lpwstr>
  </property>
  <property fmtid="{D5CDD505-2E9C-101B-9397-08002B2CF9AE}" pid="17" name="MSIP_Label_b5bbdc02-cb35-4d29-b911-7fc063a80903_ActionId">
    <vt:lpwstr>f56915d1-34b7-44af-9de6-5fcbb9cce863</vt:lpwstr>
  </property>
  <property fmtid="{D5CDD505-2E9C-101B-9397-08002B2CF9AE}" pid="18" name="MSIP_Label_b5bbdc02-cb35-4d29-b911-7fc063a80903_ContentBits">
    <vt:lpwstr>0</vt:lpwstr>
  </property>
</Properties>
</file>