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4"/>
  </p:notesMasterIdLst>
  <p:sldIdLst>
    <p:sldId id="1243" r:id="rId2"/>
    <p:sldId id="1313" r:id="rId3"/>
    <p:sldId id="1390" r:id="rId4"/>
    <p:sldId id="1400" r:id="rId5"/>
    <p:sldId id="1401" r:id="rId6"/>
    <p:sldId id="1402" r:id="rId7"/>
    <p:sldId id="1388" r:id="rId8"/>
    <p:sldId id="1399" r:id="rId9"/>
    <p:sldId id="1398" r:id="rId10"/>
    <p:sldId id="1405" r:id="rId11"/>
    <p:sldId id="1404" r:id="rId12"/>
    <p:sldId id="1406" r:id="rId13"/>
  </p:sldIdLst>
  <p:sldSz cx="12192000" cy="6858000"/>
  <p:notesSz cx="6889750" cy="9671050"/>
  <p:embeddedFontLst>
    <p:embeddedFont>
      <p:font typeface="Arial Nova" panose="020B0504020202020204" pitchFamily="34" charset="0"/>
      <p:regular r:id="rId15"/>
      <p:bold r:id="rId16"/>
      <p:italic r:id="rId17"/>
      <p:boldItalic r:id="rId18"/>
    </p:embeddedFont>
    <p:embeddedFont>
      <p:font typeface="Arial Nova Light" panose="020B0304020202020204" pitchFamily="34" charset="0"/>
      <p:regular r:id="rId19"/>
      <p: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Roboto" pitchFamily="2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2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2553" autoAdjust="0"/>
  </p:normalViewPr>
  <p:slideViewPr>
    <p:cSldViewPr snapToGrid="0">
      <p:cViewPr varScale="1">
        <p:scale>
          <a:sx n="101" d="100"/>
          <a:sy n="101" d="100"/>
        </p:scale>
        <p:origin x="89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2102" y="-4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5558" cy="485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8" y="0"/>
            <a:ext cx="2985558" cy="485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89814-5BE8-44FA-BFBE-D82CF813FF28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44513" y="1209675"/>
            <a:ext cx="5800725" cy="3263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654192"/>
            <a:ext cx="5511800" cy="380797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85819"/>
            <a:ext cx="2985558" cy="4852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8" y="9185819"/>
            <a:ext cx="2985558" cy="4852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BEADD-F107-4ACF-B4EC-BAD5DBB40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220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BEADD-F107-4ACF-B4EC-BAD5DBB407B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459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BEADD-F107-4ACF-B4EC-BAD5DBB407B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158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8975" y="4654191"/>
            <a:ext cx="5511800" cy="4379741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BEADD-F107-4ACF-B4EC-BAD5DBB407B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98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BEADD-F107-4ACF-B4EC-BAD5DBB407B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106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BEADD-F107-4ACF-B4EC-BAD5DBB407B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443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BEADD-F107-4ACF-B4EC-BAD5DBB407B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485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BEADD-F107-4ACF-B4EC-BAD5DBB407B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584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BEADD-F107-4ACF-B4EC-BAD5DBB407B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920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BEADD-F107-4ACF-B4EC-BAD5DBB407B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46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BEADD-F107-4ACF-B4EC-BAD5DBB407B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758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BEADD-F107-4ACF-B4EC-BAD5DBB407B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82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BEADD-F107-4ACF-B4EC-BAD5DBB407B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789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621B6-356F-47D9-B746-D2D7C4C74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188720"/>
            <a:ext cx="10515600" cy="4937760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E3089-EA30-4A62-AFBC-DBAA978C38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49"/>
            <a:ext cx="2743200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D986F44D-5A00-4A36-A23B-7057737FD334}" type="datetimeFigureOut">
              <a:rPr lang="en-US" smtClean="0"/>
              <a:pPr/>
              <a:t>9/23/2022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6E6AC-892D-42A3-A38F-3F06AE7C4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3604E1-27D0-4C64-A203-22A46E2D6F61}"/>
              </a:ext>
            </a:extLst>
          </p:cNvPr>
          <p:cNvSpPr/>
          <p:nvPr userDrawn="1"/>
        </p:nvSpPr>
        <p:spPr>
          <a:xfrm>
            <a:off x="1" y="0"/>
            <a:ext cx="8686800" cy="822960"/>
          </a:xfrm>
          <a:prstGeom prst="rect">
            <a:avLst/>
          </a:prstGeom>
          <a:solidFill>
            <a:srgbClr val="5B9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3F82D7FF-186B-4B59-B931-1BAB8591B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"/>
            <a:ext cx="804672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D289039-C645-4ECB-AAED-279EE9B694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0" y="0"/>
            <a:ext cx="3644188" cy="8229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49AFDF4-E84A-42BA-A1AA-106DB0898BE3}"/>
              </a:ext>
            </a:extLst>
          </p:cNvPr>
          <p:cNvSpPr txBox="1"/>
          <p:nvPr userDrawn="1"/>
        </p:nvSpPr>
        <p:spPr>
          <a:xfrm>
            <a:off x="8686801" y="6169074"/>
            <a:ext cx="3043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GRVA-14-xx</a:t>
            </a:r>
          </a:p>
          <a:p>
            <a:r>
              <a:rPr lang="en-US" sz="1200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14</a:t>
            </a:r>
            <a:r>
              <a:rPr lang="en-US" sz="1200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</a:t>
            </a:r>
            <a:r>
              <a:rPr lang="en-US" sz="1200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GRVA session, 26 Sep-1 Oct 2022</a:t>
            </a:r>
          </a:p>
          <a:p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Slide </a:t>
            </a:r>
            <a:fld id="{C7557266-F6ED-4E33-A138-3ACAF7990C1E}" type="slidenum">
              <a:rPr lang="en-US" sz="120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‹#›</a:t>
            </a:fld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48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2B88F-3669-4E29-8C7D-BCE05019F6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11419"/>
            <a:ext cx="539496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7B89B7-2628-4FF0-9EBC-AB761FD8B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80" y="1111419"/>
            <a:ext cx="539496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90AD3E-353B-426C-BB3E-E96C6D74D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F44D-5A00-4A36-A23B-7057737FD334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DA969E-8982-49B5-9ECE-A7C9DE219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58F71E-8CE6-4050-9F96-CB8DB6834B18}"/>
              </a:ext>
            </a:extLst>
          </p:cNvPr>
          <p:cNvSpPr/>
          <p:nvPr userDrawn="1"/>
        </p:nvSpPr>
        <p:spPr>
          <a:xfrm>
            <a:off x="1" y="0"/>
            <a:ext cx="9009821" cy="731520"/>
          </a:xfrm>
          <a:prstGeom prst="rect">
            <a:avLst/>
          </a:prstGeom>
          <a:solidFill>
            <a:srgbClr val="5B9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25717D16-7D2C-4454-9C56-BDA1C062C9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922" y="0"/>
            <a:ext cx="3239278" cy="731520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02779AAB-9A26-45E2-83CD-F0A827162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41248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143F78-CCD2-3D85-4C54-57A093C7FD25}"/>
              </a:ext>
            </a:extLst>
          </p:cNvPr>
          <p:cNvSpPr txBox="1"/>
          <p:nvPr userDrawn="1"/>
        </p:nvSpPr>
        <p:spPr>
          <a:xfrm>
            <a:off x="8686801" y="6169074"/>
            <a:ext cx="3043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GRVA-14-xx</a:t>
            </a:r>
          </a:p>
          <a:p>
            <a:r>
              <a:rPr lang="en-US" sz="1200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14</a:t>
            </a:r>
            <a:r>
              <a:rPr lang="en-US" sz="1200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</a:t>
            </a:r>
            <a:r>
              <a:rPr lang="en-US" sz="1200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GRVA session, 26 Sep-1 Oct 2022</a:t>
            </a:r>
          </a:p>
          <a:p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Slide </a:t>
            </a:r>
            <a:fld id="{C7557266-F6ED-4E33-A138-3ACAF7990C1E}" type="slidenum">
              <a:rPr lang="en-US" sz="120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‹#›</a:t>
            </a:fld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895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A4F73-29C1-47D9-B073-241E33D1FB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D5056E-AC77-46E7-ABB6-B7614AC857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9319E-9262-45E8-A116-45C483D88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51BA-11FC-4616-AE9B-028DDC562103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B8DB6-EF8A-4C5B-81B1-5B7E3CE48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941E8-5676-4093-BC57-3A736C8D1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D5C7A-C2AD-43D5-A256-F5E2C036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72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5DABE8-125D-4D30-8208-1F3B64AD3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671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3BE686-85B6-43C8-B15C-230416B008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6F44D-5A00-4A36-A23B-7057737FD334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396C2-E8F1-42FA-9765-C3687D8366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24043A-662C-4D5A-B8EC-1F1F914540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5F62D-3CA7-41B5-8C7F-06712F182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296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 Nova Light" panose="020B03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CBE1851-2230-47A9-B000-CE9046EA6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4E62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D215A66-D381-403C-BC26-ECC624DFB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276" y="803705"/>
            <a:ext cx="4208656" cy="303485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b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Informal Working Group on Functional Requirements for Automated Vehicles </a:t>
            </a:r>
            <a:b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b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Status Report</a:t>
            </a:r>
            <a:endParaRPr lang="en-US" sz="5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B0149ED-7E21-4BE8-82A2-F1670C87A7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921" y="4013165"/>
            <a:ext cx="4204012" cy="22057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1800" dirty="0">
                <a:solidFill>
                  <a:srgbClr val="FFFFFF"/>
                </a:solidFill>
                <a:latin typeface="+mn-lt"/>
              </a:rPr>
              <a:t>14</a:t>
            </a:r>
            <a:r>
              <a:rPr lang="en-US" sz="1800" baseline="30000" dirty="0">
                <a:solidFill>
                  <a:srgbClr val="FFFFFF"/>
                </a:solidFill>
                <a:latin typeface="+mn-lt"/>
              </a:rPr>
              <a:t>th</a:t>
            </a:r>
            <a:r>
              <a:rPr lang="en-US" sz="1800" dirty="0">
                <a:solidFill>
                  <a:srgbClr val="FFFFFF"/>
                </a:solidFill>
                <a:latin typeface="+mn-lt"/>
              </a:rPr>
              <a:t> GRVA Session</a:t>
            </a:r>
            <a:endParaRPr lang="en-US" sz="18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algn="r"/>
            <a:r>
              <a:rPr lang="en-US" sz="1800" dirty="0">
                <a:solidFill>
                  <a:srgbClr val="FFFFFF"/>
                </a:solidFill>
                <a:latin typeface="+mn-lt"/>
              </a:rPr>
              <a:t>26-30 September </a:t>
            </a:r>
            <a:r>
              <a:rPr lang="en-US" sz="18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2022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B93832-6514-44F4-849B-5EE2C8A2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928939"/>
            <a:ext cx="393192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C24D241-15D9-42AB-A53C-5D5C1B50D6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096000" y="2815296"/>
            <a:ext cx="5459470" cy="12283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1201BF-1F8E-4C5B-8D90-3F5EF7E58311}"/>
              </a:ext>
            </a:extLst>
          </p:cNvPr>
          <p:cNvSpPr txBox="1"/>
          <p:nvPr/>
        </p:nvSpPr>
        <p:spPr>
          <a:xfrm>
            <a:off x="8843146" y="123381"/>
            <a:ext cx="3151184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Informal </a:t>
            </a:r>
            <a:r>
              <a:rPr lang="en-US" sz="1200" u="sng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document </a:t>
            </a:r>
            <a:r>
              <a:rPr lang="en-US" sz="1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GRVA-14-35</a:t>
            </a:r>
            <a:r>
              <a:rPr lang="en-US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14</a:t>
            </a:r>
            <a:r>
              <a:rPr lang="en-US" sz="1200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GRVA session, 26-30 September 2022 </a:t>
            </a:r>
            <a:b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Provisional agenda item 4(a)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84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59DF75-19CA-B639-9327-927BE8ECE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188720"/>
            <a:ext cx="10515600" cy="5185954"/>
          </a:xfrm>
        </p:spPr>
        <p:txBody>
          <a:bodyPr>
            <a:normAutofit/>
          </a:bodyPr>
          <a:lstStyle/>
          <a:p>
            <a:r>
              <a:rPr lang="en-GB" sz="2400" dirty="0"/>
              <a:t>Interim submission to WP.29 (June 2023)</a:t>
            </a:r>
          </a:p>
          <a:p>
            <a:pPr lvl="1"/>
            <a:r>
              <a:rPr lang="en-GB" sz="2000" dirty="0"/>
              <a:t>Global requirements for DDT performance</a:t>
            </a:r>
          </a:p>
          <a:p>
            <a:pPr lvl="1"/>
            <a:r>
              <a:rPr lang="en-GB" sz="2000" dirty="0"/>
              <a:t>Safety principles for interactions between ADS and users</a:t>
            </a:r>
          </a:p>
          <a:p>
            <a:pPr lvl="1"/>
            <a:r>
              <a:rPr lang="en-GB" sz="2000" dirty="0"/>
              <a:t>Descriptions of key components in determining verifiable criteria</a:t>
            </a:r>
          </a:p>
          <a:p>
            <a:pPr lvl="2"/>
            <a:r>
              <a:rPr lang="en-GB" sz="1800" dirty="0"/>
              <a:t>ODD documentation</a:t>
            </a:r>
          </a:p>
          <a:p>
            <a:pPr lvl="2"/>
            <a:r>
              <a:rPr lang="en-GB" sz="1800" dirty="0"/>
              <a:t>Traffic-rule conversions</a:t>
            </a:r>
          </a:p>
          <a:p>
            <a:pPr lvl="2"/>
            <a:r>
              <a:rPr lang="en-GB" sz="1800" dirty="0"/>
              <a:t>Scenario generation</a:t>
            </a:r>
          </a:p>
          <a:p>
            <a:pPr lvl="2"/>
            <a:r>
              <a:rPr lang="en-GB" sz="1800" dirty="0"/>
              <a:t>Behavioural competencies</a:t>
            </a:r>
          </a:p>
          <a:p>
            <a:pPr lvl="2"/>
            <a:r>
              <a:rPr lang="en-GB" sz="1800" dirty="0"/>
              <a:t>Safety model methodologies</a:t>
            </a:r>
          </a:p>
          <a:p>
            <a:r>
              <a:rPr lang="en-GB" sz="2400" dirty="0"/>
              <a:t>Final submission to WP.29 (June 2024)</a:t>
            </a:r>
          </a:p>
          <a:p>
            <a:pPr lvl="1"/>
            <a:r>
              <a:rPr lang="en-GB" sz="2000" dirty="0"/>
              <a:t>Refinements as may be beneficial including integration with VMAD outcomes</a:t>
            </a:r>
          </a:p>
          <a:p>
            <a:pPr lvl="1"/>
            <a:r>
              <a:rPr lang="en-GB" sz="2000" dirty="0"/>
              <a:t>Procedures for defining verifiable criteria under scenarios with proof of concepts (examples)</a:t>
            </a:r>
          </a:p>
          <a:p>
            <a:pPr lvl="1"/>
            <a:r>
              <a:rPr lang="en-GB" sz="2000" dirty="0"/>
              <a:t>Future-proof framework to enable further work (scenario catalogue, safety models, conversions of traffic rules, etc.) applicable under WP.29 Agreements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835160E-E5A6-5F70-B200-C61F285C5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FRAV expectations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7840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C400E76-96E7-BA2D-D895-A7DDCE2F9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188720"/>
            <a:ext cx="10515600" cy="5274782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</a:rPr>
              <a:t>FRAV does </a:t>
            </a:r>
            <a:r>
              <a:rPr lang="en-GB" sz="2400" i="1" dirty="0">
                <a:effectLst/>
              </a:rPr>
              <a:t>not</a:t>
            </a:r>
            <a:r>
              <a:rPr lang="en-GB" sz="2400" dirty="0">
                <a:effectLst/>
              </a:rPr>
              <a:t> recommend mandatory requirements for additional light-signalling devices under WP.29 beyond those requirements established for manually driven vehicles.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2400" dirty="0"/>
              <a:t>Use of</a:t>
            </a:r>
            <a:r>
              <a:rPr lang="en-GB" sz="2400" dirty="0">
                <a:effectLst/>
              </a:rPr>
              <a:t> existing light-signalling devices may be suitable (if permitted) to signal an automated fallback to place the ADS vehicle in an MRC.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</a:rPr>
              <a:t>FRAV recommends establishment of uniform provisions for a light signal to communicate the operational status of the ADS </a:t>
            </a:r>
            <a:r>
              <a:rPr lang="en-GB" sz="2400" i="1" dirty="0">
                <a:effectLst/>
              </a:rPr>
              <a:t>if fitted on an ADS vehicle and under certain conditions</a:t>
            </a:r>
            <a:r>
              <a:rPr lang="en-GB" sz="2400" dirty="0"/>
              <a:t> (i.e., address risk-benefit trade-offs).</a:t>
            </a:r>
            <a:endParaRPr lang="en-GB" sz="2400" dirty="0">
              <a:effectLst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</a:rPr>
              <a:t>FRAV notes that means other than light-signalling may be suitable to achieve safety needs (e.g., telecommunications).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</a:rPr>
              <a:t>FRAV recommends monitoring research into ADS signalling and the safety of interactions between other road users and ADS vehicles.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67F849E-47D0-1C9F-2449-5330BF280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External ADS vehicle signalling</a:t>
            </a:r>
          </a:p>
        </p:txBody>
      </p:sp>
    </p:spTree>
    <p:extLst>
      <p:ext uri="{BB962C8B-B14F-4D97-AF65-F5344CB8AC3E}">
        <p14:creationId xmlns:p14="http://schemas.microsoft.com/office/powerpoint/2010/main" val="383381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FA9327-5F5A-BB4B-7213-4FFABF569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Next FRAV session in November</a:t>
            </a:r>
          </a:p>
          <a:p>
            <a:pPr lvl="1"/>
            <a:r>
              <a:rPr lang="en-GB" dirty="0"/>
              <a:t>Submit external signalling position to AC.2—consider further comments, if any, prior to submission.</a:t>
            </a:r>
          </a:p>
          <a:p>
            <a:pPr lvl="1"/>
            <a:r>
              <a:rPr lang="en-GB" dirty="0"/>
              <a:t>Further consideration of draft recommendations (“Document 5”).</a:t>
            </a:r>
          </a:p>
          <a:p>
            <a:r>
              <a:rPr lang="en-GB" dirty="0"/>
              <a:t>FRAV session in Tokyo during week of 12 December</a:t>
            </a:r>
          </a:p>
          <a:p>
            <a:pPr lvl="1"/>
            <a:r>
              <a:rPr lang="en-GB" dirty="0"/>
              <a:t>Consolidation of draft recommendations and consensus decisions on scope and content of interim submission to WP.29.</a:t>
            </a:r>
          </a:p>
          <a:p>
            <a:pPr lvl="1"/>
            <a:r>
              <a:rPr lang="en-GB" dirty="0"/>
              <a:t>Anticipate session in conjunction with VMAD session—consider eventual final submission(s) to WP.29 June 2024 session.</a:t>
            </a:r>
          </a:p>
          <a:p>
            <a:r>
              <a:rPr lang="en-GB" dirty="0"/>
              <a:t>January-March: Drafting and finalisation of FRAV submission to June 2023 WP.29 session.</a:t>
            </a:r>
          </a:p>
          <a:p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34EEE80-5619-D264-B7BA-E0B633360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FRAV near-term work plan</a:t>
            </a:r>
          </a:p>
        </p:txBody>
      </p:sp>
    </p:spTree>
    <p:extLst>
      <p:ext uri="{BB962C8B-B14F-4D97-AF65-F5344CB8AC3E}">
        <p14:creationId xmlns:p14="http://schemas.microsoft.com/office/powerpoint/2010/main" val="2224419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46ADDE-73FD-47C9-A59A-CE585125D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2926080"/>
            <a:ext cx="11195020" cy="325866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dirty="0"/>
              <a:t>Requirements applicable globally related to performance of the DDT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Traffic-rule conversions to address local requirements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Guidelines for documenting the ODD of ADS features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ODD-based framework to generate scenarios for assessing ADS performance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Safety models for assessing ADS responses under scenarios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Behavioural competencies to set verifiable performance criteria for scenarios</a:t>
            </a:r>
            <a:endParaRPr lang="en-GB" sz="1200" dirty="0"/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Safety requirements for ADS user HMI and interactions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7F58F6B-4AD7-4470-97E1-BECCC9D11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FRAV current status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F209979-C531-4E14-A8F1-62CF017368B2}"/>
              </a:ext>
            </a:extLst>
          </p:cNvPr>
          <p:cNvGrpSpPr/>
          <p:nvPr/>
        </p:nvGrpSpPr>
        <p:grpSpPr>
          <a:xfrm>
            <a:off x="548640" y="1132131"/>
            <a:ext cx="10993120" cy="457200"/>
            <a:chOff x="457200" y="1534160"/>
            <a:chExt cx="10993120" cy="457200"/>
          </a:xfrm>
        </p:grpSpPr>
        <p:sp>
          <p:nvSpPr>
            <p:cNvPr id="7" name="Arrow: Pentagon 6">
              <a:extLst>
                <a:ext uri="{FF2B5EF4-FFF2-40B4-BE49-F238E27FC236}">
                  <a16:creationId xmlns:a16="http://schemas.microsoft.com/office/drawing/2014/main" id="{9DAC8025-4C6D-4672-9B98-DADB9FFA090C}"/>
                </a:ext>
              </a:extLst>
            </p:cNvPr>
            <p:cNvSpPr/>
            <p:nvPr/>
          </p:nvSpPr>
          <p:spPr>
            <a:xfrm>
              <a:off x="457200" y="1534160"/>
              <a:ext cx="2743200" cy="457200"/>
            </a:xfrm>
            <a:prstGeom prst="homePlate">
              <a:avLst/>
            </a:prstGeom>
            <a:solidFill>
              <a:srgbClr val="5B92E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Diversity of ADS and ODD</a:t>
              </a:r>
            </a:p>
          </p:txBody>
        </p:sp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5DDA400C-8C62-4975-A075-967ABE0D56A7}"/>
                </a:ext>
              </a:extLst>
            </p:cNvPr>
            <p:cNvSpPr/>
            <p:nvPr/>
          </p:nvSpPr>
          <p:spPr>
            <a:xfrm>
              <a:off x="3021584" y="1534160"/>
              <a:ext cx="2743200" cy="457200"/>
            </a:xfrm>
            <a:prstGeom prst="chevron">
              <a:avLst/>
            </a:prstGeom>
            <a:solidFill>
              <a:srgbClr val="5B92E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142 safety proposals</a:t>
              </a:r>
            </a:p>
          </p:txBody>
        </p:sp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3C15EC20-1EDA-4C63-B176-8A78509A4C0B}"/>
                </a:ext>
              </a:extLst>
            </p:cNvPr>
            <p:cNvSpPr/>
            <p:nvPr/>
          </p:nvSpPr>
          <p:spPr>
            <a:xfrm>
              <a:off x="5585968" y="1534160"/>
              <a:ext cx="2743200" cy="457200"/>
            </a:xfrm>
            <a:prstGeom prst="chevron">
              <a:avLst/>
            </a:prstGeom>
            <a:solidFill>
              <a:srgbClr val="5B92E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Five “Starting Points”</a:t>
              </a:r>
            </a:p>
          </p:txBody>
        </p:sp>
        <p:sp>
          <p:nvSpPr>
            <p:cNvPr id="10" name="Arrow: Chevron 9">
              <a:extLst>
                <a:ext uri="{FF2B5EF4-FFF2-40B4-BE49-F238E27FC236}">
                  <a16:creationId xmlns:a16="http://schemas.microsoft.com/office/drawing/2014/main" id="{FAB9FB4A-67A5-4ACC-96D7-8C7EFDB4C26C}"/>
                </a:ext>
              </a:extLst>
            </p:cNvPr>
            <p:cNvSpPr/>
            <p:nvPr/>
          </p:nvSpPr>
          <p:spPr>
            <a:xfrm>
              <a:off x="8150352" y="1534160"/>
              <a:ext cx="2743200" cy="457200"/>
            </a:xfrm>
            <a:prstGeom prst="chevron">
              <a:avLst/>
            </a:prstGeom>
            <a:solidFill>
              <a:srgbClr val="5B92E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List of “Safety Topics”</a:t>
              </a:r>
            </a:p>
          </p:txBody>
        </p:sp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id="{89B6920A-9D1E-4376-B666-5F0769F59E97}"/>
                </a:ext>
              </a:extLst>
            </p:cNvPr>
            <p:cNvSpPr/>
            <p:nvPr/>
          </p:nvSpPr>
          <p:spPr>
            <a:xfrm>
              <a:off x="10714736" y="1534160"/>
              <a:ext cx="457200" cy="457200"/>
            </a:xfrm>
            <a:prstGeom prst="chevron">
              <a:avLst/>
            </a:prstGeom>
            <a:solidFill>
              <a:srgbClr val="5B92E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2FBB5C83-1EEC-485D-BA0D-44659D880F80}"/>
                </a:ext>
              </a:extLst>
            </p:cNvPr>
            <p:cNvSpPr/>
            <p:nvPr/>
          </p:nvSpPr>
          <p:spPr>
            <a:xfrm>
              <a:off x="10993120" y="1534160"/>
              <a:ext cx="457200" cy="457200"/>
            </a:xfrm>
            <a:prstGeom prst="chevron">
              <a:avLst/>
            </a:prstGeom>
            <a:solidFill>
              <a:srgbClr val="5B92E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D986374-317D-4300-A3ED-A86C0510A3A5}"/>
              </a:ext>
            </a:extLst>
          </p:cNvPr>
          <p:cNvGrpSpPr/>
          <p:nvPr/>
        </p:nvGrpSpPr>
        <p:grpSpPr>
          <a:xfrm>
            <a:off x="548640" y="1679117"/>
            <a:ext cx="10993120" cy="457200"/>
            <a:chOff x="609600" y="1686560"/>
            <a:chExt cx="10993120" cy="457200"/>
          </a:xfrm>
        </p:grpSpPr>
        <p:sp>
          <p:nvSpPr>
            <p:cNvPr id="14" name="Arrow: Chevron 13">
              <a:extLst>
                <a:ext uri="{FF2B5EF4-FFF2-40B4-BE49-F238E27FC236}">
                  <a16:creationId xmlns:a16="http://schemas.microsoft.com/office/drawing/2014/main" id="{5B063183-D9EE-405F-917E-085D3D150CAE}"/>
                </a:ext>
              </a:extLst>
            </p:cNvPr>
            <p:cNvSpPr/>
            <p:nvPr/>
          </p:nvSpPr>
          <p:spPr>
            <a:xfrm>
              <a:off x="3173984" y="1686560"/>
              <a:ext cx="2743200" cy="457200"/>
            </a:xfrm>
            <a:prstGeom prst="chevron">
              <a:avLst/>
            </a:prstGeom>
            <a:solidFill>
              <a:srgbClr val="5B92E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Tasks/Objectives</a:t>
              </a:r>
            </a:p>
          </p:txBody>
        </p:sp>
        <p:sp>
          <p:nvSpPr>
            <p:cNvPr id="15" name="Arrow: Chevron 14">
              <a:extLst>
                <a:ext uri="{FF2B5EF4-FFF2-40B4-BE49-F238E27FC236}">
                  <a16:creationId xmlns:a16="http://schemas.microsoft.com/office/drawing/2014/main" id="{2D26B51C-4BF5-42E3-BB08-14E969389C6C}"/>
                </a:ext>
              </a:extLst>
            </p:cNvPr>
            <p:cNvSpPr/>
            <p:nvPr/>
          </p:nvSpPr>
          <p:spPr>
            <a:xfrm>
              <a:off x="5738368" y="1686560"/>
              <a:ext cx="2743200" cy="457200"/>
            </a:xfrm>
            <a:prstGeom prst="chevron">
              <a:avLst/>
            </a:prstGeom>
            <a:solidFill>
              <a:srgbClr val="5B92E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Common Understanding</a:t>
              </a:r>
            </a:p>
          </p:txBody>
        </p:sp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id="{4A28DB7E-6838-47CE-AA6E-BBEE79BC4492}"/>
                </a:ext>
              </a:extLst>
            </p:cNvPr>
            <p:cNvSpPr/>
            <p:nvPr/>
          </p:nvSpPr>
          <p:spPr>
            <a:xfrm>
              <a:off x="8302752" y="1686560"/>
              <a:ext cx="2743200" cy="457200"/>
            </a:xfrm>
            <a:prstGeom prst="chevron">
              <a:avLst/>
            </a:prstGeom>
            <a:solidFill>
              <a:srgbClr val="5B92E5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Safety</a:t>
              </a:r>
              <a:r>
                <a:rPr lang="en-US" dirty="0">
                  <a:solidFill>
                    <a:srgbClr val="5B92E5"/>
                  </a:solidFill>
                </a:rPr>
                <a:t> </a:t>
              </a:r>
              <a:r>
                <a:rPr lang="en-US" dirty="0">
                  <a:solidFill>
                    <a:schemeClr val="bg1"/>
                  </a:solidFill>
                </a:rPr>
                <a:t>Needs</a:t>
              </a:r>
            </a:p>
          </p:txBody>
        </p:sp>
        <p:sp>
          <p:nvSpPr>
            <p:cNvPr id="17" name="Arrow: Chevron 16">
              <a:extLst>
                <a:ext uri="{FF2B5EF4-FFF2-40B4-BE49-F238E27FC236}">
                  <a16:creationId xmlns:a16="http://schemas.microsoft.com/office/drawing/2014/main" id="{3FB34A0A-2DED-4882-B313-019849A17F7B}"/>
                </a:ext>
              </a:extLst>
            </p:cNvPr>
            <p:cNvSpPr/>
            <p:nvPr/>
          </p:nvSpPr>
          <p:spPr>
            <a:xfrm>
              <a:off x="10867136" y="1686560"/>
              <a:ext cx="457200" cy="457200"/>
            </a:xfrm>
            <a:prstGeom prst="chevron">
              <a:avLst/>
            </a:prstGeom>
            <a:solidFill>
              <a:srgbClr val="5B92E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8" name="Arrow: Chevron 17">
              <a:extLst>
                <a:ext uri="{FF2B5EF4-FFF2-40B4-BE49-F238E27FC236}">
                  <a16:creationId xmlns:a16="http://schemas.microsoft.com/office/drawing/2014/main" id="{19D76323-C6DA-43B8-A0E7-D94CA324152F}"/>
                </a:ext>
              </a:extLst>
            </p:cNvPr>
            <p:cNvSpPr/>
            <p:nvPr/>
          </p:nvSpPr>
          <p:spPr>
            <a:xfrm>
              <a:off x="11145520" y="1686560"/>
              <a:ext cx="457200" cy="457200"/>
            </a:xfrm>
            <a:prstGeom prst="chevron">
              <a:avLst/>
            </a:prstGeom>
            <a:solidFill>
              <a:srgbClr val="5B92E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9" name="Arrow: Chevron 18">
              <a:extLst>
                <a:ext uri="{FF2B5EF4-FFF2-40B4-BE49-F238E27FC236}">
                  <a16:creationId xmlns:a16="http://schemas.microsoft.com/office/drawing/2014/main" id="{71A6D6B5-88E4-4B93-B615-661040AA0C26}"/>
                </a:ext>
              </a:extLst>
            </p:cNvPr>
            <p:cNvSpPr/>
            <p:nvPr/>
          </p:nvSpPr>
          <p:spPr>
            <a:xfrm>
              <a:off x="609600" y="1686560"/>
              <a:ext cx="2743200" cy="457200"/>
            </a:xfrm>
            <a:prstGeom prst="chevron">
              <a:avLst/>
            </a:prstGeom>
            <a:solidFill>
              <a:srgbClr val="5B92E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Safety topics review</a:t>
              </a:r>
            </a:p>
          </p:txBody>
        </p:sp>
      </p:grp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C4104E5C-264D-4BA6-A530-979C521B67FB}"/>
              </a:ext>
            </a:extLst>
          </p:cNvPr>
          <p:cNvSpPr/>
          <p:nvPr/>
        </p:nvSpPr>
        <p:spPr>
          <a:xfrm>
            <a:off x="3151680" y="2226103"/>
            <a:ext cx="2743200" cy="457200"/>
          </a:xfrm>
          <a:prstGeom prst="chevron">
            <a:avLst/>
          </a:prstGeom>
          <a:gradFill flip="none" rotWithShape="1">
            <a:gsLst>
              <a:gs pos="0">
                <a:srgbClr val="5B92E5">
                  <a:tint val="66000"/>
                  <a:satMod val="160000"/>
                </a:srgbClr>
              </a:gs>
              <a:gs pos="50000">
                <a:srgbClr val="5B92E5">
                  <a:tint val="44500"/>
                  <a:satMod val="160000"/>
                </a:srgbClr>
              </a:gs>
              <a:gs pos="100000">
                <a:srgbClr val="5B92E5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B92E5"/>
                </a:solidFill>
              </a:rPr>
              <a:t>Specifications</a:t>
            </a:r>
          </a:p>
        </p:txBody>
      </p:sp>
      <p:sp>
        <p:nvSpPr>
          <p:cNvPr id="22" name="Arrow: Chevron 21">
            <a:extLst>
              <a:ext uri="{FF2B5EF4-FFF2-40B4-BE49-F238E27FC236}">
                <a16:creationId xmlns:a16="http://schemas.microsoft.com/office/drawing/2014/main" id="{9CAD9F12-674F-4D39-9775-53C2EAFB59D9}"/>
              </a:ext>
            </a:extLst>
          </p:cNvPr>
          <p:cNvSpPr/>
          <p:nvPr/>
        </p:nvSpPr>
        <p:spPr>
          <a:xfrm>
            <a:off x="5716064" y="2226103"/>
            <a:ext cx="2743200" cy="457200"/>
          </a:xfrm>
          <a:prstGeom prst="chevron">
            <a:avLst/>
          </a:prstGeom>
          <a:gradFill>
            <a:gsLst>
              <a:gs pos="0">
                <a:srgbClr val="5B92E5">
                  <a:tint val="66000"/>
                  <a:satMod val="160000"/>
                </a:srgbClr>
              </a:gs>
              <a:gs pos="50000">
                <a:srgbClr val="5B92E5">
                  <a:tint val="44500"/>
                  <a:satMod val="160000"/>
                </a:srgbClr>
              </a:gs>
              <a:gs pos="100000">
                <a:srgbClr val="5B92E5">
                  <a:tint val="23500"/>
                  <a:satMod val="160000"/>
                </a:srgbClr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rgbClr val="5B92E5"/>
                </a:solidFill>
              </a:rPr>
              <a:t>ADS descriptions</a:t>
            </a:r>
          </a:p>
        </p:txBody>
      </p:sp>
      <p:sp>
        <p:nvSpPr>
          <p:cNvPr id="23" name="Arrow: Chevron 22">
            <a:extLst>
              <a:ext uri="{FF2B5EF4-FFF2-40B4-BE49-F238E27FC236}">
                <a16:creationId xmlns:a16="http://schemas.microsoft.com/office/drawing/2014/main" id="{DC87A657-2C00-47C9-AA3C-B7775152A666}"/>
              </a:ext>
            </a:extLst>
          </p:cNvPr>
          <p:cNvSpPr/>
          <p:nvPr/>
        </p:nvSpPr>
        <p:spPr>
          <a:xfrm>
            <a:off x="8280448" y="2226103"/>
            <a:ext cx="2743200" cy="457200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B92E5"/>
                </a:solidFill>
              </a:rPr>
              <a:t>Package Delivery</a:t>
            </a:r>
          </a:p>
        </p:txBody>
      </p:sp>
      <p:sp>
        <p:nvSpPr>
          <p:cNvPr id="24" name="Arrow: Chevron 23">
            <a:extLst>
              <a:ext uri="{FF2B5EF4-FFF2-40B4-BE49-F238E27FC236}">
                <a16:creationId xmlns:a16="http://schemas.microsoft.com/office/drawing/2014/main" id="{7FDB979D-8BA2-4A88-A474-72A8FC57B17F}"/>
              </a:ext>
            </a:extLst>
          </p:cNvPr>
          <p:cNvSpPr/>
          <p:nvPr/>
        </p:nvSpPr>
        <p:spPr>
          <a:xfrm>
            <a:off x="587296" y="2226103"/>
            <a:ext cx="2743200" cy="457200"/>
          </a:xfrm>
          <a:prstGeom prst="chevron">
            <a:avLst/>
          </a:prstGeom>
          <a:solidFill>
            <a:srgbClr val="5B92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General Requirements</a:t>
            </a:r>
          </a:p>
        </p:txBody>
      </p:sp>
    </p:spTree>
    <p:extLst>
      <p:ext uri="{BB962C8B-B14F-4D97-AF65-F5344CB8AC3E}">
        <p14:creationId xmlns:p14="http://schemas.microsoft.com/office/powerpoint/2010/main" val="67380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F37E2-7682-8781-7CC6-DB9F43FF31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4108" y="4029585"/>
            <a:ext cx="5394960" cy="2068157"/>
          </a:xfrm>
        </p:spPr>
        <p:txBody>
          <a:bodyPr>
            <a:normAutofit/>
          </a:bodyPr>
          <a:lstStyle/>
          <a:p>
            <a:r>
              <a:rPr lang="en-US" sz="2000" dirty="0"/>
              <a:t>ADS is the hardware and software system.</a:t>
            </a:r>
          </a:p>
          <a:p>
            <a:r>
              <a:rPr lang="en-US" sz="2000" dirty="0"/>
              <a:t>ADS functions enable performance of the DDT.</a:t>
            </a:r>
          </a:p>
          <a:p>
            <a:r>
              <a:rPr lang="en-US" sz="2000" dirty="0"/>
              <a:t>ADS functions enable features specifically designed to operate within an ODD.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3F18C9C-5EB0-7C3C-5A5F-BDA904F28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an ADS? What to Assess?</a:t>
            </a:r>
            <a:endParaRPr lang="en-GB" dirty="0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58879A7E-5A33-0832-7E46-BF5C2256AAD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05" y="2090474"/>
            <a:ext cx="5394325" cy="36802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62CC09-D33E-5BCD-E8FB-3A53DB1F4A09}"/>
              </a:ext>
            </a:extLst>
          </p:cNvPr>
          <p:cNvSpPr txBox="1"/>
          <p:nvPr/>
        </p:nvSpPr>
        <p:spPr>
          <a:xfrm>
            <a:off x="6364108" y="1991622"/>
            <a:ext cx="53943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Feature-based Assessment</a:t>
            </a:r>
          </a:p>
          <a:p>
            <a:pPr algn="ctr"/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ADS must be capable of performing the entire DDT within the ODD of its feature(s) in accordance with the safety requirements.</a:t>
            </a:r>
            <a:endParaRPr lang="en-GB" sz="2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0052E1-D523-1766-4BF8-53B569CDD940}"/>
              </a:ext>
            </a:extLst>
          </p:cNvPr>
          <p:cNvSpPr txBox="1"/>
          <p:nvPr/>
        </p:nvSpPr>
        <p:spPr>
          <a:xfrm>
            <a:off x="457200" y="1013180"/>
            <a:ext cx="41077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rgbClr val="5B92E5"/>
                </a:solidFill>
              </a:rPr>
              <a:t>Previously from FRAV…</a:t>
            </a:r>
            <a:endParaRPr lang="en-GB" sz="3200" b="1" i="1" dirty="0">
              <a:solidFill>
                <a:srgbClr val="5B92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387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AED17B-2A90-493C-1B04-81AC0C84B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188720"/>
            <a:ext cx="10515600" cy="3937145"/>
          </a:xfrm>
        </p:spPr>
        <p:txBody>
          <a:bodyPr/>
          <a:lstStyle/>
          <a:p>
            <a:r>
              <a:rPr lang="en-US" dirty="0"/>
              <a:t>Dynamic Driving Task</a:t>
            </a:r>
          </a:p>
          <a:p>
            <a:pPr lvl="1"/>
            <a:r>
              <a:rPr lang="en-US" dirty="0"/>
              <a:t>Broadly covers tactical (planning and perception) and operational (vehicle control) functions required to operate vehicle in traffic.</a:t>
            </a:r>
          </a:p>
          <a:p>
            <a:pPr lvl="1"/>
            <a:r>
              <a:rPr lang="en-US" dirty="0"/>
              <a:t>Assessing performance of DDT dependent upon traffic situations and involves thousands of possible subtasks.</a:t>
            </a:r>
          </a:p>
          <a:p>
            <a:r>
              <a:rPr lang="en-GB" dirty="0"/>
              <a:t>Operational Design Domain</a:t>
            </a:r>
          </a:p>
          <a:p>
            <a:pPr lvl="1"/>
            <a:r>
              <a:rPr lang="en-GB" dirty="0"/>
              <a:t>Broadly involves definition of conditions that may impact performance of the DDT.</a:t>
            </a:r>
          </a:p>
          <a:p>
            <a:pPr lvl="1"/>
            <a:r>
              <a:rPr lang="en-GB" dirty="0"/>
              <a:t>Application dependent upon traffic situations and involves thousands of possible combinations of conditions.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227EDDA-0D48-C771-5144-B47BA0F75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Diversity and complexity challenge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BAB0F3-4AEA-A2AE-12F1-506B535D1C68}"/>
              </a:ext>
            </a:extLst>
          </p:cNvPr>
          <p:cNvSpPr txBox="1"/>
          <p:nvPr/>
        </p:nvSpPr>
        <p:spPr>
          <a:xfrm>
            <a:off x="457200" y="5125865"/>
            <a:ext cx="1051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5B92E5"/>
                </a:solidFill>
              </a:rPr>
              <a:t>Key question is whether an ADS responds safely (DDT instance) </a:t>
            </a:r>
            <a:br>
              <a:rPr lang="en-US" sz="2800" b="1" dirty="0">
                <a:solidFill>
                  <a:srgbClr val="5B92E5"/>
                </a:solidFill>
              </a:rPr>
            </a:br>
            <a:r>
              <a:rPr lang="en-US" sz="2800" b="1" dirty="0">
                <a:solidFill>
                  <a:srgbClr val="5B92E5"/>
                </a:solidFill>
              </a:rPr>
              <a:t>under a given traffic situation (ODD instance).</a:t>
            </a:r>
            <a:endParaRPr lang="en-GB" sz="2800" b="1" dirty="0">
              <a:solidFill>
                <a:srgbClr val="5B92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816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49E661-0DFC-79FE-5CD3-28DDA66FC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188720"/>
            <a:ext cx="10515600" cy="4370832"/>
          </a:xfrm>
        </p:spPr>
        <p:txBody>
          <a:bodyPr/>
          <a:lstStyle/>
          <a:p>
            <a:r>
              <a:rPr lang="en-US" i="1" dirty="0"/>
              <a:t>Scenarios</a:t>
            </a:r>
            <a:r>
              <a:rPr lang="en-US" dirty="0"/>
              <a:t> to describe traffic situations relative to ODD.</a:t>
            </a:r>
          </a:p>
          <a:p>
            <a:pPr lvl="1"/>
            <a:r>
              <a:rPr lang="en-US" dirty="0"/>
              <a:t>Generate scenarios covering performance of the DDT within the ODD of each ADS feature.</a:t>
            </a:r>
          </a:p>
          <a:p>
            <a:r>
              <a:rPr lang="en-GB" i="1" dirty="0"/>
              <a:t>Behavioural competencies </a:t>
            </a:r>
            <a:r>
              <a:rPr lang="en-GB" dirty="0"/>
              <a:t>to</a:t>
            </a:r>
            <a:r>
              <a:rPr lang="en-GB" i="1" dirty="0"/>
              <a:t> </a:t>
            </a:r>
            <a:r>
              <a:rPr lang="en-GB" dirty="0"/>
              <a:t>specify acceptable DDT responses to scenario conditions.</a:t>
            </a:r>
            <a:endParaRPr lang="en-US" dirty="0"/>
          </a:p>
          <a:p>
            <a:r>
              <a:rPr lang="en-GB" dirty="0"/>
              <a:t>Scenarios can be matched with behavioural competencies to provide verifiable criteria for assessing performance of the DDT.</a:t>
            </a:r>
          </a:p>
          <a:p>
            <a:pPr lvl="1"/>
            <a:r>
              <a:rPr lang="en-GB" dirty="0"/>
              <a:t>Scenarios can be generated by analysing the ODD of an ADS feature.</a:t>
            </a:r>
          </a:p>
          <a:p>
            <a:pPr lvl="1"/>
            <a:r>
              <a:rPr lang="en-GB" dirty="0"/>
              <a:t>Behavioural competencies can define expected and measurable response options linked to scenarios.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AEE2973-D20E-0F93-CDB1-43633C731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5720"/>
            <a:ext cx="9256342" cy="731520"/>
          </a:xfrm>
        </p:spPr>
        <p:txBody>
          <a:bodyPr>
            <a:normAutofit/>
          </a:bodyPr>
          <a:lstStyle/>
          <a:p>
            <a:r>
              <a:rPr lang="en-US" dirty="0"/>
              <a:t>Scenarios and competencies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0669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C60A05-1E44-C215-0070-90F0DE6A6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39" y="1188718"/>
            <a:ext cx="11103430" cy="5358385"/>
          </a:xfrm>
        </p:spPr>
        <p:txBody>
          <a:bodyPr>
            <a:normAutofit/>
          </a:bodyPr>
          <a:lstStyle/>
          <a:p>
            <a:r>
              <a:rPr lang="en-GB" dirty="0"/>
              <a:t>Behavioural competencies can be derived from global requirements and safety models.</a:t>
            </a:r>
          </a:p>
          <a:p>
            <a:r>
              <a:rPr lang="en-GB" dirty="0"/>
              <a:t>Global requirements cover safety goals applicable worldwide.</a:t>
            </a:r>
          </a:p>
          <a:p>
            <a:pPr lvl="1"/>
            <a:r>
              <a:rPr lang="en-GB" dirty="0"/>
              <a:t>ADS shall not cause collisions or traffic disruption.</a:t>
            </a:r>
          </a:p>
          <a:p>
            <a:pPr lvl="1"/>
            <a:r>
              <a:rPr lang="en-GB" dirty="0"/>
              <a:t>ADS shall avoid collisions where preventable.</a:t>
            </a:r>
          </a:p>
          <a:p>
            <a:pPr lvl="1"/>
            <a:r>
              <a:rPr lang="en-GB" dirty="0"/>
              <a:t>ADS shall comply with traffic laws </a:t>
            </a:r>
            <a:r>
              <a:rPr lang="en-GB" dirty="0">
                <a:sym typeface="Wingdings" panose="05000000000000000000" pitchFamily="2" charset="2"/>
              </a:rPr>
              <a:t> local requirements</a:t>
            </a:r>
            <a:endParaRPr lang="en-GB" dirty="0"/>
          </a:p>
          <a:p>
            <a:r>
              <a:rPr lang="en-GB" dirty="0"/>
              <a:t>Safety models provide boundaries and thresholds for assessment of ADS responses.</a:t>
            </a:r>
          </a:p>
          <a:p>
            <a:pPr lvl="1"/>
            <a:r>
              <a:rPr lang="en-GB" dirty="0"/>
              <a:t>Verify that ADS response under scenario falls within model bounds.</a:t>
            </a:r>
          </a:p>
          <a:p>
            <a:pPr lvl="1"/>
            <a:r>
              <a:rPr lang="en-GB" dirty="0"/>
              <a:t>Define thresholds between preventable and unpreventable collisions.</a:t>
            </a:r>
          </a:p>
          <a:p>
            <a:pPr lvl="1"/>
            <a:r>
              <a:rPr lang="en-GB" dirty="0"/>
              <a:t>Several methodologies to generate models (e.g., human-driver, mathematical, technical feasibility analysis).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0D605D4-8E6A-FC8F-AD81-177EA07F2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Behavioural</a:t>
            </a:r>
            <a:r>
              <a:rPr lang="en-US" dirty="0"/>
              <a:t> competencies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2212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33E25F-B421-35CE-8CC9-32FFAAC4FAB7}"/>
              </a:ext>
            </a:extLst>
          </p:cNvPr>
          <p:cNvSpPr/>
          <p:nvPr/>
        </p:nvSpPr>
        <p:spPr>
          <a:xfrm>
            <a:off x="0" y="731520"/>
            <a:ext cx="6096000" cy="6126480"/>
          </a:xfrm>
          <a:prstGeom prst="rect">
            <a:avLst/>
          </a:prstGeom>
          <a:solidFill>
            <a:srgbClr val="5B92E5"/>
          </a:solidFill>
          <a:ln w="12700">
            <a:solidFill>
              <a:srgbClr val="5B92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13B18CB-2117-1F9B-5AA6-E8F85E50176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50838" y="1923843"/>
            <a:ext cx="5394325" cy="321148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119E2-31BA-CCE3-F551-3C2804829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920" y="1189796"/>
            <a:ext cx="5775523" cy="4970647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2000" dirty="0"/>
              <a:t>Manufacturer provides ODD conditions and boundaries for each ADS feature in accordance with guidelines.</a:t>
            </a:r>
            <a:endParaRPr lang="en-GB" sz="2000" dirty="0"/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GB" sz="2000" dirty="0"/>
              <a:t>Traffic rule conversions provide ODD and other scenario elements and link traffic rules, ADS feature, and scenarios.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GB" sz="2000" dirty="0"/>
              <a:t>ODD descriptions and traffic rules are part of the ODD analysis used to generate scenarios.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GB" sz="2000" dirty="0"/>
              <a:t>Scenarios are matched with behavioural competencies describing expected responses.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GB" sz="2000" dirty="0"/>
              <a:t>ADS is required to demonstrate these behavioural competencies under scenario-based assessments.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2000" dirty="0"/>
              <a:t>Competencies are based on global requirements, performance limits from traffic rules, and safety models</a:t>
            </a:r>
            <a:r>
              <a:rPr lang="en-US" sz="2000" i="1" dirty="0"/>
              <a:t>.</a:t>
            </a:r>
            <a:endParaRPr lang="en-US" sz="20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CA203FF-593E-BACD-024A-0F79638BC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Snapshot of DDT Framework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3037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44AE85-509C-DBB3-1122-2D750D2EA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39" y="1188720"/>
            <a:ext cx="10993701" cy="4937760"/>
          </a:xfrm>
        </p:spPr>
        <p:txBody>
          <a:bodyPr>
            <a:normAutofit/>
          </a:bodyPr>
          <a:lstStyle/>
          <a:p>
            <a:r>
              <a:rPr lang="en-GB" sz="2400" dirty="0"/>
              <a:t>Nominal scenarios </a:t>
            </a:r>
          </a:p>
          <a:p>
            <a:pPr lvl="1"/>
            <a:r>
              <a:rPr lang="en-GB" sz="2000" dirty="0"/>
              <a:t>Enable verification that ADS will not cause collisions or disrupt traffic.</a:t>
            </a:r>
          </a:p>
          <a:p>
            <a:r>
              <a:rPr lang="en-GB" sz="2400" dirty="0"/>
              <a:t>Critical scenarios </a:t>
            </a:r>
          </a:p>
          <a:p>
            <a:pPr lvl="1"/>
            <a:r>
              <a:rPr lang="en-GB" sz="2000" dirty="0"/>
              <a:t>Enable verification that ADS will avoid collisions caused by other road users or road conditions where preventable.</a:t>
            </a:r>
          </a:p>
          <a:p>
            <a:r>
              <a:rPr lang="en-GB" sz="2400" dirty="0"/>
              <a:t>Failures scenarios </a:t>
            </a:r>
          </a:p>
          <a:p>
            <a:pPr lvl="1"/>
            <a:r>
              <a:rPr lang="en-GB" sz="2000" dirty="0"/>
              <a:t>Enable verification that ADS will safely manage internal system failures.</a:t>
            </a:r>
          </a:p>
          <a:p>
            <a:r>
              <a:rPr lang="en-GB" sz="2400" dirty="0"/>
              <a:t>Scenarios and behavioural competencies can be defined at functional, logical, and concrete layers of abstraction (per VMAD recommendations).</a:t>
            </a:r>
          </a:p>
          <a:p>
            <a:pPr lvl="1"/>
            <a:r>
              <a:rPr lang="en-GB" sz="2000" dirty="0"/>
              <a:t>Nominal performance may be at the functional layer (real-world testing).</a:t>
            </a:r>
          </a:p>
          <a:p>
            <a:pPr lvl="1"/>
            <a:r>
              <a:rPr lang="en-GB" sz="2000" dirty="0"/>
              <a:t>Critical performance may be at the concrete layer (repeatable, reproducible track testing).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DDE95EA-A84A-1FBD-3456-2BDAF66AC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Categories and layers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508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F79121-DA6A-CBA8-433B-9371E3A5B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39" y="1188719"/>
            <a:ext cx="10962351" cy="540541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400" b="1" dirty="0"/>
              <a:t>Guidelines for ODD descriptions</a:t>
            </a:r>
          </a:p>
          <a:p>
            <a:pPr marL="548640" lvl="1" indent="0">
              <a:buNone/>
            </a:pPr>
            <a:r>
              <a:rPr lang="en-GB" sz="2000" dirty="0"/>
              <a:t>Ensure coverage of ODD in measurable/verifiable terms.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b="1" dirty="0"/>
              <a:t>Methodology to generate traffic scenarios</a:t>
            </a:r>
          </a:p>
          <a:p>
            <a:pPr marL="548640" lvl="1" indent="0">
              <a:buNone/>
            </a:pPr>
            <a:r>
              <a:rPr lang="en-GB" sz="2000" dirty="0"/>
              <a:t>Ensure test scenarios that cover DDT performance across the ODD.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b="1" dirty="0"/>
              <a:t>Global requirements</a:t>
            </a:r>
          </a:p>
          <a:p>
            <a:pPr marL="548640" lvl="1" indent="0">
              <a:buNone/>
            </a:pPr>
            <a:r>
              <a:rPr lang="en-GB" sz="2000" dirty="0"/>
              <a:t>Establish high-level requirements for DDT performance applicable worldwide.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b="1" dirty="0"/>
              <a:t>Methodology for traffic-rule conversions</a:t>
            </a:r>
          </a:p>
          <a:p>
            <a:pPr marL="548640" lvl="1" indent="0">
              <a:buNone/>
            </a:pPr>
            <a:r>
              <a:rPr lang="en-GB" sz="2000" dirty="0"/>
              <a:t>Extract local performance limits plus any ODD and OEDR elements for scenario generation.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b="1" dirty="0"/>
              <a:t>Methods for generating safety models</a:t>
            </a:r>
          </a:p>
          <a:p>
            <a:pPr marL="548640" lvl="1" indent="0">
              <a:buNone/>
            </a:pPr>
            <a:r>
              <a:rPr lang="en-GB" sz="2000" dirty="0"/>
              <a:t>Enable quantifiable parameters for collision avoidance applicable across scenarios.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b="1" dirty="0"/>
              <a:t>Behavioural competencies</a:t>
            </a:r>
          </a:p>
          <a:p>
            <a:pPr marL="548640" lvl="1" indent="0">
              <a:buNone/>
            </a:pPr>
            <a:r>
              <a:rPr lang="en-GB" sz="2000" dirty="0"/>
              <a:t>Define verifiable performance expectations across traffic scenarios </a:t>
            </a:r>
            <a:r>
              <a:rPr lang="en-GB" sz="1800" dirty="0"/>
              <a:t>(at layers of abstraction)</a:t>
            </a:r>
            <a:r>
              <a:rPr lang="en-GB" sz="2000" dirty="0"/>
              <a:t>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C9D539-6C0C-0CD6-F6BB-E9AA16F1A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components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907538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8422D08C252547BB1CFA7F78E2CB83" ma:contentTypeVersion="17" ma:contentTypeDescription="Create a new document." ma:contentTypeScope="" ma:versionID="3dda9090b5883dd13a17919601bc9337">
  <xsd:schema xmlns:xsd="http://www.w3.org/2001/XMLSchema" xmlns:xs="http://www.w3.org/2001/XMLSchema" xmlns:p="http://schemas.microsoft.com/office/2006/metadata/properties" xmlns:ns2="4b4a1c0d-4a69-4996-a84a-fc699b9f49de" xmlns:ns3="acccb6d4-dbe5-46d2-b4d3-5733603d8cc6" xmlns:ns4="985ec44e-1bab-4c0b-9df0-6ba128686fc9" targetNamespace="http://schemas.microsoft.com/office/2006/metadata/properties" ma:root="true" ma:fieldsID="ded5af2ee258f7c0b7926b0cd9be3d49" ns2:_="" ns3:_="" ns4:_="">
    <xsd:import namespace="4b4a1c0d-4a69-4996-a84a-fc699b9f49de"/>
    <xsd:import namespace="acccb6d4-dbe5-46d2-b4d3-5733603d8cc6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4a1c0d-4a69-4996-a84a-fc699b9f49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cb6d4-dbe5-46d2-b4d3-5733603d8c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02cb41a6-c265-4598-b948-df01c7e084ec}" ma:internalName="TaxCatchAll" ma:showField="CatchAllData" ma:web="4b4a1c0d-4a69-4996-a84a-fc699b9f49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6F5EAED-B2C6-46C0-A725-6B291BA0F504}"/>
</file>

<file path=customXml/itemProps2.xml><?xml version="1.0" encoding="utf-8"?>
<ds:datastoreItem xmlns:ds="http://schemas.openxmlformats.org/officeDocument/2006/customXml" ds:itemID="{B8ECF463-3869-4C91-B4F3-669CA91098F3}"/>
</file>

<file path=docProps/app.xml><?xml version="1.0" encoding="utf-8"?>
<Properties xmlns="http://schemas.openxmlformats.org/officeDocument/2006/extended-properties" xmlns:vt="http://schemas.openxmlformats.org/officeDocument/2006/docPropsVTypes">
  <TotalTime>1555</TotalTime>
  <Words>1113</Words>
  <Application>Microsoft Office PowerPoint</Application>
  <PresentationFormat>Widescreen</PresentationFormat>
  <Paragraphs>127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Calibri Light</vt:lpstr>
      <vt:lpstr>Symbol</vt:lpstr>
      <vt:lpstr>Roboto</vt:lpstr>
      <vt:lpstr>Arial Nova</vt:lpstr>
      <vt:lpstr>Arial Nova Light</vt:lpstr>
      <vt:lpstr>Arial</vt:lpstr>
      <vt:lpstr>Calibri</vt:lpstr>
      <vt:lpstr>1_Office Theme</vt:lpstr>
      <vt:lpstr> Informal Working Group on Functional Requirements for Automated Vehicles   Status Report</vt:lpstr>
      <vt:lpstr>FRAV current status</vt:lpstr>
      <vt:lpstr>What is an ADS? What to Assess?</vt:lpstr>
      <vt:lpstr>Diversity and complexity challenge</vt:lpstr>
      <vt:lpstr>Scenarios and competencies</vt:lpstr>
      <vt:lpstr>Behavioural competencies</vt:lpstr>
      <vt:lpstr>Snapshot of DDT Framework</vt:lpstr>
      <vt:lpstr>Categories and layers</vt:lpstr>
      <vt:lpstr>Key components</vt:lpstr>
      <vt:lpstr>FRAV expectations</vt:lpstr>
      <vt:lpstr>External ADS vehicle signalling</vt:lpstr>
      <vt:lpstr>FRAV near-term work plan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Creamer</dc:creator>
  <cp:lastModifiedBy>UNECE</cp:lastModifiedBy>
  <cp:revision>30</cp:revision>
  <cp:lastPrinted>2022-09-22T09:48:42Z</cp:lastPrinted>
  <dcterms:created xsi:type="dcterms:W3CDTF">2022-04-15T10:07:59Z</dcterms:created>
  <dcterms:modified xsi:type="dcterms:W3CDTF">2022-09-23T17:39:56Z</dcterms:modified>
</cp:coreProperties>
</file>