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3"/>
    <p:sldMasterId id="2147483662" r:id="rId4"/>
  </p:sldMasterIdLst>
  <p:notesMasterIdLst>
    <p:notesMasterId r:id="rId11"/>
  </p:notesMasterIdLst>
  <p:sldIdLst>
    <p:sldId id="261" r:id="rId5"/>
    <p:sldId id="260" r:id="rId6"/>
    <p:sldId id="2849" r:id="rId7"/>
    <p:sldId id="2848" r:id="rId8"/>
    <p:sldId id="2850" r:id="rId9"/>
    <p:sldId id="26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B3E80B1-EA62-4E14-B15D-11F04EE60079}">
          <p14:sldIdLst>
            <p14:sldId id="261"/>
            <p14:sldId id="260"/>
            <p14:sldId id="2849"/>
            <p14:sldId id="2848"/>
            <p14:sldId id="2850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2F3916-BA2C-449F-A1DB-099917700550}" v="1" dt="2022-09-24T07:16:17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7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is Guichard" userId="b25862a6-b641-4ece-b9f9-9230f3cdb908" providerId="ADAL" clId="{982F3916-BA2C-449F-A1DB-099917700550}"/>
    <pc:docChg chg="modSld">
      <pc:chgData name="Francois Guichard" userId="b25862a6-b641-4ece-b9f9-9230f3cdb908" providerId="ADAL" clId="{982F3916-BA2C-449F-A1DB-099917700550}" dt="2022-09-24T07:16:43.773" v="4" actId="20577"/>
      <pc:docMkLst>
        <pc:docMk/>
      </pc:docMkLst>
      <pc:sldChg chg="addSp modSp mod">
        <pc:chgData name="Francois Guichard" userId="b25862a6-b641-4ece-b9f9-9230f3cdb908" providerId="ADAL" clId="{982F3916-BA2C-449F-A1DB-099917700550}" dt="2022-09-24T07:16:43.773" v="4" actId="20577"/>
        <pc:sldMkLst>
          <pc:docMk/>
          <pc:sldMk cId="1904252843" sldId="261"/>
        </pc:sldMkLst>
        <pc:spChg chg="add mod">
          <ac:chgData name="Francois Guichard" userId="b25862a6-b641-4ece-b9f9-9230f3cdb908" providerId="ADAL" clId="{982F3916-BA2C-449F-A1DB-099917700550}" dt="2022-09-24T07:16:17.943" v="0"/>
          <ac:spMkLst>
            <pc:docMk/>
            <pc:sldMk cId="1904252843" sldId="261"/>
            <ac:spMk id="6" creationId="{BAEEDAF5-24CC-4EEB-88C5-0485304C3772}"/>
          </ac:spMkLst>
        </pc:spChg>
        <pc:spChg chg="add mod">
          <ac:chgData name="Francois Guichard" userId="b25862a6-b641-4ece-b9f9-9230f3cdb908" providerId="ADAL" clId="{982F3916-BA2C-449F-A1DB-099917700550}" dt="2022-09-24T07:16:43.773" v="4" actId="20577"/>
          <ac:spMkLst>
            <pc:docMk/>
            <pc:sldMk cId="1904252843" sldId="261"/>
            <ac:spMk id="7" creationId="{74465D7D-DDA9-4990-A5B7-72E1256A3EA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A3C93-66C3-4D9E-A8C6-608BF9248523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6E7B9-E964-4139-A43D-A86139E9DF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20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6E7B9-E964-4139-A43D-A86139E9DF7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913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6E7B9-E964-4139-A43D-A86139E9DF7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19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0C9878-E61A-78F7-E4C2-7E543E81B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924" y="2270580"/>
            <a:ext cx="8692152" cy="1745002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pPr algn="l"/>
            <a:endParaRPr lang="en-US" altLang="zh-CN" sz="60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235FF9-B52D-A0A4-7D48-79759FBF9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9923" y="4079875"/>
            <a:ext cx="8692153" cy="15806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AD659B-B695-E83E-53B0-32DE8E2E3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A0D-A906-43D3-9526-C175FD0EE0B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5B1A72-527F-CAF6-6077-711FD1151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973568-291B-04DA-6220-C29D6344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F32C8D8-C652-B91A-FA50-EC0AB6E1E3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7247" y="157956"/>
            <a:ext cx="5400675" cy="19288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FBBB1FC-B1D0-1A58-FC67-287DC82A5517}"/>
              </a:ext>
            </a:extLst>
          </p:cNvPr>
          <p:cNvCxnSpPr/>
          <p:nvPr userDrawn="1"/>
        </p:nvCxnSpPr>
        <p:spPr>
          <a:xfrm>
            <a:off x="1923197" y="2103903"/>
            <a:ext cx="8345606" cy="0"/>
          </a:xfrm>
          <a:prstGeom prst="line">
            <a:avLst/>
          </a:prstGeom>
          <a:ln w="28575">
            <a:solidFill>
              <a:srgbClr val="2A4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0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18DE3F-BAC9-C04C-54A4-B281EA45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1DEE7E-5F10-0DE9-2261-64E3FDB31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89A144-24E6-70B2-E742-3DF41D4B6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A0D-A906-43D3-9526-C175FD0EE0B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9BC994-096B-0876-9828-8507E7694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6C3232-707C-1E9C-1BA0-6EFFAF7C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29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1A738DC-7D51-66B5-0FD5-78A33111E2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F856324-9ED4-D1E4-360E-38B06807A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7BB746-6795-8C4C-9267-F551AA024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A0D-A906-43D3-9526-C175FD0EE0B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EE4C15-27A7-22FF-80E4-0FCD32002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6BC052-6489-6DAE-A246-B273EC03A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426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0C9878-E61A-78F7-E4C2-7E543E81B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924" y="2270580"/>
            <a:ext cx="8692152" cy="1745002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pPr algn="l"/>
            <a:endParaRPr lang="en-US" altLang="zh-CN" sz="60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235FF9-B52D-A0A4-7D48-79759FBF9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9923" y="4079875"/>
            <a:ext cx="8692153" cy="15806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AD659B-B695-E83E-53B0-32DE8E2E3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A0D-A906-43D3-9526-C175FD0EE0B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5B1A72-527F-CAF6-6077-711FD1151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973568-291B-04DA-6220-C29D6344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F32C8D8-C652-B91A-FA50-EC0AB6E1E3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7247" y="157956"/>
            <a:ext cx="5400675" cy="19288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FBBB1FC-B1D0-1A58-FC67-287DC82A5517}"/>
              </a:ext>
            </a:extLst>
          </p:cNvPr>
          <p:cNvCxnSpPr/>
          <p:nvPr userDrawn="1"/>
        </p:nvCxnSpPr>
        <p:spPr>
          <a:xfrm>
            <a:off x="1923197" y="2103903"/>
            <a:ext cx="8345606" cy="0"/>
          </a:xfrm>
          <a:prstGeom prst="line">
            <a:avLst/>
          </a:prstGeom>
          <a:ln w="28575">
            <a:solidFill>
              <a:srgbClr val="2A4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18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C7A8DBE-5834-A445-D8F1-DBBA68C098A4}"/>
              </a:ext>
            </a:extLst>
          </p:cNvPr>
          <p:cNvSpPr/>
          <p:nvPr userDrawn="1"/>
        </p:nvSpPr>
        <p:spPr>
          <a:xfrm>
            <a:off x="0" y="0"/>
            <a:ext cx="374469" cy="5947954"/>
          </a:xfrm>
          <a:prstGeom prst="rect">
            <a:avLst/>
          </a:prstGeom>
          <a:solidFill>
            <a:srgbClr val="2A41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E56B818-9477-1C24-C636-2C45ADF43985}"/>
              </a:ext>
            </a:extLst>
          </p:cNvPr>
          <p:cNvSpPr/>
          <p:nvPr userDrawn="1"/>
        </p:nvSpPr>
        <p:spPr>
          <a:xfrm>
            <a:off x="0" y="5947954"/>
            <a:ext cx="374469" cy="91004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AFC9854-0294-1D96-7713-3C71683766AB}"/>
              </a:ext>
            </a:extLst>
          </p:cNvPr>
          <p:cNvSpPr txBox="1"/>
          <p:nvPr userDrawn="1"/>
        </p:nvSpPr>
        <p:spPr>
          <a:xfrm>
            <a:off x="539931" y="2598003"/>
            <a:ext cx="2855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4800" b="1" dirty="0">
              <a:solidFill>
                <a:srgbClr val="2A41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292FB59-16B8-A974-B94A-02CE244E6020}"/>
              </a:ext>
            </a:extLst>
          </p:cNvPr>
          <p:cNvCxnSpPr>
            <a:cxnSpLocks/>
          </p:cNvCxnSpPr>
          <p:nvPr userDrawn="1"/>
        </p:nvCxnSpPr>
        <p:spPr>
          <a:xfrm>
            <a:off x="3474720" y="3657600"/>
            <a:ext cx="0" cy="32004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7">
            <a:extLst>
              <a:ext uri="{FF2B5EF4-FFF2-40B4-BE49-F238E27FC236}">
                <a16:creationId xmlns:a16="http://schemas.microsoft.com/office/drawing/2014/main" id="{B5A2976A-485E-655C-594F-A9FA2BC9334C}"/>
              </a:ext>
            </a:extLst>
          </p:cNvPr>
          <p:cNvSpPr txBox="1"/>
          <p:nvPr userDrawn="1"/>
        </p:nvSpPr>
        <p:spPr>
          <a:xfrm>
            <a:off x="4053906" y="750045"/>
            <a:ext cx="748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宋体"/>
                <a:cs typeface="+mn-cs"/>
                <a:sym typeface="+mn-lt"/>
              </a:rPr>
              <a:t>01 XXXX</a:t>
            </a: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1FE6B5E0-4845-39E6-1A26-85C834A4D108}"/>
              </a:ext>
            </a:extLst>
          </p:cNvPr>
          <p:cNvSpPr txBox="1"/>
          <p:nvPr userDrawn="1"/>
        </p:nvSpPr>
        <p:spPr>
          <a:xfrm>
            <a:off x="4053905" y="2191606"/>
            <a:ext cx="7635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宋体"/>
                <a:cs typeface="+mn-cs"/>
                <a:sym typeface="+mn-lt"/>
              </a:rPr>
              <a:t>02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宋体"/>
                <a:cs typeface="+mn-ea"/>
                <a:sym typeface="+mn-lt"/>
              </a:rPr>
              <a:t>XXXX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45498DC4-DEC0-629E-7C6F-6A6B40C7B67D}"/>
              </a:ext>
            </a:extLst>
          </p:cNvPr>
          <p:cNvSpPr txBox="1"/>
          <p:nvPr userDrawn="1"/>
        </p:nvSpPr>
        <p:spPr>
          <a:xfrm>
            <a:off x="4053905" y="5100517"/>
            <a:ext cx="7635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宋体"/>
                <a:cs typeface="+mn-cs"/>
                <a:sym typeface="+mn-lt"/>
              </a:rPr>
              <a:t>04 XXXX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89DF51-E7C5-DD9A-1233-97485718EA78}"/>
              </a:ext>
            </a:extLst>
          </p:cNvPr>
          <p:cNvSpPr txBox="1"/>
          <p:nvPr userDrawn="1"/>
        </p:nvSpPr>
        <p:spPr>
          <a:xfrm>
            <a:off x="4053906" y="3633167"/>
            <a:ext cx="748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宋体"/>
                <a:cs typeface="+mn-cs"/>
                <a:sym typeface="+mn-lt"/>
              </a:rPr>
              <a:t>03 XXXX</a:t>
            </a:r>
          </a:p>
        </p:txBody>
      </p:sp>
    </p:spTree>
    <p:extLst>
      <p:ext uri="{BB962C8B-B14F-4D97-AF65-F5344CB8AC3E}">
        <p14:creationId xmlns:p14="http://schemas.microsoft.com/office/powerpoint/2010/main" val="307375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57C0AF-E7F9-0D34-17F7-A0755BA6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2A5329-6FC3-BF19-C5BE-EA53CBEF3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16E4EE-65F4-788A-9B92-A4200972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A0D-A906-43D3-9526-C175FD0EE0B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C8DA47-26AB-83F2-14AB-9EA680FC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2B4381-A885-5062-62BA-EC8C8EB0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00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B3390-19AB-733E-ECBD-3A0F69AE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8A229B-CE16-EB8C-9077-1E0783989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571567-7F09-625B-C436-08685A22C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2DBB7B-4B94-2C48-2D73-6D064A7D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A0D-A906-43D3-9526-C175FD0EE0B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404D76-AFBF-D6D2-C2F8-A7926B03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8C928-4E65-E3DD-A39E-D28A6A1E7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640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D1E9AD-6F08-E207-911B-FA71E4A37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03B9FA-6C81-D453-8B88-77ACE0293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587EB5-86C5-433B-74C0-BC656D530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27B5130-444B-4041-A6F4-B8BF7BB8D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BAE2E5E-4A62-1D15-9B56-626B4E68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CE7CEBB-AE1E-435B-7BAB-103B2D7D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A0D-A906-43D3-9526-C175FD0EE0B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1454654-FC4B-349B-971E-7BA5BEFB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7DDA44A-CFEC-78B4-E00B-BBFE23A6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155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47030D2-1FAC-CBF4-DA5E-08A3980074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417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AD36E98-CEA3-3905-D24C-F3884B8270E2}"/>
              </a:ext>
            </a:extLst>
          </p:cNvPr>
          <p:cNvSpPr txBox="1"/>
          <p:nvPr userDrawn="1"/>
        </p:nvSpPr>
        <p:spPr>
          <a:xfrm>
            <a:off x="2797661" y="2582958"/>
            <a:ext cx="6596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Thank you for your attention!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endParaRPr lang="zh-CN" altLang="en-US" sz="36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E287312-F696-E2FF-2831-4A64AC6EF88B}"/>
              </a:ext>
            </a:extLst>
          </p:cNvPr>
          <p:cNvSpPr txBox="1"/>
          <p:nvPr userDrawn="1"/>
        </p:nvSpPr>
        <p:spPr>
          <a:xfrm>
            <a:off x="2838994" y="4116485"/>
            <a:ext cx="62648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Contacts: Sun Hang, sunhang@catarc.ac.cn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Wu  Jiajie, wujiajie@catarc.ac.cn</a:t>
            </a:r>
          </a:p>
          <a:p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18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19DB824-08FA-26ED-3628-A1E26FE07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910" y="191777"/>
            <a:ext cx="2902978" cy="353831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A8BA2C8-1085-85E0-4564-CE37121BD29A}"/>
              </a:ext>
            </a:extLst>
          </p:cNvPr>
          <p:cNvCxnSpPr/>
          <p:nvPr userDrawn="1"/>
        </p:nvCxnSpPr>
        <p:spPr>
          <a:xfrm>
            <a:off x="462111" y="648845"/>
            <a:ext cx="11267777" cy="0"/>
          </a:xfrm>
          <a:prstGeom prst="line">
            <a:avLst/>
          </a:prstGeom>
          <a:ln>
            <a:solidFill>
              <a:srgbClr val="2A4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56D0D3D0-4C65-3C0B-95BB-59A7AA13A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22992" y="64076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67DC12A-E8D8-4956-B21A-BF646AFDDFB4}" type="datetimeFigureOut">
              <a:rPr lang="zh-CN" altLang="en-US" smtClean="0"/>
              <a:pPr/>
              <a:t>2022/9/24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F09B143B-DA11-6816-9560-6F55449A1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2111" y="6407692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altLang="zh-CN" dirty="0"/>
              <a:t>Submitted by the experts from China</a:t>
            </a:r>
            <a:endParaRPr lang="zh-CN" altLang="en-US" dirty="0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6CC6D6AF-66F3-5090-8C60-D02FE4E1C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66211" y="6407692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D28876C-8E9A-418E-9218-3E3BB2CABA1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FCDDC3F-281C-B386-8394-C884B09863F6}"/>
              </a:ext>
            </a:extLst>
          </p:cNvPr>
          <p:cNvCxnSpPr/>
          <p:nvPr userDrawn="1"/>
        </p:nvCxnSpPr>
        <p:spPr>
          <a:xfrm>
            <a:off x="398415" y="6359883"/>
            <a:ext cx="11267777" cy="0"/>
          </a:xfrm>
          <a:prstGeom prst="line">
            <a:avLst/>
          </a:prstGeom>
          <a:ln>
            <a:solidFill>
              <a:srgbClr val="2A4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231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6D8115-017B-1A97-99A4-0F6C9483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5ADE20-9CC6-0611-4DAC-DC8A960A2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C51039-3D99-F218-3BB8-F7E1528E3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AAF18A6-B542-CC1B-6717-F2B25334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A0D-A906-43D3-9526-C175FD0EE0B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F79E3A-4A19-C436-484F-894F8126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7559B6-C254-460F-BFE2-9F43B29C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76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BD7A3A-D30E-F363-8A3D-6F4BB18FC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CA9739-F8E5-30F2-6F37-F83164C91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C68024-874B-A56D-EA03-BAECA561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A0D-A906-43D3-9526-C175FD0EE0B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F8D5C7-E3E9-C950-FE2E-6D87627A9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D2CCA2-BDA3-A470-CB6C-E3EE6F9F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262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505262-CA8E-513D-A443-C02088741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37792B-B061-B31A-FEDB-4482C5197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4F7A70-F27A-E05D-6F8E-FFCB8E84F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29EB147-F714-6FA4-0047-D855E150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A0D-A906-43D3-9526-C175FD0EE0B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40E216-4B15-D9C8-A947-4A3C51156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E0D460-EAB6-2D7A-6B03-0497556A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097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18DE3F-BAC9-C04C-54A4-B281EA45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1DEE7E-5F10-0DE9-2261-64E3FDB31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89A144-24E6-70B2-E742-3DF41D4B6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A0D-A906-43D3-9526-C175FD0EE0B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9BC994-096B-0876-9828-8507E7694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6C3232-707C-1E9C-1BA0-6EFFAF7C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29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1A738DC-7D51-66B5-0FD5-78A33111E2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F856324-9ED4-D1E4-360E-38B06807A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7BB746-6795-8C4C-9267-F551AA024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A0D-A906-43D3-9526-C175FD0EE0B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EE4C15-27A7-22FF-80E4-0FCD32002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6BC052-6489-6DAE-A246-B273EC03A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98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57C0AF-E7F9-0D34-17F7-A0755BA6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2A5329-6FC3-BF19-C5BE-EA53CBEF3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16E4EE-65F4-788A-9B92-A4200972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A0D-A906-43D3-9526-C175FD0EE0B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C8DA47-26AB-83F2-14AB-9EA680FC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2B4381-A885-5062-62BA-EC8C8EB0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46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B3390-19AB-733E-ECBD-3A0F69AE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8A229B-CE16-EB8C-9077-1E0783989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571567-7F09-625B-C436-08685A22C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2DBB7B-4B94-2C48-2D73-6D064A7D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A0D-A906-43D3-9526-C175FD0EE0B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404D76-AFBF-D6D2-C2F8-A7926B03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8C928-4E65-E3DD-A39E-D28A6A1E7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9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D1E9AD-6F08-E207-911B-FA71E4A37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03B9FA-6C81-D453-8B88-77ACE0293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587EB5-86C5-433B-74C0-BC656D530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27B5130-444B-4041-A6F4-B8BF7BB8D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BAE2E5E-4A62-1D15-9B56-626B4E68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CE7CEBB-AE1E-435B-7BAB-103B2D7D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A0D-A906-43D3-9526-C175FD0EE0B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1454654-FC4B-349B-971E-7BA5BEFB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7DDA44A-CFEC-78B4-E00B-BBFE23A6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8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47030D2-1FAC-CBF4-DA5E-08A3980074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417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6EA4C72-E7A5-CAA5-6CD5-4BB823459E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r="3815"/>
          <a:stretch>
            <a:fillRect/>
          </a:stretch>
        </p:blipFill>
        <p:spPr>
          <a:xfrm>
            <a:off x="3396000" y="2455994"/>
            <a:ext cx="5400000" cy="244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3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19DB824-08FA-26ED-3628-A1E26FE07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910" y="191777"/>
            <a:ext cx="2902978" cy="353831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A8BA2C8-1085-85E0-4564-CE37121BD29A}"/>
              </a:ext>
            </a:extLst>
          </p:cNvPr>
          <p:cNvCxnSpPr/>
          <p:nvPr userDrawn="1"/>
        </p:nvCxnSpPr>
        <p:spPr>
          <a:xfrm>
            <a:off x="462111" y="648845"/>
            <a:ext cx="11267777" cy="0"/>
          </a:xfrm>
          <a:prstGeom prst="line">
            <a:avLst/>
          </a:prstGeom>
          <a:ln>
            <a:solidFill>
              <a:srgbClr val="2A4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56D0D3D0-4C65-3C0B-95BB-59A7AA13A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5025" y="640769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67DC12A-E8D8-4956-B21A-BF646AFDDFB4}" type="datetimeFigureOut">
              <a:rPr lang="zh-CN" altLang="en-US" smtClean="0"/>
              <a:pPr/>
              <a:t>2022/9/24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F09B143B-DA11-6816-9560-6F55449A1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21" y="6407694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altLang="zh-CN" dirty="0"/>
              <a:t>Submitted by the experts from China</a:t>
            </a:r>
            <a:endParaRPr lang="zh-CN" altLang="en-US" dirty="0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6CC6D6AF-66F3-5090-8C60-D02FE4E1C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61708" y="639653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D28876C-8E9A-418E-9218-3E3BB2CABA1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FCDDC3F-281C-B386-8394-C884B09863F6}"/>
              </a:ext>
            </a:extLst>
          </p:cNvPr>
          <p:cNvCxnSpPr/>
          <p:nvPr userDrawn="1"/>
        </p:nvCxnSpPr>
        <p:spPr>
          <a:xfrm>
            <a:off x="370670" y="6277064"/>
            <a:ext cx="11267777" cy="0"/>
          </a:xfrm>
          <a:prstGeom prst="line">
            <a:avLst/>
          </a:prstGeom>
          <a:ln>
            <a:solidFill>
              <a:srgbClr val="2A4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97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6D8115-017B-1A97-99A4-0F6C9483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5ADE20-9CC6-0611-4DAC-DC8A960A2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C51039-3D99-F218-3BB8-F7E1528E3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AAF18A6-B542-CC1B-6717-F2B25334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A0D-A906-43D3-9526-C175FD0EE0B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F79E3A-4A19-C436-484F-894F8126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7559B6-C254-460F-BFE2-9F43B29C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47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505262-CA8E-513D-A443-C02088741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37792B-B061-B31A-FEDB-4482C5197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4F7A70-F27A-E05D-6F8E-FFCB8E84F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29EB147-F714-6FA4-0047-D855E150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A0D-A906-43D3-9526-C175FD0EE0B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40E216-4B15-D9C8-A947-4A3C51156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E0D460-EAB6-2D7A-6B03-0497556A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64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1CD2FDF-5CD4-EC97-8D1D-82F44B4E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D3C1B8-5B51-2AFB-FD6A-38115DB01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549E82-65FC-EC16-8FE2-91C955303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3EA0D-A906-43D3-9526-C175FD0EE0B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963F25-06BE-EFD6-5FE3-06BB6C8A0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75840D-8615-6AD0-9E12-29218D851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27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1CD2FDF-5CD4-EC97-8D1D-82F44B4E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D3C1B8-5B51-2AFB-FD6A-38115DB01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549E82-65FC-EC16-8FE2-91C955303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3EA0D-A906-43D3-9526-C175FD0EE0B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963F25-06BE-EFD6-5FE3-06BB6C8A0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75840D-8615-6AD0-9E12-29218D851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69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CFD753-8B89-4668-2BBE-69A4DDD07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750" y="2444442"/>
            <a:ext cx="8986500" cy="1745002"/>
          </a:xfrm>
        </p:spPr>
        <p:txBody>
          <a:bodyPr>
            <a:normAutofit/>
          </a:bodyPr>
          <a:lstStyle/>
          <a:p>
            <a:r>
              <a:rPr lang="en-US" altLang="zh-CN" sz="4000" b="1" kern="0" dirty="0">
                <a:latin typeface="微软雅黑" panose="020B0503020204020204" charset="-122"/>
                <a:ea typeface="微软雅黑" panose="020B0503020204020204" charset="-122"/>
                <a:cs typeface="思源黑体" panose="020B0400000000000000" charset="-122"/>
                <a:sym typeface="+mn-ea"/>
              </a:rPr>
              <a:t>Proposal for </a:t>
            </a:r>
            <a:r>
              <a:rPr lang="en-US" altLang="zh-CN" sz="4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V2V data interaction</a:t>
            </a:r>
            <a:br>
              <a:rPr lang="en-US" altLang="zh-CN" sz="4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8CE893-0AD2-9D0E-152B-F9A6493A809D}"/>
              </a:ext>
            </a:extLst>
          </p:cNvPr>
          <p:cNvSpPr txBox="1"/>
          <p:nvPr/>
        </p:nvSpPr>
        <p:spPr>
          <a:xfrm>
            <a:off x="4196281" y="4189444"/>
            <a:ext cx="399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 the 14th meeting of WP.29/GRVA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AF412BA-80CB-6AE9-B34E-79C4875CD6E7}"/>
              </a:ext>
            </a:extLst>
          </p:cNvPr>
          <p:cNvSpPr txBox="1"/>
          <p:nvPr/>
        </p:nvSpPr>
        <p:spPr>
          <a:xfrm>
            <a:off x="4121195" y="5934446"/>
            <a:ext cx="4068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/>
              <a:t>Submitted by the experts from China</a:t>
            </a:r>
            <a:endParaRPr lang="zh-CN" altLang="en-US" b="1" dirty="0"/>
          </a:p>
          <a:p>
            <a:pPr algn="ctr"/>
            <a:r>
              <a:rPr lang="en-US" altLang="zh-CN" b="1" dirty="0"/>
              <a:t>2022/09/27</a:t>
            </a:r>
          </a:p>
        </p:txBody>
      </p:sp>
      <p:sp>
        <p:nvSpPr>
          <p:cNvPr id="6" name="テキスト ボックス 3">
            <a:extLst>
              <a:ext uri="{FF2B5EF4-FFF2-40B4-BE49-F238E27FC236}">
                <a16:creationId xmlns:a16="http://schemas.microsoft.com/office/drawing/2014/main" id="{BAEEDAF5-24CC-4EEB-88C5-0485304C3772}"/>
              </a:ext>
            </a:extLst>
          </p:cNvPr>
          <p:cNvSpPr txBox="1"/>
          <p:nvPr/>
        </p:nvSpPr>
        <p:spPr>
          <a:xfrm>
            <a:off x="251520" y="188640"/>
            <a:ext cx="40324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/>
              <a:t>Submitted by the expert from China</a:t>
            </a:r>
            <a:endParaRPr kumimoji="1" lang="ja-JP" altLang="en-US" sz="1050" dirty="0"/>
          </a:p>
        </p:txBody>
      </p:sp>
      <p:sp>
        <p:nvSpPr>
          <p:cNvPr id="7" name="テキスト ボックス 4">
            <a:extLst>
              <a:ext uri="{FF2B5EF4-FFF2-40B4-BE49-F238E27FC236}">
                <a16:creationId xmlns:a16="http://schemas.microsoft.com/office/drawing/2014/main" id="{74465D7D-DDA9-4990-A5B7-72E1256A3EA5}"/>
              </a:ext>
            </a:extLst>
          </p:cNvPr>
          <p:cNvSpPr txBox="1"/>
          <p:nvPr/>
        </p:nvSpPr>
        <p:spPr>
          <a:xfrm>
            <a:off x="9495015" y="188640"/>
            <a:ext cx="24454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u="sng" dirty="0"/>
              <a:t>Informal </a:t>
            </a:r>
            <a:r>
              <a:rPr lang="en-US" altLang="ja-JP" sz="1050" u="sng"/>
              <a:t>document </a:t>
            </a:r>
            <a:r>
              <a:rPr lang="en-US" altLang="ja-JP" sz="1050" b="1"/>
              <a:t>GRVA-14-20</a:t>
            </a:r>
            <a:endParaRPr lang="en-US" altLang="ja-JP" sz="1050" b="1" dirty="0"/>
          </a:p>
          <a:p>
            <a:r>
              <a:rPr lang="en-US" altLang="ja-JP" sz="1050" dirty="0"/>
              <a:t>14th GRVA, 26-30 September 2022</a:t>
            </a:r>
          </a:p>
          <a:p>
            <a:r>
              <a:rPr lang="en-US" altLang="ja-JP" sz="1050" dirty="0"/>
              <a:t>Provisional agenda item 5 (c)  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90425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A6E02622-BF83-6770-6591-36E5AFDB1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7450" y="639484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altLang="zh-CN" dirty="0"/>
              <a:t>2022/09/27</a:t>
            </a:r>
            <a:endParaRPr lang="zh-CN" altLang="en-US" dirty="0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FAB655D8-4507-01A4-0EE6-012E3B840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742" y="640061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altLang="zh-CN" dirty="0"/>
              <a:t>Submitted by the experts from China</a:t>
            </a:r>
            <a:endParaRPr lang="zh-CN" altLang="en-US" dirty="0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05DF1B56-70C7-5D15-9479-5C194CF05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5965" y="640024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5AF1571-2865-FEA2-1716-03BE9A8567E5}"/>
              </a:ext>
            </a:extLst>
          </p:cNvPr>
          <p:cNvSpPr txBox="1"/>
          <p:nvPr/>
        </p:nvSpPr>
        <p:spPr>
          <a:xfrm>
            <a:off x="392430" y="185420"/>
            <a:ext cx="658685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Data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interaction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improves driving safety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E713AC5-D95D-7087-FC5E-AF3EE385F442}"/>
              </a:ext>
            </a:extLst>
          </p:cNvPr>
          <p:cNvSpPr/>
          <p:nvPr/>
        </p:nvSpPr>
        <p:spPr>
          <a:xfrm>
            <a:off x="1008380" y="1992908"/>
            <a:ext cx="6570980" cy="16116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AC569AC-5908-FA7B-8800-C501C2B651F2}"/>
              </a:ext>
            </a:extLst>
          </p:cNvPr>
          <p:cNvSpPr/>
          <p:nvPr/>
        </p:nvSpPr>
        <p:spPr>
          <a:xfrm>
            <a:off x="392430" y="4125873"/>
            <a:ext cx="7873365" cy="20897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2A3093C-2241-FE1D-7A5C-ADCF84B0FC1F}"/>
              </a:ext>
            </a:extLst>
          </p:cNvPr>
          <p:cNvPicPr preferRelativeResize="0"/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125" y="4873268"/>
            <a:ext cx="1427480" cy="1280160"/>
          </a:xfrm>
          <a:prstGeom prst="rect">
            <a:avLst/>
          </a:prstGeom>
          <a:ln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FC7891-E269-6D32-0C6B-25D8C31014CD}"/>
              </a:ext>
            </a:extLst>
          </p:cNvPr>
          <p:cNvPicPr preferRelativeResize="0"/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4844058"/>
            <a:ext cx="1469390" cy="1310640"/>
          </a:xfrm>
          <a:prstGeom prst="rect">
            <a:avLst/>
          </a:prstGeom>
          <a:ln>
            <a:noFill/>
          </a:ln>
        </p:spPr>
      </p:pic>
      <p:sp>
        <p:nvSpPr>
          <p:cNvPr id="11" name="箭头: 左右 5">
            <a:extLst>
              <a:ext uri="{FF2B5EF4-FFF2-40B4-BE49-F238E27FC236}">
                <a16:creationId xmlns:a16="http://schemas.microsoft.com/office/drawing/2014/main" id="{4FEBA3B7-0920-362B-39F4-0EBCC966C048}"/>
              </a:ext>
            </a:extLst>
          </p:cNvPr>
          <p:cNvSpPr/>
          <p:nvPr/>
        </p:nvSpPr>
        <p:spPr>
          <a:xfrm>
            <a:off x="2733675" y="5437148"/>
            <a:ext cx="3058795" cy="339090"/>
          </a:xfrm>
          <a:prstGeom prst="leftRightArrow">
            <a:avLst>
              <a:gd name="adj1" fmla="val 43954"/>
              <a:gd name="adj2" fmla="val 50000"/>
            </a:avLst>
          </a:prstGeom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AB23FF4-B1AB-FB82-4FBB-1C120D86881A}"/>
              </a:ext>
            </a:extLst>
          </p:cNvPr>
          <p:cNvGrpSpPr/>
          <p:nvPr/>
        </p:nvGrpSpPr>
        <p:grpSpPr>
          <a:xfrm rot="5400000">
            <a:off x="1832610" y="5331738"/>
            <a:ext cx="718820" cy="555625"/>
            <a:chOff x="6175" y="7685"/>
            <a:chExt cx="914" cy="749"/>
          </a:xfrm>
        </p:grpSpPr>
        <p:sp>
          <p:nvSpPr>
            <p:cNvPr id="13" name="Freeform 164">
              <a:extLst>
                <a:ext uri="{FF2B5EF4-FFF2-40B4-BE49-F238E27FC236}">
                  <a16:creationId xmlns:a16="http://schemas.microsoft.com/office/drawing/2014/main" id="{852A44C1-03F9-FD24-9E78-5C4065B4F09D}"/>
                </a:ext>
              </a:extLst>
            </p:cNvPr>
            <p:cNvSpPr/>
            <p:nvPr/>
          </p:nvSpPr>
          <p:spPr bwMode="auto">
            <a:xfrm>
              <a:off x="6175" y="7685"/>
              <a:ext cx="915" cy="253"/>
            </a:xfrm>
            <a:custGeom>
              <a:avLst/>
              <a:gdLst>
                <a:gd name="T0" fmla="*/ 0 w 192"/>
                <a:gd name="T1" fmla="*/ 53 h 53"/>
                <a:gd name="T2" fmla="*/ 192 w 192"/>
                <a:gd name="T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53">
                  <a:moveTo>
                    <a:pt x="0" y="53"/>
                  </a:moveTo>
                  <a:cubicBezTo>
                    <a:pt x="53" y="0"/>
                    <a:pt x="139" y="0"/>
                    <a:pt x="192" y="53"/>
                  </a:cubicBezTo>
                </a:path>
              </a:pathLst>
            </a:custGeom>
            <a:noFill/>
            <a:ln w="38100" cap="flat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65">
              <a:extLst>
                <a:ext uri="{FF2B5EF4-FFF2-40B4-BE49-F238E27FC236}">
                  <a16:creationId xmlns:a16="http://schemas.microsoft.com/office/drawing/2014/main" id="{BEDC8C91-D232-C42F-8065-4920634106E8}"/>
                </a:ext>
              </a:extLst>
            </p:cNvPr>
            <p:cNvSpPr/>
            <p:nvPr/>
          </p:nvSpPr>
          <p:spPr bwMode="auto">
            <a:xfrm>
              <a:off x="6318" y="7910"/>
              <a:ext cx="625" cy="175"/>
            </a:xfrm>
            <a:custGeom>
              <a:avLst/>
              <a:gdLst>
                <a:gd name="T0" fmla="*/ 0 w 131"/>
                <a:gd name="T1" fmla="*/ 37 h 37"/>
                <a:gd name="T2" fmla="*/ 131 w 131"/>
                <a:gd name="T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1" h="37">
                  <a:moveTo>
                    <a:pt x="0" y="37"/>
                  </a:moveTo>
                  <a:cubicBezTo>
                    <a:pt x="36" y="0"/>
                    <a:pt x="95" y="0"/>
                    <a:pt x="131" y="37"/>
                  </a:cubicBezTo>
                </a:path>
              </a:pathLst>
            </a:custGeom>
            <a:noFill/>
            <a:ln w="38100" cap="flat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66">
              <a:extLst>
                <a:ext uri="{FF2B5EF4-FFF2-40B4-BE49-F238E27FC236}">
                  <a16:creationId xmlns:a16="http://schemas.microsoft.com/office/drawing/2014/main" id="{9AE71B6F-6C65-62A4-4E6D-6F8EF13E0463}"/>
                </a:ext>
              </a:extLst>
            </p:cNvPr>
            <p:cNvSpPr/>
            <p:nvPr/>
          </p:nvSpPr>
          <p:spPr bwMode="auto">
            <a:xfrm>
              <a:off x="6453" y="8120"/>
              <a:ext cx="355" cy="100"/>
            </a:xfrm>
            <a:custGeom>
              <a:avLst/>
              <a:gdLst>
                <a:gd name="T0" fmla="*/ 0 w 75"/>
                <a:gd name="T1" fmla="*/ 21 h 21"/>
                <a:gd name="T2" fmla="*/ 75 w 75"/>
                <a:gd name="T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21">
                  <a:moveTo>
                    <a:pt x="0" y="21"/>
                  </a:moveTo>
                  <a:cubicBezTo>
                    <a:pt x="21" y="0"/>
                    <a:pt x="54" y="0"/>
                    <a:pt x="75" y="21"/>
                  </a:cubicBezTo>
                </a:path>
              </a:pathLst>
            </a:custGeom>
            <a:noFill/>
            <a:ln w="38100" cap="flat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Oval 167">
              <a:extLst>
                <a:ext uri="{FF2B5EF4-FFF2-40B4-BE49-F238E27FC236}">
                  <a16:creationId xmlns:a16="http://schemas.microsoft.com/office/drawing/2014/main" id="{CED46C8D-119B-C68E-71C2-C9755B8E6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0" y="8340"/>
              <a:ext cx="100" cy="95"/>
            </a:xfrm>
            <a:prstGeom prst="ellipse">
              <a:avLst/>
            </a:prstGeom>
            <a:noFill/>
            <a:ln w="38100" cap="flat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7F081FD-77B2-5379-7785-8FAE281651DF}"/>
              </a:ext>
            </a:extLst>
          </p:cNvPr>
          <p:cNvGrpSpPr/>
          <p:nvPr/>
        </p:nvGrpSpPr>
        <p:grpSpPr>
          <a:xfrm rot="16200000">
            <a:off x="5973445" y="5292368"/>
            <a:ext cx="718820" cy="555625"/>
            <a:chOff x="6175" y="7685"/>
            <a:chExt cx="914" cy="749"/>
          </a:xfrm>
        </p:grpSpPr>
        <p:sp>
          <p:nvSpPr>
            <p:cNvPr id="18" name="Freeform 164">
              <a:extLst>
                <a:ext uri="{FF2B5EF4-FFF2-40B4-BE49-F238E27FC236}">
                  <a16:creationId xmlns:a16="http://schemas.microsoft.com/office/drawing/2014/main" id="{193457B7-7988-3D20-40F6-8CA3FB48D9C9}"/>
                </a:ext>
              </a:extLst>
            </p:cNvPr>
            <p:cNvSpPr/>
            <p:nvPr/>
          </p:nvSpPr>
          <p:spPr bwMode="auto">
            <a:xfrm>
              <a:off x="6175" y="7685"/>
              <a:ext cx="915" cy="253"/>
            </a:xfrm>
            <a:custGeom>
              <a:avLst/>
              <a:gdLst>
                <a:gd name="T0" fmla="*/ 0 w 192"/>
                <a:gd name="T1" fmla="*/ 53 h 53"/>
                <a:gd name="T2" fmla="*/ 192 w 192"/>
                <a:gd name="T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2" h="53">
                  <a:moveTo>
                    <a:pt x="0" y="53"/>
                  </a:moveTo>
                  <a:cubicBezTo>
                    <a:pt x="53" y="0"/>
                    <a:pt x="139" y="0"/>
                    <a:pt x="192" y="53"/>
                  </a:cubicBezTo>
                </a:path>
              </a:pathLst>
            </a:custGeom>
            <a:noFill/>
            <a:ln w="38100" cap="flat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65">
              <a:extLst>
                <a:ext uri="{FF2B5EF4-FFF2-40B4-BE49-F238E27FC236}">
                  <a16:creationId xmlns:a16="http://schemas.microsoft.com/office/drawing/2014/main" id="{E4816984-442B-26AA-547D-2C2646F854FF}"/>
                </a:ext>
              </a:extLst>
            </p:cNvPr>
            <p:cNvSpPr/>
            <p:nvPr/>
          </p:nvSpPr>
          <p:spPr bwMode="auto">
            <a:xfrm>
              <a:off x="6318" y="7910"/>
              <a:ext cx="625" cy="175"/>
            </a:xfrm>
            <a:custGeom>
              <a:avLst/>
              <a:gdLst>
                <a:gd name="T0" fmla="*/ 0 w 131"/>
                <a:gd name="T1" fmla="*/ 37 h 37"/>
                <a:gd name="T2" fmla="*/ 131 w 131"/>
                <a:gd name="T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1" h="37">
                  <a:moveTo>
                    <a:pt x="0" y="37"/>
                  </a:moveTo>
                  <a:cubicBezTo>
                    <a:pt x="36" y="0"/>
                    <a:pt x="95" y="0"/>
                    <a:pt x="131" y="37"/>
                  </a:cubicBezTo>
                </a:path>
              </a:pathLst>
            </a:custGeom>
            <a:noFill/>
            <a:ln w="38100" cap="flat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66">
              <a:extLst>
                <a:ext uri="{FF2B5EF4-FFF2-40B4-BE49-F238E27FC236}">
                  <a16:creationId xmlns:a16="http://schemas.microsoft.com/office/drawing/2014/main" id="{C513C678-6C08-1817-049A-B9C0DAEE2EC9}"/>
                </a:ext>
              </a:extLst>
            </p:cNvPr>
            <p:cNvSpPr/>
            <p:nvPr/>
          </p:nvSpPr>
          <p:spPr bwMode="auto">
            <a:xfrm>
              <a:off x="6453" y="8120"/>
              <a:ext cx="355" cy="100"/>
            </a:xfrm>
            <a:custGeom>
              <a:avLst/>
              <a:gdLst>
                <a:gd name="T0" fmla="*/ 0 w 75"/>
                <a:gd name="T1" fmla="*/ 21 h 21"/>
                <a:gd name="T2" fmla="*/ 75 w 75"/>
                <a:gd name="T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21">
                  <a:moveTo>
                    <a:pt x="0" y="21"/>
                  </a:moveTo>
                  <a:cubicBezTo>
                    <a:pt x="21" y="0"/>
                    <a:pt x="54" y="0"/>
                    <a:pt x="75" y="21"/>
                  </a:cubicBezTo>
                </a:path>
              </a:pathLst>
            </a:custGeom>
            <a:noFill/>
            <a:ln w="38100" cap="flat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Oval 167">
              <a:extLst>
                <a:ext uri="{FF2B5EF4-FFF2-40B4-BE49-F238E27FC236}">
                  <a16:creationId xmlns:a16="http://schemas.microsoft.com/office/drawing/2014/main" id="{498F38B6-3E89-D4F1-76BE-4DE85278E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0" y="8340"/>
              <a:ext cx="100" cy="95"/>
            </a:xfrm>
            <a:prstGeom prst="ellipse">
              <a:avLst/>
            </a:prstGeom>
            <a:noFill/>
            <a:ln w="38100" cap="flat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EF11705D-C61F-143E-42F5-238438132FFC}"/>
              </a:ext>
            </a:extLst>
          </p:cNvPr>
          <p:cNvSpPr txBox="1"/>
          <p:nvPr/>
        </p:nvSpPr>
        <p:spPr>
          <a:xfrm>
            <a:off x="3340735" y="4254143"/>
            <a:ext cx="2125980" cy="420370"/>
          </a:xfrm>
          <a:prstGeom prst="rect">
            <a:avLst/>
          </a:prstGeom>
          <a:solidFill>
            <a:srgbClr val="2A4177"/>
          </a:solidFill>
          <a:ln>
            <a:solidFill>
              <a:srgbClr val="2A4177"/>
            </a:solidFill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data format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DABB46F-D5CA-FB03-E7D8-5158DC12478B}"/>
              </a:ext>
            </a:extLst>
          </p:cNvPr>
          <p:cNvSpPr txBox="1"/>
          <p:nvPr/>
        </p:nvSpPr>
        <p:spPr>
          <a:xfrm>
            <a:off x="5701665" y="4254143"/>
            <a:ext cx="2125980" cy="420370"/>
          </a:xfrm>
          <a:prstGeom prst="rect">
            <a:avLst/>
          </a:prstGeom>
          <a:solidFill>
            <a:srgbClr val="2A4177"/>
          </a:solidFill>
          <a:ln>
            <a:solidFill>
              <a:srgbClr val="2A4177"/>
            </a:solidFill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data rules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4CF2D58-7FDD-64B9-2CAD-1833B4D3159D}"/>
              </a:ext>
            </a:extLst>
          </p:cNvPr>
          <p:cNvSpPr txBox="1"/>
          <p:nvPr/>
        </p:nvSpPr>
        <p:spPr>
          <a:xfrm>
            <a:off x="666750" y="4254143"/>
            <a:ext cx="2575560" cy="420370"/>
          </a:xfrm>
          <a:prstGeom prst="rect">
            <a:avLst/>
          </a:prstGeom>
          <a:solidFill>
            <a:srgbClr val="2A4177"/>
          </a:solidFill>
          <a:ln>
            <a:solidFill>
              <a:srgbClr val="2A4177"/>
            </a:solidFill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data content</a:t>
            </a:r>
          </a:p>
        </p:txBody>
      </p:sp>
      <p:sp>
        <p:nvSpPr>
          <p:cNvPr id="25" name="右箭头 42">
            <a:extLst>
              <a:ext uri="{FF2B5EF4-FFF2-40B4-BE49-F238E27FC236}">
                <a16:creationId xmlns:a16="http://schemas.microsoft.com/office/drawing/2014/main" id="{9807CA47-3026-906A-BCC7-FEEDE4E179FC}"/>
              </a:ext>
            </a:extLst>
          </p:cNvPr>
          <p:cNvSpPr/>
          <p:nvPr/>
        </p:nvSpPr>
        <p:spPr>
          <a:xfrm>
            <a:off x="8292465" y="5006618"/>
            <a:ext cx="514985" cy="269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1DC1B15-A17A-4307-03CD-CA2026AECBD5}"/>
              </a:ext>
            </a:extLst>
          </p:cNvPr>
          <p:cNvSpPr/>
          <p:nvPr/>
        </p:nvSpPr>
        <p:spPr>
          <a:xfrm>
            <a:off x="444500" y="672743"/>
            <a:ext cx="11450320" cy="13201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9750" marR="0" lvl="0" indent="-28575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Promote the connectivity of vehicles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.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Whether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a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vehicle can send and receive data accurately is an important factor for the vehicle to realize connection function.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539750" marR="0" lvl="0" indent="-28575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Improve traffic safety</a:t>
            </a: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.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Based on the V2V data interaction, vehicles can realize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functions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such as vehicle fault warning, forward collision warning, emergency braking warning,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to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improve traffic safety.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7DC75AEB-1FC3-EF1F-8AD1-22AE802D3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620" y="2211983"/>
            <a:ext cx="568325" cy="127190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7428619-FFD6-0AC8-7CF6-DF1255F526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335" y="2187853"/>
            <a:ext cx="541655" cy="1276350"/>
          </a:xfrm>
          <a:prstGeom prst="rect">
            <a:avLst/>
          </a:prstGeom>
        </p:spPr>
      </p:pic>
      <p:sp>
        <p:nvSpPr>
          <p:cNvPr id="29" name="箭头: 左右 5">
            <a:extLst>
              <a:ext uri="{FF2B5EF4-FFF2-40B4-BE49-F238E27FC236}">
                <a16:creationId xmlns:a16="http://schemas.microsoft.com/office/drawing/2014/main" id="{FA6A4535-312D-7DF0-4AB7-7040F1892F4B}"/>
              </a:ext>
            </a:extLst>
          </p:cNvPr>
          <p:cNvSpPr/>
          <p:nvPr/>
        </p:nvSpPr>
        <p:spPr>
          <a:xfrm>
            <a:off x="2811145" y="2520593"/>
            <a:ext cx="3058795" cy="339090"/>
          </a:xfrm>
          <a:prstGeom prst="leftRightArrow">
            <a:avLst>
              <a:gd name="adj1" fmla="val 43954"/>
              <a:gd name="adj2" fmla="val 50000"/>
            </a:avLst>
          </a:prstGeom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E9C9E90-785E-925D-3572-17E51331B272}"/>
              </a:ext>
            </a:extLst>
          </p:cNvPr>
          <p:cNvSpPr txBox="1"/>
          <p:nvPr/>
        </p:nvSpPr>
        <p:spPr>
          <a:xfrm>
            <a:off x="2811145" y="2174518"/>
            <a:ext cx="3094990" cy="3089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Language, grammar and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truth-telling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AB5B622-80D5-BB59-6D59-61E5E9B37610}"/>
              </a:ext>
            </a:extLst>
          </p:cNvPr>
          <p:cNvSpPr txBox="1"/>
          <p:nvPr/>
        </p:nvSpPr>
        <p:spPr>
          <a:xfrm>
            <a:off x="2737485" y="5714643"/>
            <a:ext cx="3051175" cy="4508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vehicle interconnection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3C169DD-F44D-BEEB-5605-78A4E46B1D9D}"/>
              </a:ext>
            </a:extLst>
          </p:cNvPr>
          <p:cNvSpPr txBox="1"/>
          <p:nvPr/>
        </p:nvSpPr>
        <p:spPr>
          <a:xfrm>
            <a:off x="3010535" y="2871748"/>
            <a:ext cx="27781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Achieve effective communication</a:t>
            </a:r>
          </a:p>
        </p:txBody>
      </p:sp>
      <p:sp>
        <p:nvSpPr>
          <p:cNvPr id="33" name="Freeform 364">
            <a:extLst>
              <a:ext uri="{FF2B5EF4-FFF2-40B4-BE49-F238E27FC236}">
                <a16:creationId xmlns:a16="http://schemas.microsoft.com/office/drawing/2014/main" id="{A8713271-BA75-93F2-6483-3DA27F365C71}"/>
              </a:ext>
            </a:extLst>
          </p:cNvPr>
          <p:cNvSpPr/>
          <p:nvPr/>
        </p:nvSpPr>
        <p:spPr bwMode="auto">
          <a:xfrm>
            <a:off x="4116705" y="4846598"/>
            <a:ext cx="575310" cy="581025"/>
          </a:xfrm>
          <a:custGeom>
            <a:avLst/>
            <a:gdLst>
              <a:gd name="T0" fmla="*/ 1596 w 1596"/>
              <a:gd name="T1" fmla="*/ 694 h 1034"/>
              <a:gd name="T2" fmla="*/ 1342 w 1596"/>
              <a:gd name="T3" fmla="*/ 694 h 1034"/>
              <a:gd name="T4" fmla="*/ 1342 w 1596"/>
              <a:gd name="T5" fmla="*/ 0 h 1034"/>
              <a:gd name="T6" fmla="*/ 798 w 1596"/>
              <a:gd name="T7" fmla="*/ 232 h 1034"/>
              <a:gd name="T8" fmla="*/ 254 w 1596"/>
              <a:gd name="T9" fmla="*/ 0 h 1034"/>
              <a:gd name="T10" fmla="*/ 254 w 1596"/>
              <a:gd name="T11" fmla="*/ 694 h 1034"/>
              <a:gd name="T12" fmla="*/ 0 w 1596"/>
              <a:gd name="T13" fmla="*/ 694 h 1034"/>
              <a:gd name="T14" fmla="*/ 798 w 1596"/>
              <a:gd name="T15" fmla="*/ 1034 h 1034"/>
              <a:gd name="T16" fmla="*/ 1596 w 1596"/>
              <a:gd name="T17" fmla="*/ 694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96" h="1034">
                <a:moveTo>
                  <a:pt x="1596" y="694"/>
                </a:moveTo>
                <a:lnTo>
                  <a:pt x="1342" y="694"/>
                </a:lnTo>
                <a:lnTo>
                  <a:pt x="1342" y="0"/>
                </a:lnTo>
                <a:lnTo>
                  <a:pt x="798" y="232"/>
                </a:lnTo>
                <a:lnTo>
                  <a:pt x="254" y="0"/>
                </a:lnTo>
                <a:lnTo>
                  <a:pt x="254" y="694"/>
                </a:lnTo>
                <a:lnTo>
                  <a:pt x="0" y="694"/>
                </a:lnTo>
                <a:lnTo>
                  <a:pt x="798" y="1034"/>
                </a:lnTo>
                <a:lnTo>
                  <a:pt x="1596" y="694"/>
                </a:lnTo>
                <a:close/>
              </a:path>
            </a:pathLst>
          </a:custGeom>
          <a:solidFill>
            <a:srgbClr val="5A678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4" name="Freeform 365">
            <a:extLst>
              <a:ext uri="{FF2B5EF4-FFF2-40B4-BE49-F238E27FC236}">
                <a16:creationId xmlns:a16="http://schemas.microsoft.com/office/drawing/2014/main" id="{247C9045-93D7-1C00-DEB3-D00B1F9A1735}"/>
              </a:ext>
            </a:extLst>
          </p:cNvPr>
          <p:cNvSpPr/>
          <p:nvPr/>
        </p:nvSpPr>
        <p:spPr bwMode="auto">
          <a:xfrm>
            <a:off x="4062730" y="4837073"/>
            <a:ext cx="392430" cy="422275"/>
          </a:xfrm>
          <a:custGeom>
            <a:avLst/>
            <a:gdLst>
              <a:gd name="T0" fmla="*/ 544 w 544"/>
              <a:gd name="T1" fmla="*/ 276 h 375"/>
              <a:gd name="T2" fmla="*/ 544 w 544"/>
              <a:gd name="T3" fmla="*/ 0 h 375"/>
              <a:gd name="T4" fmla="*/ 272 w 544"/>
              <a:gd name="T5" fmla="*/ 116 h 375"/>
              <a:gd name="T6" fmla="*/ 0 w 544"/>
              <a:gd name="T7" fmla="*/ 0 h 375"/>
              <a:gd name="T8" fmla="*/ 0 w 544"/>
              <a:gd name="T9" fmla="*/ 276 h 375"/>
              <a:gd name="T10" fmla="*/ 272 w 544"/>
              <a:gd name="T11" fmla="*/ 375 h 375"/>
              <a:gd name="T12" fmla="*/ 544 w 544"/>
              <a:gd name="T13" fmla="*/ 276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" h="375">
                <a:moveTo>
                  <a:pt x="544" y="276"/>
                </a:moveTo>
                <a:cubicBezTo>
                  <a:pt x="544" y="0"/>
                  <a:pt x="544" y="0"/>
                  <a:pt x="544" y="0"/>
                </a:cubicBezTo>
                <a:cubicBezTo>
                  <a:pt x="272" y="116"/>
                  <a:pt x="272" y="116"/>
                  <a:pt x="272" y="116"/>
                </a:cubicBezTo>
                <a:cubicBezTo>
                  <a:pt x="0" y="0"/>
                  <a:pt x="0" y="0"/>
                  <a:pt x="0" y="0"/>
                </a:cubicBezTo>
                <a:cubicBezTo>
                  <a:pt x="0" y="276"/>
                  <a:pt x="0" y="276"/>
                  <a:pt x="0" y="276"/>
                </a:cubicBezTo>
                <a:cubicBezTo>
                  <a:pt x="73" y="338"/>
                  <a:pt x="168" y="375"/>
                  <a:pt x="272" y="375"/>
                </a:cubicBezTo>
                <a:cubicBezTo>
                  <a:pt x="376" y="375"/>
                  <a:pt x="471" y="338"/>
                  <a:pt x="544" y="276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8F0BCA7-AE6B-16BD-F80E-1711D6B2DF29}"/>
              </a:ext>
            </a:extLst>
          </p:cNvPr>
          <p:cNvSpPr txBox="1"/>
          <p:nvPr/>
        </p:nvSpPr>
        <p:spPr>
          <a:xfrm>
            <a:off x="9363075" y="5851423"/>
            <a:ext cx="214820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orward collision warning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BC7F38D-BF7D-28BB-7B1F-FDC701D8F3A0}"/>
              </a:ext>
            </a:extLst>
          </p:cNvPr>
          <p:cNvSpPr txBox="1"/>
          <p:nvPr/>
        </p:nvSpPr>
        <p:spPr>
          <a:xfrm>
            <a:off x="9150116" y="4125873"/>
            <a:ext cx="261239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eminder of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econdary accident</a:t>
            </a:r>
          </a:p>
        </p:txBody>
      </p:sp>
      <p:sp>
        <p:nvSpPr>
          <p:cNvPr id="37" name="上下箭头 82">
            <a:extLst>
              <a:ext uri="{FF2B5EF4-FFF2-40B4-BE49-F238E27FC236}">
                <a16:creationId xmlns:a16="http://schemas.microsoft.com/office/drawing/2014/main" id="{CB55CFF9-7C15-2609-2AC1-BFBCBA9DEFCA}"/>
              </a:ext>
            </a:extLst>
          </p:cNvPr>
          <p:cNvSpPr/>
          <p:nvPr/>
        </p:nvSpPr>
        <p:spPr>
          <a:xfrm>
            <a:off x="4325620" y="3697883"/>
            <a:ext cx="129540" cy="42799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0E11CD8-A5FB-822B-DD85-8393E5F70D72}"/>
              </a:ext>
            </a:extLst>
          </p:cNvPr>
          <p:cNvSpPr txBox="1"/>
          <p:nvPr/>
        </p:nvSpPr>
        <p:spPr>
          <a:xfrm>
            <a:off x="4537710" y="3697883"/>
            <a:ext cx="1075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similar</a:t>
            </a:r>
          </a:p>
        </p:txBody>
      </p:sp>
      <p:pic>
        <p:nvPicPr>
          <p:cNvPr id="39" name="图片 38" descr="123">
            <a:extLst>
              <a:ext uri="{FF2B5EF4-FFF2-40B4-BE49-F238E27FC236}">
                <a16:creationId xmlns:a16="http://schemas.microsoft.com/office/drawing/2014/main" id="{8BC0E8BE-345C-25D7-151C-5305012603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3680" y="2134513"/>
            <a:ext cx="2357120" cy="200441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4FE594F8-99CA-8375-EC5E-FECA50F48EBF}"/>
              </a:ext>
            </a:extLst>
          </p:cNvPr>
          <p:cNvPicPr/>
          <p:nvPr/>
        </p:nvPicPr>
        <p:blipFill>
          <a:blip r:embed="rId8"/>
          <a:srcRect t="13330" r="2866" b="6370"/>
          <a:stretch>
            <a:fillRect/>
          </a:stretch>
        </p:blipFill>
        <p:spPr>
          <a:xfrm>
            <a:off x="9227502" y="4348513"/>
            <a:ext cx="2283778" cy="15227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DBB5EA8F-6A2F-D23F-CD22-531C2BBD6FCD}"/>
              </a:ext>
            </a:extLst>
          </p:cNvPr>
          <p:cNvSpPr/>
          <p:nvPr/>
        </p:nvSpPr>
        <p:spPr>
          <a:xfrm>
            <a:off x="9083675" y="2167150"/>
            <a:ext cx="2689860" cy="4018107"/>
          </a:xfrm>
          <a:prstGeom prst="rect">
            <a:avLst/>
          </a:prstGeom>
          <a:noFill/>
          <a:ln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32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A6E02622-BF83-6770-6591-36E5AFDB1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5025" y="640769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altLang="zh-CN" dirty="0"/>
              <a:t>2022/09/27</a:t>
            </a:r>
            <a:endParaRPr lang="zh-CN" altLang="en-US" dirty="0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FAB655D8-4507-01A4-0EE6-012E3B840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21" y="6407694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altLang="zh-CN" dirty="0"/>
              <a:t>Submitted by the experts from China</a:t>
            </a:r>
            <a:endParaRPr lang="zh-CN" altLang="en-US" dirty="0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05DF1B56-70C7-5D15-9479-5C194CF05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61708" y="639653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B95061CC-6F47-0E5F-A378-DE3CD5BA6B2E}"/>
              </a:ext>
            </a:extLst>
          </p:cNvPr>
          <p:cNvSpPr txBox="1">
            <a:spLocks/>
          </p:cNvSpPr>
          <p:nvPr/>
        </p:nvSpPr>
        <p:spPr>
          <a:xfrm>
            <a:off x="347346" y="235276"/>
            <a:ext cx="8559164" cy="445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V2V data interaction has a broad practice for standards and regulations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B9B357D-BA01-5C9E-5C4E-1ADCE37AB88B}"/>
              </a:ext>
            </a:extLst>
          </p:cNvPr>
          <p:cNvSpPr/>
          <p:nvPr/>
        </p:nvSpPr>
        <p:spPr>
          <a:xfrm>
            <a:off x="234321" y="768350"/>
            <a:ext cx="11533499" cy="5483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B17F729-785B-789E-31AE-0EFE51FE35A5}"/>
              </a:ext>
            </a:extLst>
          </p:cNvPr>
          <p:cNvSpPr/>
          <p:nvPr/>
        </p:nvSpPr>
        <p:spPr>
          <a:xfrm>
            <a:off x="1228090" y="1263015"/>
            <a:ext cx="180340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2A417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1.ISO</a:t>
            </a:r>
            <a:endParaRPr lang="en-US" altLang="zh-CN" sz="2000" b="1" dirty="0">
              <a:solidFill>
                <a:srgbClr val="2A4177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C42A795-72BD-87E0-16FA-C53232DD341B}"/>
              </a:ext>
            </a:extLst>
          </p:cNvPr>
          <p:cNvSpPr txBox="1"/>
          <p:nvPr/>
        </p:nvSpPr>
        <p:spPr>
          <a:xfrm>
            <a:off x="730250" y="1772285"/>
            <a:ext cx="331533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spcBef>
                <a:spcPts val="0"/>
              </a:spcBef>
              <a:buClrTx/>
              <a:buSzTx/>
              <a:buFontTx/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ISO/TC22/SC31</a:t>
            </a:r>
          </a:p>
          <a:p>
            <a:pPr marL="285750" indent="-285750" algn="l" fontAlgn="auto">
              <a:spcBef>
                <a:spcPts val="0"/>
              </a:spcBef>
              <a:buClrTx/>
              <a:buSzTx/>
              <a:buFont typeface="Wingdings" panose="05000000000000000000" charset="0"/>
              <a:buChar char="p"/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WG6 Extended vehicle/Remote diagnostics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pPr marL="285750" indent="-285750" algn="l"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altLang="zh-CN" sz="1600" dirty="0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3C47A53-50F2-E311-0DF3-3FF734498E2C}"/>
              </a:ext>
            </a:extLst>
          </p:cNvPr>
          <p:cNvSpPr/>
          <p:nvPr/>
        </p:nvSpPr>
        <p:spPr>
          <a:xfrm>
            <a:off x="797560" y="1696085"/>
            <a:ext cx="2518410" cy="76200"/>
          </a:xfrm>
          <a:prstGeom prst="rect">
            <a:avLst/>
          </a:prstGeom>
          <a:solidFill>
            <a:srgbClr val="2A417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00363EE-2FEE-A3C1-1B6A-F81C1DC2A6EB}"/>
              </a:ext>
            </a:extLst>
          </p:cNvPr>
          <p:cNvSpPr/>
          <p:nvPr/>
        </p:nvSpPr>
        <p:spPr>
          <a:xfrm>
            <a:off x="5052060" y="3284220"/>
            <a:ext cx="205486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2A417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5.</a:t>
            </a:r>
            <a:r>
              <a:rPr lang="zh-CN" altLang="en-US" sz="2000" b="1" dirty="0">
                <a:solidFill>
                  <a:srgbClr val="2A417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Europe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3865883-3846-F506-A3D3-82B292CDB855}"/>
              </a:ext>
            </a:extLst>
          </p:cNvPr>
          <p:cNvSpPr txBox="1"/>
          <p:nvPr/>
        </p:nvSpPr>
        <p:spPr>
          <a:xfrm>
            <a:off x="4369435" y="3792855"/>
            <a:ext cx="3453765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European ETSI has formulated four types of networked vehicle standards, including active road safety, cooperative traffic efficiency, cooperative local service and global Internet service, covering V2V, V2I, V2N,etc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0B8A4BB-5D1C-6857-ACCB-D0B40ED05C8B}"/>
              </a:ext>
            </a:extLst>
          </p:cNvPr>
          <p:cNvSpPr/>
          <p:nvPr/>
        </p:nvSpPr>
        <p:spPr>
          <a:xfrm>
            <a:off x="4719320" y="3716655"/>
            <a:ext cx="2518410" cy="76200"/>
          </a:xfrm>
          <a:prstGeom prst="rect">
            <a:avLst/>
          </a:prstGeom>
          <a:solidFill>
            <a:srgbClr val="2A417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30CF146-0565-A5DF-FC39-BFAF18169BA6}"/>
              </a:ext>
            </a:extLst>
          </p:cNvPr>
          <p:cNvSpPr/>
          <p:nvPr/>
        </p:nvSpPr>
        <p:spPr>
          <a:xfrm>
            <a:off x="1308735" y="3283585"/>
            <a:ext cx="180340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2A417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4.SAE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699FA78-6570-B335-5E2B-744176F1BB28}"/>
              </a:ext>
            </a:extLst>
          </p:cNvPr>
          <p:cNvSpPr txBox="1"/>
          <p:nvPr/>
        </p:nvSpPr>
        <p:spPr>
          <a:xfrm>
            <a:off x="781050" y="3792855"/>
            <a:ext cx="278574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l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p"/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SAE has formulated SAE J2735, SAE J2945 and SAE J3161 series standards.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F50CD19-F705-758D-DA88-9E4CE49CEA05}"/>
              </a:ext>
            </a:extLst>
          </p:cNvPr>
          <p:cNvSpPr/>
          <p:nvPr/>
        </p:nvSpPr>
        <p:spPr>
          <a:xfrm>
            <a:off x="848360" y="3716655"/>
            <a:ext cx="2518410" cy="76200"/>
          </a:xfrm>
          <a:prstGeom prst="rect">
            <a:avLst/>
          </a:prstGeom>
          <a:solidFill>
            <a:srgbClr val="2A417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0B23D79-E7D4-8BEC-34C8-FD356EB448D0}"/>
              </a:ext>
            </a:extLst>
          </p:cNvPr>
          <p:cNvSpPr/>
          <p:nvPr/>
        </p:nvSpPr>
        <p:spPr>
          <a:xfrm>
            <a:off x="8554720" y="3229610"/>
            <a:ext cx="272351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2A417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6.</a:t>
            </a:r>
            <a:r>
              <a:rPr lang="zh-CN" altLang="en-US" sz="2000" b="1" dirty="0">
                <a:solidFill>
                  <a:srgbClr val="2A417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Japan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26A0447-FA60-4789-80E5-4D5816F4C6EF}"/>
              </a:ext>
            </a:extLst>
          </p:cNvPr>
          <p:cNvSpPr txBox="1"/>
          <p:nvPr/>
        </p:nvSpPr>
        <p:spPr>
          <a:xfrm>
            <a:off x="8314055" y="3739515"/>
            <a:ext cx="341439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The ITS Connect Promotion Association of Japan has promoted the formulation of message sets, communication specifications, communication security, testing and other standards.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A8CBC34-096D-5A8C-0AE8-78D348F51810}"/>
              </a:ext>
            </a:extLst>
          </p:cNvPr>
          <p:cNvSpPr/>
          <p:nvPr/>
        </p:nvSpPr>
        <p:spPr>
          <a:xfrm>
            <a:off x="8531860" y="3663315"/>
            <a:ext cx="2597150" cy="76200"/>
          </a:xfrm>
          <a:prstGeom prst="rect">
            <a:avLst/>
          </a:prstGeom>
          <a:solidFill>
            <a:srgbClr val="2A417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72D08BA-F24C-5D05-6323-4B5CF337C857}"/>
              </a:ext>
            </a:extLst>
          </p:cNvPr>
          <p:cNvSpPr/>
          <p:nvPr/>
        </p:nvSpPr>
        <p:spPr>
          <a:xfrm>
            <a:off x="5149850" y="1263015"/>
            <a:ext cx="180340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2A417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2.ITU</a:t>
            </a:r>
            <a:endParaRPr lang="en-US" altLang="zh-CN" sz="2000" b="1" dirty="0">
              <a:solidFill>
                <a:srgbClr val="2A4177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929CD18-3F17-5233-E31F-31559260ACB6}"/>
              </a:ext>
            </a:extLst>
          </p:cNvPr>
          <p:cNvSpPr txBox="1"/>
          <p:nvPr/>
        </p:nvSpPr>
        <p:spPr>
          <a:xfrm>
            <a:off x="4504690" y="1772285"/>
            <a:ext cx="31496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ITU has developed standards related to connected vehicles, such as H.550, H.560, Y.4119, etc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0A304A2-9B5C-591C-07A9-41F7C419231A}"/>
              </a:ext>
            </a:extLst>
          </p:cNvPr>
          <p:cNvSpPr/>
          <p:nvPr/>
        </p:nvSpPr>
        <p:spPr>
          <a:xfrm>
            <a:off x="4719320" y="1696085"/>
            <a:ext cx="2518410" cy="76200"/>
          </a:xfrm>
          <a:prstGeom prst="rect">
            <a:avLst/>
          </a:prstGeom>
          <a:solidFill>
            <a:srgbClr val="2A417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E380EBC-9DDF-F57E-ADF4-7EF787C01E85}"/>
              </a:ext>
            </a:extLst>
          </p:cNvPr>
          <p:cNvSpPr/>
          <p:nvPr/>
        </p:nvSpPr>
        <p:spPr>
          <a:xfrm>
            <a:off x="8906510" y="1263015"/>
            <a:ext cx="180340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2A417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3.IEC</a:t>
            </a:r>
            <a:endParaRPr lang="en-US" altLang="zh-CN" sz="2000" b="1" dirty="0">
              <a:solidFill>
                <a:srgbClr val="2A4177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043F9B6-25F7-0EDA-9747-5B07E31BCA13}"/>
              </a:ext>
            </a:extLst>
          </p:cNvPr>
          <p:cNvSpPr txBox="1"/>
          <p:nvPr/>
        </p:nvSpPr>
        <p:spPr>
          <a:xfrm>
            <a:off x="8408670" y="1772285"/>
            <a:ext cx="317690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IEC has formulated relevant standards for communication interface between vehicle and  grid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3208FD5-464C-9EE4-B77D-E876FBC804AA}"/>
              </a:ext>
            </a:extLst>
          </p:cNvPr>
          <p:cNvSpPr/>
          <p:nvPr/>
        </p:nvSpPr>
        <p:spPr>
          <a:xfrm>
            <a:off x="8475980" y="1696085"/>
            <a:ext cx="2518410" cy="76200"/>
          </a:xfrm>
          <a:prstGeom prst="rect">
            <a:avLst/>
          </a:prstGeom>
          <a:solidFill>
            <a:srgbClr val="2A417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8291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A6E02622-BF83-6770-6591-36E5AFDB1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5025" y="640769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altLang="zh-CN" dirty="0"/>
              <a:t>2022/09/27</a:t>
            </a:r>
            <a:endParaRPr lang="zh-CN" altLang="en-US" dirty="0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FAB655D8-4507-01A4-0EE6-012E3B840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668" y="640769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altLang="zh-CN" dirty="0"/>
              <a:t>Submitted by the experts from China</a:t>
            </a:r>
            <a:endParaRPr lang="zh-CN" altLang="en-US" dirty="0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05DF1B56-70C7-5D15-9479-5C194CF05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61708" y="639653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B95061CC-6F47-0E5F-A378-DE3CD5BA6B2E}"/>
              </a:ext>
            </a:extLst>
          </p:cNvPr>
          <p:cNvSpPr txBox="1">
            <a:spLocks/>
          </p:cNvSpPr>
          <p:nvPr/>
        </p:nvSpPr>
        <p:spPr>
          <a:xfrm>
            <a:off x="420874" y="271510"/>
            <a:ext cx="8610041" cy="445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</a:rPr>
              <a:t>Proposal for carrying out </a:t>
            </a: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preliminary research</a:t>
            </a: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</a:rPr>
              <a:t> on V2V data interaction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888127F-7C74-818C-BA0F-6ACFD59D1549}"/>
              </a:ext>
            </a:extLst>
          </p:cNvPr>
          <p:cNvSpPr/>
          <p:nvPr/>
        </p:nvSpPr>
        <p:spPr>
          <a:xfrm>
            <a:off x="1250317" y="1804579"/>
            <a:ext cx="9605015" cy="4456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0014A92-4BD1-362C-3DCD-FE5D6D533120}"/>
              </a:ext>
            </a:extLst>
          </p:cNvPr>
          <p:cNvSpPr/>
          <p:nvPr/>
        </p:nvSpPr>
        <p:spPr>
          <a:xfrm>
            <a:off x="2546345" y="4560570"/>
            <a:ext cx="8047990" cy="1242060"/>
          </a:xfrm>
          <a:prstGeom prst="rect">
            <a:avLst/>
          </a:prstGeom>
          <a:solidFill>
            <a:srgbClr val="E2F0D9"/>
          </a:solidFill>
          <a:ln>
            <a:solidFill>
              <a:srgbClr val="54823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E03625B-B90B-8CB2-B186-7C1A9974C8C4}"/>
              </a:ext>
            </a:extLst>
          </p:cNvPr>
          <p:cNvSpPr/>
          <p:nvPr/>
        </p:nvSpPr>
        <p:spPr>
          <a:xfrm>
            <a:off x="2545710" y="2041525"/>
            <a:ext cx="8048625" cy="2155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54823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77B6EE9-1852-BF07-8332-3E830BB7D575}"/>
              </a:ext>
            </a:extLst>
          </p:cNvPr>
          <p:cNvSpPr txBox="1"/>
          <p:nvPr/>
        </p:nvSpPr>
        <p:spPr>
          <a:xfrm>
            <a:off x="1301745" y="3550285"/>
            <a:ext cx="878205" cy="953135"/>
          </a:xfrm>
          <a:prstGeom prst="rect">
            <a:avLst/>
          </a:prstGeom>
          <a:solidFill>
            <a:srgbClr val="548235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Vehicle level</a:t>
            </a:r>
          </a:p>
          <a:p>
            <a:pPr algn="ctr"/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F91F417-370C-7E29-D5BE-4203407E8ED8}"/>
              </a:ext>
            </a:extLst>
          </p:cNvPr>
          <p:cNvSpPr/>
          <p:nvPr/>
        </p:nvSpPr>
        <p:spPr>
          <a:xfrm>
            <a:off x="8038460" y="3119120"/>
            <a:ext cx="2495550" cy="904875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93166DF-2090-7942-4CC1-C234D24EB9C1}"/>
              </a:ext>
            </a:extLst>
          </p:cNvPr>
          <p:cNvSpPr txBox="1"/>
          <p:nvPr/>
        </p:nvSpPr>
        <p:spPr>
          <a:xfrm>
            <a:off x="8104500" y="3291205"/>
            <a:ext cx="1168400" cy="61341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Broadcast </a:t>
            </a:r>
            <a:r>
              <a:rPr lang="en-US"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F</a:t>
            </a:r>
            <a:r>
              <a:rPr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requency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6C47048-24C7-F7D6-1980-22536B8B88DF}"/>
              </a:ext>
            </a:extLst>
          </p:cNvPr>
          <p:cNvSpPr txBox="1"/>
          <p:nvPr/>
        </p:nvSpPr>
        <p:spPr>
          <a:xfrm>
            <a:off x="9333860" y="3291205"/>
            <a:ext cx="1149985" cy="61341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Optional </a:t>
            </a:r>
            <a:r>
              <a:rPr lang="en-US"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or</a:t>
            </a:r>
            <a:r>
              <a:rPr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M</a:t>
            </a:r>
            <a:r>
              <a:rPr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andatory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519AFC3-E883-F167-B80A-F613F8785DE2}"/>
              </a:ext>
            </a:extLst>
          </p:cNvPr>
          <p:cNvSpPr/>
          <p:nvPr/>
        </p:nvSpPr>
        <p:spPr>
          <a:xfrm>
            <a:off x="5349235" y="3119120"/>
            <a:ext cx="2489200" cy="914400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1AB7222-1E58-DDA3-2C15-327E00C1431E}"/>
              </a:ext>
            </a:extLst>
          </p:cNvPr>
          <p:cNvSpPr txBox="1"/>
          <p:nvPr/>
        </p:nvSpPr>
        <p:spPr>
          <a:xfrm>
            <a:off x="5394955" y="3281045"/>
            <a:ext cx="1209675" cy="61341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U</a:t>
            </a:r>
            <a:r>
              <a:rPr lang="zh-CN" altLang="en-US" sz="1100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nified</a:t>
            </a:r>
            <a:endParaRPr lang="zh-CN" altLang="en-US" sz="11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100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Data </a:t>
            </a:r>
            <a:r>
              <a:rPr lang="en-US" altLang="zh-CN" sz="1100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P</a:t>
            </a:r>
            <a:r>
              <a:rPr lang="zh-CN" altLang="en-US" sz="1100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recision</a:t>
            </a:r>
            <a:endParaRPr lang="zh-CN" altLang="en-US" sz="11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8260B50-7451-AE73-BB63-77C69C10C1A5}"/>
              </a:ext>
            </a:extLst>
          </p:cNvPr>
          <p:cNvSpPr txBox="1"/>
          <p:nvPr/>
        </p:nvSpPr>
        <p:spPr>
          <a:xfrm>
            <a:off x="6641460" y="3281045"/>
            <a:ext cx="1149985" cy="61341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D</a:t>
            </a:r>
            <a:r>
              <a:rPr lang="zh-CN" altLang="en-US"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efinition</a:t>
            </a:r>
          </a:p>
          <a:p>
            <a:pPr algn="ctr">
              <a:lnSpc>
                <a:spcPct val="120000"/>
              </a:lnSpc>
            </a:pPr>
            <a:r>
              <a:rPr lang="zh-CN" altLang="en-US"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Data </a:t>
            </a:r>
            <a:r>
              <a:rPr lang="en-US" altLang="zh-CN"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F</a:t>
            </a:r>
            <a:r>
              <a:rPr lang="zh-CN" altLang="en-US"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illing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038FE13-661A-DC2D-1E1B-957F3D3ED127}"/>
              </a:ext>
            </a:extLst>
          </p:cNvPr>
          <p:cNvSpPr/>
          <p:nvPr/>
        </p:nvSpPr>
        <p:spPr>
          <a:xfrm>
            <a:off x="2595240" y="3134360"/>
            <a:ext cx="2603500" cy="899795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F2ED44D-2117-9491-DD14-7226C91FDE9C}"/>
              </a:ext>
            </a:extLst>
          </p:cNvPr>
          <p:cNvSpPr/>
          <p:nvPr/>
        </p:nvSpPr>
        <p:spPr>
          <a:xfrm>
            <a:off x="3105145" y="2541270"/>
            <a:ext cx="1576705" cy="466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Data 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ontent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A0A0969-3D7E-9047-6564-9BA7C6C41036}"/>
              </a:ext>
            </a:extLst>
          </p:cNvPr>
          <p:cNvSpPr/>
          <p:nvPr/>
        </p:nvSpPr>
        <p:spPr>
          <a:xfrm>
            <a:off x="5782305" y="2541270"/>
            <a:ext cx="1566545" cy="466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CN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ata 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ormat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2CFF682-B2DB-C856-1432-50FE795E0DF7}"/>
              </a:ext>
            </a:extLst>
          </p:cNvPr>
          <p:cNvSpPr/>
          <p:nvPr/>
        </p:nvSpPr>
        <p:spPr>
          <a:xfrm>
            <a:off x="8569320" y="2550795"/>
            <a:ext cx="1566545" cy="466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Data 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roadcast</a:t>
            </a:r>
            <a:r>
              <a:rPr lang="zh-CN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lang="zh-CN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ules</a:t>
            </a:r>
          </a:p>
        </p:txBody>
      </p:sp>
      <p:sp>
        <p:nvSpPr>
          <p:cNvPr id="20" name="十字形 19">
            <a:extLst>
              <a:ext uri="{FF2B5EF4-FFF2-40B4-BE49-F238E27FC236}">
                <a16:creationId xmlns:a16="http://schemas.microsoft.com/office/drawing/2014/main" id="{CDC5BEFF-261C-1719-1CEB-6CF3D46931DC}"/>
              </a:ext>
            </a:extLst>
          </p:cNvPr>
          <p:cNvSpPr/>
          <p:nvPr/>
        </p:nvSpPr>
        <p:spPr>
          <a:xfrm>
            <a:off x="5099680" y="2670810"/>
            <a:ext cx="215900" cy="216000"/>
          </a:xfrm>
          <a:prstGeom prst="plus">
            <a:avLst>
              <a:gd name="adj" fmla="val 27928"/>
            </a:avLst>
          </a:prstGeom>
          <a:solidFill>
            <a:srgbClr val="548235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EF5353D-2454-DEE0-5CC2-5E9BFE5A1F6C}"/>
              </a:ext>
            </a:extLst>
          </p:cNvPr>
          <p:cNvSpPr txBox="1"/>
          <p:nvPr/>
        </p:nvSpPr>
        <p:spPr>
          <a:xfrm>
            <a:off x="2665090" y="3281045"/>
            <a:ext cx="1153160" cy="6134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Unified Data Elements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2CE3C03-1C18-09FC-8B10-793CDFCD284D}"/>
              </a:ext>
            </a:extLst>
          </p:cNvPr>
          <p:cNvSpPr txBox="1"/>
          <p:nvPr/>
        </p:nvSpPr>
        <p:spPr>
          <a:xfrm>
            <a:off x="3880480" y="3281045"/>
            <a:ext cx="1203960" cy="613410"/>
          </a:xfrm>
          <a:prstGeom prst="rect">
            <a:avLst/>
          </a:prstGeom>
          <a:solidFill>
            <a:srgbClr val="E2F0D9"/>
          </a:solidFill>
          <a:ln>
            <a:solidFill>
              <a:srgbClr val="E2F0D9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ClrTx/>
              <a:buSzTx/>
              <a:buFontTx/>
            </a:pPr>
            <a:r>
              <a:rPr lang="en-US" altLang="zh-CN" sz="11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D</a:t>
            </a:r>
            <a:r>
              <a:rPr lang="zh-CN" altLang="en-US" sz="11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efinition</a:t>
            </a:r>
          </a:p>
          <a:p>
            <a:pPr algn="ctr">
              <a:lnSpc>
                <a:spcPct val="120000"/>
              </a:lnSpc>
              <a:buClrTx/>
              <a:buSzTx/>
              <a:buFontTx/>
            </a:pPr>
            <a:r>
              <a:rPr lang="zh-CN" altLang="en-US" sz="11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Data</a:t>
            </a:r>
            <a:r>
              <a:rPr lang="en-US" altLang="zh-CN" sz="11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M</a:t>
            </a:r>
            <a:r>
              <a:rPr lang="zh-CN" altLang="en-US" sz="11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eaning</a:t>
            </a:r>
          </a:p>
        </p:txBody>
      </p:sp>
      <p:sp>
        <p:nvSpPr>
          <p:cNvPr id="23" name="十字形 22">
            <a:extLst>
              <a:ext uri="{FF2B5EF4-FFF2-40B4-BE49-F238E27FC236}">
                <a16:creationId xmlns:a16="http://schemas.microsoft.com/office/drawing/2014/main" id="{D266DC8B-E3DD-8391-7C26-A5E60BAF7574}"/>
              </a:ext>
            </a:extLst>
          </p:cNvPr>
          <p:cNvSpPr/>
          <p:nvPr/>
        </p:nvSpPr>
        <p:spPr>
          <a:xfrm>
            <a:off x="7889870" y="2670810"/>
            <a:ext cx="215900" cy="216000"/>
          </a:xfrm>
          <a:prstGeom prst="plus">
            <a:avLst>
              <a:gd name="adj" fmla="val 27928"/>
            </a:avLst>
          </a:prstGeom>
          <a:solidFill>
            <a:srgbClr val="548235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单圆角矩形 46">
            <a:extLst>
              <a:ext uri="{FF2B5EF4-FFF2-40B4-BE49-F238E27FC236}">
                <a16:creationId xmlns:a16="http://schemas.microsoft.com/office/drawing/2014/main" id="{913A3627-961A-6FF7-0561-5F61574F22CD}"/>
              </a:ext>
            </a:extLst>
          </p:cNvPr>
          <p:cNvSpPr/>
          <p:nvPr/>
        </p:nvSpPr>
        <p:spPr>
          <a:xfrm>
            <a:off x="2860670" y="4551045"/>
            <a:ext cx="7574915" cy="305435"/>
          </a:xfrm>
          <a:prstGeom prst="round1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Communication </a:t>
            </a:r>
            <a:r>
              <a:rPr lang="en-US" altLang="zh-CN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erformance </a:t>
            </a:r>
            <a:r>
              <a:rPr lang="en-US" altLang="zh-CN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equirements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BE5696F-06BB-4DED-3340-3FCAD5A6A954}"/>
              </a:ext>
            </a:extLst>
          </p:cNvPr>
          <p:cNvSpPr/>
          <p:nvPr/>
        </p:nvSpPr>
        <p:spPr>
          <a:xfrm>
            <a:off x="3004180" y="5073015"/>
            <a:ext cx="2071370" cy="513715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Antenna </a:t>
            </a:r>
            <a:r>
              <a:rPr lang="en-US" sz="1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P</a:t>
            </a:r>
            <a:r>
              <a:rPr sz="1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erformance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7BC5A25-2FDE-1398-9C81-DF62F6774911}"/>
              </a:ext>
            </a:extLst>
          </p:cNvPr>
          <p:cNvSpPr/>
          <p:nvPr/>
        </p:nvSpPr>
        <p:spPr>
          <a:xfrm>
            <a:off x="5646415" y="5073015"/>
            <a:ext cx="2069465" cy="5148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Radiated Power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BE632B4-2BBF-1C6D-12EE-E16733583611}"/>
              </a:ext>
            </a:extLst>
          </p:cNvPr>
          <p:cNvSpPr txBox="1"/>
          <p:nvPr/>
        </p:nvSpPr>
        <p:spPr>
          <a:xfrm>
            <a:off x="420874" y="1644829"/>
            <a:ext cx="468000" cy="46158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R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  <a:p>
            <a:pPr algn="ctr"/>
            <a:endParaRPr lang="en-US" alt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en-US" alt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en-US" alt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OR</a:t>
            </a:r>
          </a:p>
          <a:p>
            <a:pPr algn="ctr"/>
            <a:endParaRPr lang="en-US" alt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en-US" alt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en-US" alt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C-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V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单圆角矩形 54">
            <a:extLst>
              <a:ext uri="{FF2B5EF4-FFF2-40B4-BE49-F238E27FC236}">
                <a16:creationId xmlns:a16="http://schemas.microsoft.com/office/drawing/2014/main" id="{45A81851-CBC4-C9B8-040F-7EF37F13F6C7}"/>
              </a:ext>
            </a:extLst>
          </p:cNvPr>
          <p:cNvSpPr/>
          <p:nvPr/>
        </p:nvSpPr>
        <p:spPr>
          <a:xfrm>
            <a:off x="2861305" y="2014220"/>
            <a:ext cx="7495540" cy="305435"/>
          </a:xfrm>
          <a:prstGeom prst="round1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Data </a:t>
            </a:r>
            <a:r>
              <a:rPr lang="en-US" altLang="zh-CN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onsistency </a:t>
            </a:r>
            <a:r>
              <a:rPr lang="en-US" altLang="zh-CN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equirements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B4CD6670-5DED-EEAA-2712-60CB02448EAF}"/>
              </a:ext>
            </a:extLst>
          </p:cNvPr>
          <p:cNvGrpSpPr/>
          <p:nvPr/>
        </p:nvGrpSpPr>
        <p:grpSpPr>
          <a:xfrm>
            <a:off x="2051680" y="2724150"/>
            <a:ext cx="504190" cy="2541270"/>
            <a:chOff x="1900" y="7044"/>
            <a:chExt cx="1126" cy="1986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EFA0181B-DE66-DCA3-6F58-EAC4F65C8199}"/>
                </a:ext>
              </a:extLst>
            </p:cNvPr>
            <p:cNvCxnSpPr/>
            <p:nvPr/>
          </p:nvCxnSpPr>
          <p:spPr>
            <a:xfrm>
              <a:off x="2459" y="9030"/>
              <a:ext cx="567" cy="0"/>
            </a:xfrm>
            <a:prstGeom prst="line">
              <a:avLst/>
            </a:prstGeom>
            <a:ln>
              <a:solidFill>
                <a:srgbClr val="5482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D39FEF64-42EE-A86C-BC8B-3B4D447B1F4E}"/>
                </a:ext>
              </a:extLst>
            </p:cNvPr>
            <p:cNvCxnSpPr/>
            <p:nvPr/>
          </p:nvCxnSpPr>
          <p:spPr>
            <a:xfrm>
              <a:off x="1900" y="8043"/>
              <a:ext cx="567" cy="0"/>
            </a:xfrm>
            <a:prstGeom prst="line">
              <a:avLst/>
            </a:prstGeom>
            <a:ln>
              <a:solidFill>
                <a:srgbClr val="5482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E2FF76EB-CCDC-6D62-36B3-7C7DA3542E69}"/>
                </a:ext>
              </a:extLst>
            </p:cNvPr>
            <p:cNvCxnSpPr/>
            <p:nvPr/>
          </p:nvCxnSpPr>
          <p:spPr>
            <a:xfrm>
              <a:off x="2455" y="7044"/>
              <a:ext cx="0" cy="1984"/>
            </a:xfrm>
            <a:prstGeom prst="line">
              <a:avLst/>
            </a:prstGeom>
            <a:ln>
              <a:solidFill>
                <a:srgbClr val="5482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F214ED1B-DA24-D594-0B46-4BA4F563B9BB}"/>
                </a:ext>
              </a:extLst>
            </p:cNvPr>
            <p:cNvCxnSpPr/>
            <p:nvPr/>
          </p:nvCxnSpPr>
          <p:spPr>
            <a:xfrm>
              <a:off x="2458" y="7044"/>
              <a:ext cx="567" cy="0"/>
            </a:xfrm>
            <a:prstGeom prst="line">
              <a:avLst/>
            </a:prstGeom>
            <a:ln>
              <a:solidFill>
                <a:srgbClr val="5482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440F04E4-DF31-0D0F-D623-EF231E7C18EA}"/>
              </a:ext>
            </a:extLst>
          </p:cNvPr>
          <p:cNvSpPr/>
          <p:nvPr/>
        </p:nvSpPr>
        <p:spPr>
          <a:xfrm>
            <a:off x="11356335" y="1606729"/>
            <a:ext cx="483870" cy="4653915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  <a:p>
            <a:pPr algn="ctr"/>
            <a:r>
              <a:rPr sz="1400" b="1">
                <a:latin typeface="微软雅黑" panose="020B0503020204020204" charset="-122"/>
                <a:ea typeface="微软雅黑" panose="020B0503020204020204" charset="-122"/>
              </a:rPr>
              <a:t>o</a:t>
            </a:r>
          </a:p>
          <a:p>
            <a:pPr algn="ctr"/>
            <a:r>
              <a:rPr sz="1400" b="1">
                <a:latin typeface="微软雅黑" panose="020B0503020204020204" charset="-122"/>
                <a:ea typeface="微软雅黑" panose="020B0503020204020204" charset="-122"/>
              </a:rPr>
              <a:t>n</a:t>
            </a:r>
          </a:p>
          <a:p>
            <a:pPr algn="ctr"/>
            <a:r>
              <a:rPr sz="1400" b="1">
                <a:latin typeface="微软雅黑" panose="020B0503020204020204" charset="-122"/>
                <a:ea typeface="微软雅黑" panose="020B0503020204020204" charset="-122"/>
              </a:rPr>
              <a:t>n</a:t>
            </a:r>
          </a:p>
          <a:p>
            <a:pPr algn="ctr"/>
            <a:r>
              <a:rPr sz="1400" b="1">
                <a:latin typeface="微软雅黑" panose="020B0503020204020204" charset="-122"/>
                <a:ea typeface="微软雅黑" panose="020B0503020204020204" charset="-122"/>
              </a:rPr>
              <a:t>e</a:t>
            </a:r>
          </a:p>
          <a:p>
            <a:pPr algn="ctr"/>
            <a:r>
              <a:rPr sz="1400" b="1"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  <a:p>
            <a:pPr algn="ctr"/>
            <a:r>
              <a:rPr sz="1400" b="1">
                <a:latin typeface="微软雅黑" panose="020B0503020204020204" charset="-122"/>
                <a:ea typeface="微软雅黑" panose="020B0503020204020204" charset="-122"/>
              </a:rPr>
              <a:t>t</a:t>
            </a:r>
          </a:p>
          <a:p>
            <a:pPr algn="ctr"/>
            <a:r>
              <a:rPr sz="1400" b="1">
                <a:latin typeface="微软雅黑" panose="020B0503020204020204" charset="-122"/>
                <a:ea typeface="微软雅黑" panose="020B0503020204020204" charset="-122"/>
              </a:rPr>
              <a:t>i</a:t>
            </a:r>
          </a:p>
          <a:p>
            <a:pPr algn="ctr"/>
            <a:r>
              <a:rPr sz="1400" b="1">
                <a:latin typeface="微软雅黑" panose="020B0503020204020204" charset="-122"/>
                <a:ea typeface="微软雅黑" panose="020B0503020204020204" charset="-122"/>
              </a:rPr>
              <a:t>o</a:t>
            </a:r>
          </a:p>
          <a:p>
            <a:pPr algn="ctr"/>
            <a:r>
              <a:rPr sz="1400" b="1">
                <a:latin typeface="微软雅黑" panose="020B0503020204020204" charset="-122"/>
                <a:ea typeface="微软雅黑" panose="020B0503020204020204" charset="-122"/>
              </a:rPr>
              <a:t>n</a:t>
            </a:r>
          </a:p>
          <a:p>
            <a:pPr algn="ctr"/>
            <a:endParaRPr sz="1400" b="1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sz="140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1400" b="1">
                <a:latin typeface="微软雅黑" panose="020B0503020204020204" charset="-122"/>
                <a:ea typeface="微软雅黑" panose="020B0503020204020204" charset="-122"/>
              </a:rPr>
              <a:t>F</a:t>
            </a:r>
            <a:endParaRPr sz="1400" b="1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sz="1400" b="1">
                <a:latin typeface="微软雅黑" panose="020B0503020204020204" charset="-122"/>
                <a:ea typeface="微软雅黑" panose="020B0503020204020204" charset="-122"/>
              </a:rPr>
              <a:t>u</a:t>
            </a:r>
          </a:p>
          <a:p>
            <a:pPr algn="ctr"/>
            <a:r>
              <a:rPr sz="1400" b="1">
                <a:latin typeface="微软雅黑" panose="020B0503020204020204" charset="-122"/>
                <a:ea typeface="微软雅黑" panose="020B0503020204020204" charset="-122"/>
              </a:rPr>
              <a:t>n</a:t>
            </a:r>
          </a:p>
          <a:p>
            <a:pPr algn="ctr"/>
            <a:r>
              <a:rPr sz="1400" b="1"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  <a:p>
            <a:pPr algn="ctr"/>
            <a:r>
              <a:rPr sz="1400" b="1">
                <a:latin typeface="微软雅黑" panose="020B0503020204020204" charset="-122"/>
                <a:ea typeface="微软雅黑" panose="020B0503020204020204" charset="-122"/>
              </a:rPr>
              <a:t>t</a:t>
            </a:r>
          </a:p>
          <a:p>
            <a:pPr algn="ctr"/>
            <a:r>
              <a:rPr sz="1400" b="1">
                <a:latin typeface="微软雅黑" panose="020B0503020204020204" charset="-122"/>
                <a:ea typeface="微软雅黑" panose="020B0503020204020204" charset="-122"/>
              </a:rPr>
              <a:t>i</a:t>
            </a:r>
          </a:p>
          <a:p>
            <a:pPr algn="ctr"/>
            <a:r>
              <a:rPr sz="1400" b="1">
                <a:latin typeface="微软雅黑" panose="020B0503020204020204" charset="-122"/>
                <a:ea typeface="微软雅黑" panose="020B0503020204020204" charset="-122"/>
              </a:rPr>
              <a:t>o</a:t>
            </a:r>
          </a:p>
          <a:p>
            <a:pPr algn="ctr"/>
            <a:r>
              <a:rPr sz="1400" b="1">
                <a:latin typeface="微软雅黑" panose="020B0503020204020204" charset="-122"/>
                <a:ea typeface="微软雅黑" panose="020B0503020204020204" charset="-122"/>
              </a:rPr>
              <a:t>n </a:t>
            </a:r>
          </a:p>
        </p:txBody>
      </p:sp>
      <p:sp>
        <p:nvSpPr>
          <p:cNvPr id="35" name="右箭头 3">
            <a:extLst>
              <a:ext uri="{FF2B5EF4-FFF2-40B4-BE49-F238E27FC236}">
                <a16:creationId xmlns:a16="http://schemas.microsoft.com/office/drawing/2014/main" id="{A63B4E84-EA4B-C9BD-D071-E9129E078A72}"/>
              </a:ext>
            </a:extLst>
          </p:cNvPr>
          <p:cNvSpPr/>
          <p:nvPr/>
        </p:nvSpPr>
        <p:spPr>
          <a:xfrm>
            <a:off x="978537" y="3768984"/>
            <a:ext cx="271780" cy="231140"/>
          </a:xfrm>
          <a:prstGeom prst="rightArrow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右箭头 5">
            <a:extLst>
              <a:ext uri="{FF2B5EF4-FFF2-40B4-BE49-F238E27FC236}">
                <a16:creationId xmlns:a16="http://schemas.microsoft.com/office/drawing/2014/main" id="{9DE23E0D-0A13-F3F4-6B59-FAB2A9C5CF0D}"/>
              </a:ext>
            </a:extLst>
          </p:cNvPr>
          <p:cNvSpPr/>
          <p:nvPr/>
        </p:nvSpPr>
        <p:spPr>
          <a:xfrm>
            <a:off x="11035013" y="3884554"/>
            <a:ext cx="271780" cy="231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78B6266-A1F5-913F-C790-62E520A4FE2C}"/>
              </a:ext>
            </a:extLst>
          </p:cNvPr>
          <p:cNvSpPr/>
          <p:nvPr/>
        </p:nvSpPr>
        <p:spPr>
          <a:xfrm>
            <a:off x="8286745" y="5073015"/>
            <a:ext cx="2069465" cy="5148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Receiving </a:t>
            </a:r>
            <a:r>
              <a:rPr lang="en-US" sz="1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sz="1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ensitivity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C7A93EF-7F73-EB06-F99F-9387E6353597}"/>
              </a:ext>
            </a:extLst>
          </p:cNvPr>
          <p:cNvSpPr/>
          <p:nvPr/>
        </p:nvSpPr>
        <p:spPr>
          <a:xfrm>
            <a:off x="441960" y="677499"/>
            <a:ext cx="11417300" cy="1045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p"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China proposes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to carry out pre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liminary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research on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V2V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data interaction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at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WP.29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level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, so as to promote vehicle connectivity and improve driving safety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around the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world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.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p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Standardize the content and format of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V2V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data interaction, and do not restrict the communication technology route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576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90DCF275-0002-972C-1868-3AA8F1B22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5025" y="640769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altLang="zh-CN" dirty="0"/>
              <a:t>2022/09/27</a:t>
            </a:r>
            <a:endParaRPr lang="zh-CN" altLang="en-US" dirty="0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463AAE49-0490-4C22-5DFC-3C901263A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21" y="6407694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altLang="zh-CN" dirty="0"/>
              <a:t>Submitted by the experts from China</a:t>
            </a:r>
            <a:endParaRPr lang="zh-CN" altLang="en-US" dirty="0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C06721B3-8A88-404B-3896-C54094FE3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61708" y="639653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5" name="标题 3">
            <a:extLst>
              <a:ext uri="{FF2B5EF4-FFF2-40B4-BE49-F238E27FC236}">
                <a16:creationId xmlns:a16="http://schemas.microsoft.com/office/drawing/2014/main" id="{0D3EC834-06B7-D8C1-FDB9-BE6470A1718B}"/>
              </a:ext>
            </a:extLst>
          </p:cNvPr>
          <p:cNvSpPr txBox="1">
            <a:spLocks/>
          </p:cNvSpPr>
          <p:nvPr/>
        </p:nvSpPr>
        <p:spPr>
          <a:xfrm>
            <a:off x="462111" y="242283"/>
            <a:ext cx="11267777" cy="4006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How to carry out V2V data interaction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F6DB3C5-7647-B11F-C608-86F8861FED0F}"/>
              </a:ext>
            </a:extLst>
          </p:cNvPr>
          <p:cNvGrpSpPr/>
          <p:nvPr/>
        </p:nvGrpSpPr>
        <p:grpSpPr>
          <a:xfrm>
            <a:off x="1499235" y="1510665"/>
            <a:ext cx="9014944" cy="648335"/>
            <a:chOff x="0" y="748"/>
            <a:chExt cx="4965489" cy="367110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B1936723-B2B2-84F3-F449-D85D5008C26E}"/>
                </a:ext>
              </a:extLst>
            </p:cNvPr>
            <p:cNvSpPr/>
            <p:nvPr/>
          </p:nvSpPr>
          <p:spPr>
            <a:xfrm>
              <a:off x="0" y="748"/>
              <a:ext cx="4822869" cy="367110"/>
            </a:xfrm>
            <a:prstGeom prst="round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矩形: 圆角 4">
              <a:extLst>
                <a:ext uri="{FF2B5EF4-FFF2-40B4-BE49-F238E27FC236}">
                  <a16:creationId xmlns:a16="http://schemas.microsoft.com/office/drawing/2014/main" id="{6F84A763-F0C9-F9DD-9516-209A21E87957}"/>
                </a:ext>
              </a:extLst>
            </p:cNvPr>
            <p:cNvSpPr txBox="1"/>
            <p:nvPr/>
          </p:nvSpPr>
          <p:spPr>
            <a:xfrm>
              <a:off x="178462" y="18669"/>
              <a:ext cx="4787027" cy="3312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</a:t>
              </a:r>
              <a:r>
                <a:rPr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Is the object of </a:t>
              </a:r>
              <a:r>
                <a:rPr lang="en-US"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V2V</a:t>
              </a:r>
              <a:r>
                <a:rPr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data interaction regulation a system or a whole vehicle?</a:t>
              </a:r>
              <a:endParaRPr lang="zh-CN" altLang="en-US" sz="1600" b="1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60A987F-208F-0DD7-8AF2-91ACDB17220B}"/>
              </a:ext>
            </a:extLst>
          </p:cNvPr>
          <p:cNvGrpSpPr/>
          <p:nvPr/>
        </p:nvGrpSpPr>
        <p:grpSpPr>
          <a:xfrm>
            <a:off x="1499870" y="2824480"/>
            <a:ext cx="8820785" cy="627380"/>
            <a:chOff x="0" y="748"/>
            <a:chExt cx="4822869" cy="36711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56A508CD-886A-5450-071B-2BBFF6D6A282}"/>
                </a:ext>
              </a:extLst>
            </p:cNvPr>
            <p:cNvSpPr/>
            <p:nvPr/>
          </p:nvSpPr>
          <p:spPr>
            <a:xfrm>
              <a:off x="0" y="748"/>
              <a:ext cx="4822869" cy="367110"/>
            </a:xfrm>
            <a:prstGeom prst="round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矩形: 圆角 4">
              <a:extLst>
                <a:ext uri="{FF2B5EF4-FFF2-40B4-BE49-F238E27FC236}">
                  <a16:creationId xmlns:a16="http://schemas.microsoft.com/office/drawing/2014/main" id="{B9B48A9D-C85C-2044-37F0-FA16C0946818}"/>
                </a:ext>
              </a:extLst>
            </p:cNvPr>
            <p:cNvSpPr txBox="1"/>
            <p:nvPr/>
          </p:nvSpPr>
          <p:spPr>
            <a:xfrm>
              <a:off x="220121" y="23273"/>
              <a:ext cx="4566987" cy="331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If </a:t>
              </a:r>
              <a:r>
                <a:rPr lang="en-US"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V2V</a:t>
              </a:r>
              <a:r>
                <a:rPr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data interaction regulations are formulated, </a:t>
              </a:r>
              <a:r>
                <a:rPr lang="fr-CH"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a</a:t>
              </a:r>
              <a:r>
                <a:rPr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t what level should this </a:t>
              </a:r>
              <a:r>
                <a:rPr lang="en-US"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</a:t>
              </a:r>
              <a:r>
                <a:rPr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work be carried out? </a:t>
              </a:r>
              <a:r>
                <a:rPr lang="en-US"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A </a:t>
              </a:r>
              <a:r>
                <a:rPr lang="en-US"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dedicated  Task Force or other Task Force?</a:t>
              </a:r>
              <a:endParaRPr lang="en-US" altLang="en-US" sz="1600" b="1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ABA9A84-D0C8-ED7F-C5D3-F2AF78FFC486}"/>
              </a:ext>
            </a:extLst>
          </p:cNvPr>
          <p:cNvGrpSpPr/>
          <p:nvPr/>
        </p:nvGrpSpPr>
        <p:grpSpPr>
          <a:xfrm>
            <a:off x="1499235" y="4054475"/>
            <a:ext cx="9162415" cy="670560"/>
            <a:chOff x="0" y="748"/>
            <a:chExt cx="4926315" cy="367110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BB959D75-3AB5-56C0-F03F-7AD38E431688}"/>
                </a:ext>
              </a:extLst>
            </p:cNvPr>
            <p:cNvSpPr/>
            <p:nvPr/>
          </p:nvSpPr>
          <p:spPr>
            <a:xfrm>
              <a:off x="0" y="748"/>
              <a:ext cx="4822869" cy="367110"/>
            </a:xfrm>
            <a:prstGeom prst="round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矩形: 圆角 4">
              <a:extLst>
                <a:ext uri="{FF2B5EF4-FFF2-40B4-BE49-F238E27FC236}">
                  <a16:creationId xmlns:a16="http://schemas.microsoft.com/office/drawing/2014/main" id="{71B72DA7-7D72-5897-37BB-B5475A50C2FE}"/>
                </a:ext>
              </a:extLst>
            </p:cNvPr>
            <p:cNvSpPr txBox="1"/>
            <p:nvPr/>
          </p:nvSpPr>
          <p:spPr>
            <a:xfrm>
              <a:off x="139288" y="18669"/>
              <a:ext cx="4787027" cy="3312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How to coordinate the formulation of standards/regulations on the communication level of </a:t>
              </a:r>
              <a:r>
                <a:rPr lang="en-US"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V2V</a:t>
              </a:r>
              <a:r>
                <a:rPr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data interaction?</a:t>
              </a:r>
              <a:endParaRPr lang="zh-CN" altLang="en-US" sz="1600" b="1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51A57FAE-A0A1-CBA3-E419-B734EF9B9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35" y="2860040"/>
            <a:ext cx="526415" cy="56896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0DE784A-DD0D-63E0-6536-92A2EFD7B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" y="4054475"/>
            <a:ext cx="568960" cy="6699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29EEC33-FB16-4DA8-8594-6CCAE16A0E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75" y="1511935"/>
            <a:ext cx="629285" cy="6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017649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C10F5F-E133-4F9E-BFA2-C5E2D0CD03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2341CE-F97B-4DFC-B2E4-5E2E3B51B4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547</Words>
  <Application>Microsoft Office PowerPoint</Application>
  <PresentationFormat>Widescreen</PresentationFormat>
  <Paragraphs>112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等线</vt:lpstr>
      <vt:lpstr>等线 Light</vt:lpstr>
      <vt:lpstr>微软雅黑</vt:lpstr>
      <vt:lpstr>Arial</vt:lpstr>
      <vt:lpstr>Wingdings</vt:lpstr>
      <vt:lpstr>自定义设计方案</vt:lpstr>
      <vt:lpstr>1_自定义设计方案</vt:lpstr>
      <vt:lpstr>Proposal for  V2V data interaction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XXXX from China</dc:title>
  <dc:creator>JeanjacWu（Jiajie Wu）</dc:creator>
  <cp:lastModifiedBy>UNECE</cp:lastModifiedBy>
  <cp:revision>4</cp:revision>
  <dcterms:created xsi:type="dcterms:W3CDTF">2022-09-23T05:14:08Z</dcterms:created>
  <dcterms:modified xsi:type="dcterms:W3CDTF">2022-09-24T07:16:49Z</dcterms:modified>
</cp:coreProperties>
</file>