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59" r:id="rId7"/>
    <p:sldId id="301" r:id="rId8"/>
    <p:sldId id="529" r:id="rId9"/>
    <p:sldId id="267" r:id="rId10"/>
    <p:sldId id="268" r:id="rId11"/>
    <p:sldId id="530" r:id="rId12"/>
    <p:sldId id="264" r:id="rId13"/>
    <p:sldId id="300" r:id="rId14"/>
    <p:sldId id="304" r:id="rId15"/>
    <p:sldId id="307" r:id="rId16"/>
    <p:sldId id="258" r:id="rId17"/>
    <p:sldId id="525" r:id="rId18"/>
    <p:sldId id="262" r:id="rId19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3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7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0772CCBD-D397-4357-9870-5806B65A0D6E}"/>
    <pc:docChg chg="modSld">
      <pc:chgData name="Francois Guichard" userId="b25862a6-b641-4ece-b9f9-9230f3cdb908" providerId="ADAL" clId="{0772CCBD-D397-4357-9870-5806B65A0D6E}" dt="2022-09-22T13:32:20.795" v="3" actId="20577"/>
      <pc:docMkLst>
        <pc:docMk/>
      </pc:docMkLst>
      <pc:sldChg chg="modSp mod">
        <pc:chgData name="Francois Guichard" userId="b25862a6-b641-4ece-b9f9-9230f3cdb908" providerId="ADAL" clId="{0772CCBD-D397-4357-9870-5806B65A0D6E}" dt="2022-09-22T13:32:20.795" v="3" actId="20577"/>
        <pc:sldMkLst>
          <pc:docMk/>
          <pc:sldMk cId="1587566103" sldId="256"/>
        </pc:sldMkLst>
        <pc:spChg chg="mod">
          <ac:chgData name="Francois Guichard" userId="b25862a6-b641-4ece-b9f9-9230f3cdb908" providerId="ADAL" clId="{0772CCBD-D397-4357-9870-5806B65A0D6E}" dt="2022-09-22T13:32:20.795" v="3" actId="20577"/>
          <ac:spMkLst>
            <pc:docMk/>
            <pc:sldMk cId="1587566103" sldId="256"/>
            <ac:spMk id="8" creationId="{D379EFF7-8752-4EF6-8D35-2C659295259B}"/>
          </ac:spMkLst>
        </pc:spChg>
      </pc:sldChg>
    </pc:docChg>
  </pc:docChgLst>
  <pc:docChgLst>
    <pc:chgData name="ab3001@yandex.ru" userId="6f95847624ae7258" providerId="LiveId" clId="{78B0066D-71ED-4A9B-9CBA-B8D1F2D27B09}"/>
    <pc:docChg chg="custSel addSld modSld">
      <pc:chgData name="ab3001@yandex.ru" userId="6f95847624ae7258" providerId="LiveId" clId="{78B0066D-71ED-4A9B-9CBA-B8D1F2D27B09}" dt="2022-09-21T19:41:30.854" v="902" actId="20577"/>
      <pc:docMkLst>
        <pc:docMk/>
      </pc:docMkLst>
      <pc:sldChg chg="modSp mod">
        <pc:chgData name="ab3001@yandex.ru" userId="6f95847624ae7258" providerId="LiveId" clId="{78B0066D-71ED-4A9B-9CBA-B8D1F2D27B09}" dt="2022-09-21T19:41:30.854" v="902" actId="20577"/>
        <pc:sldMkLst>
          <pc:docMk/>
          <pc:sldMk cId="1587566103" sldId="256"/>
        </pc:sldMkLst>
        <pc:spChg chg="mod">
          <ac:chgData name="ab3001@yandex.ru" userId="6f95847624ae7258" providerId="LiveId" clId="{78B0066D-71ED-4A9B-9CBA-B8D1F2D27B09}" dt="2022-09-21T19:41:30.854" v="902" actId="20577"/>
          <ac:spMkLst>
            <pc:docMk/>
            <pc:sldMk cId="1587566103" sldId="256"/>
            <ac:spMk id="2" creationId="{18A9825E-8719-4E24-8AAD-E999BE1B6BB5}"/>
          </ac:spMkLst>
        </pc:spChg>
      </pc:sldChg>
      <pc:sldChg chg="modSp mod">
        <pc:chgData name="ab3001@yandex.ru" userId="6f95847624ae7258" providerId="LiveId" clId="{78B0066D-71ED-4A9B-9CBA-B8D1F2D27B09}" dt="2022-09-21T19:28:10.810" v="898" actId="20577"/>
        <pc:sldMkLst>
          <pc:docMk/>
          <pc:sldMk cId="3881126564" sldId="529"/>
        </pc:sldMkLst>
        <pc:spChg chg="mod">
          <ac:chgData name="ab3001@yandex.ru" userId="6f95847624ae7258" providerId="LiveId" clId="{78B0066D-71ED-4A9B-9CBA-B8D1F2D27B09}" dt="2022-09-21T19:28:10.810" v="898" actId="20577"/>
          <ac:spMkLst>
            <pc:docMk/>
            <pc:sldMk cId="3881126564" sldId="529"/>
            <ac:spMk id="10" creationId="{263BD01E-F806-AE7D-1E32-0D24D9DAAC82}"/>
          </ac:spMkLst>
        </pc:spChg>
      </pc:sldChg>
      <pc:sldChg chg="addSp modSp new mod">
        <pc:chgData name="ab3001@yandex.ru" userId="6f95847624ae7258" providerId="LiveId" clId="{78B0066D-71ED-4A9B-9CBA-B8D1F2D27B09}" dt="2022-09-21T19:26:24.744" v="897" actId="20577"/>
        <pc:sldMkLst>
          <pc:docMk/>
          <pc:sldMk cId="1487984988" sldId="530"/>
        </pc:sldMkLst>
        <pc:spChg chg="mod">
          <ac:chgData name="ab3001@yandex.ru" userId="6f95847624ae7258" providerId="LiveId" clId="{78B0066D-71ED-4A9B-9CBA-B8D1F2D27B09}" dt="2022-09-16T19:41:48.686" v="264" actId="20577"/>
          <ac:spMkLst>
            <pc:docMk/>
            <pc:sldMk cId="1487984988" sldId="530"/>
            <ac:spMk id="2" creationId="{3658D7C1-D60B-59E5-B9CF-064189521776}"/>
          </ac:spMkLst>
        </pc:spChg>
        <pc:spChg chg="add mod">
          <ac:chgData name="ab3001@yandex.ru" userId="6f95847624ae7258" providerId="LiveId" clId="{78B0066D-71ED-4A9B-9CBA-B8D1F2D27B09}" dt="2022-09-21T19:26:24.744" v="897" actId="20577"/>
          <ac:spMkLst>
            <pc:docMk/>
            <pc:sldMk cId="1487984988" sldId="530"/>
            <ac:spMk id="4" creationId="{4DED0362-E1D7-6622-8EB1-94ABF408CF3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1E243-8569-4D8B-B12D-A2DED0E0DB9F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3366A-5586-48CD-8E33-78ED14448966}">
      <dgm:prSet phldrT="[Текст]" custT="1"/>
      <dgm:spPr/>
      <dgm:t>
        <a:bodyPr/>
        <a:lstStyle/>
        <a:p>
          <a:pPr algn="r"/>
          <a:r>
            <a:rPr lang="en-US" sz="2000" dirty="0"/>
            <a:t>Development of the provisions for the new ADAS use cases</a:t>
          </a:r>
          <a:endParaRPr lang="ru-RU" sz="2000" dirty="0"/>
        </a:p>
      </dgm:t>
    </dgm:pt>
    <dgm:pt modelId="{7671166B-0D09-4A01-BF86-3A24D3A1FB69}" type="parTrans" cxnId="{640161D4-C121-4CE0-81E6-F74B6962AFCB}">
      <dgm:prSet/>
      <dgm:spPr/>
      <dgm:t>
        <a:bodyPr/>
        <a:lstStyle/>
        <a:p>
          <a:endParaRPr lang="ru-RU"/>
        </a:p>
      </dgm:t>
    </dgm:pt>
    <dgm:pt modelId="{86BFCD76-08B3-430F-8852-8520BB117554}" type="sibTrans" cxnId="{640161D4-C121-4CE0-81E6-F74B6962AFCB}">
      <dgm:prSet/>
      <dgm:spPr/>
      <dgm:t>
        <a:bodyPr/>
        <a:lstStyle/>
        <a:p>
          <a:endParaRPr lang="ru-RU"/>
        </a:p>
      </dgm:t>
    </dgm:pt>
    <dgm:pt modelId="{22ACE124-3725-4949-BAD4-361EF5210571}">
      <dgm:prSet phldrT="[Текст]" custT="1"/>
      <dgm:spPr/>
      <dgm:t>
        <a:bodyPr/>
        <a:lstStyle/>
        <a:p>
          <a:pPr algn="r"/>
          <a:r>
            <a:rPr lang="en-US" sz="1600" dirty="0"/>
            <a:t>Analysis of ADAS use cases and associated requirements</a:t>
          </a:r>
          <a:endParaRPr lang="ru-RU" sz="1600" dirty="0"/>
        </a:p>
      </dgm:t>
    </dgm:pt>
    <dgm:pt modelId="{826E8077-B635-47D7-944D-9DDD88BB0438}" type="parTrans" cxnId="{4A882252-DC22-4D34-87FA-E8D284C8A82A}">
      <dgm:prSet/>
      <dgm:spPr/>
      <dgm:t>
        <a:bodyPr/>
        <a:lstStyle/>
        <a:p>
          <a:endParaRPr lang="ru-RU"/>
        </a:p>
      </dgm:t>
    </dgm:pt>
    <dgm:pt modelId="{B17A130C-BE49-4483-8FDA-481D4D0912E4}" type="sibTrans" cxnId="{4A882252-DC22-4D34-87FA-E8D284C8A82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07B18A2-6AA3-452C-8BAC-0E8876CB964A}">
      <dgm:prSet phldrT="[Текст]" custT="1"/>
      <dgm:spPr/>
      <dgm:t>
        <a:bodyPr/>
        <a:lstStyle/>
        <a:p>
          <a:pPr algn="l"/>
          <a:r>
            <a:rPr lang="en-US" sz="1600" dirty="0"/>
            <a:t>Development of the definitions, classification and  scope of regulatory activities</a:t>
          </a:r>
          <a:endParaRPr lang="ru-RU" sz="1600" dirty="0"/>
        </a:p>
      </dgm:t>
    </dgm:pt>
    <dgm:pt modelId="{43BCAA8C-6368-48EA-86DB-7BAE58038103}" type="parTrans" cxnId="{DABC343F-A2ED-4E36-8D1D-5136A43BC165}">
      <dgm:prSet/>
      <dgm:spPr/>
      <dgm:t>
        <a:bodyPr/>
        <a:lstStyle/>
        <a:p>
          <a:endParaRPr lang="ru-RU"/>
        </a:p>
      </dgm:t>
    </dgm:pt>
    <dgm:pt modelId="{2B3E7DA6-F704-49A8-A580-CA00F3F5FA28}" type="sibTrans" cxnId="{DABC343F-A2ED-4E36-8D1D-5136A43BC16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DB68E5DD-1EF7-42FE-AA78-F25E27F68700}">
      <dgm:prSet phldrT="[Текст]" custT="1"/>
      <dgm:spPr/>
      <dgm:t>
        <a:bodyPr/>
        <a:lstStyle/>
        <a:p>
          <a:pPr algn="r"/>
          <a:r>
            <a:rPr lang="en-US" sz="1600" dirty="0"/>
            <a:t>Development  of the high-level regulatory items for ADAS</a:t>
          </a:r>
          <a:endParaRPr lang="ru-RU" sz="1600" dirty="0"/>
        </a:p>
      </dgm:t>
    </dgm:pt>
    <dgm:pt modelId="{026938CD-5694-4CC6-9F65-3F235ECC4989}" type="parTrans" cxnId="{1D14046D-A6A1-4200-8868-A08E846CC78D}">
      <dgm:prSet/>
      <dgm:spPr/>
      <dgm:t>
        <a:bodyPr/>
        <a:lstStyle/>
        <a:p>
          <a:endParaRPr lang="ru-RU"/>
        </a:p>
      </dgm:t>
    </dgm:pt>
    <dgm:pt modelId="{9D62883F-DDE5-4554-8CFD-C714C7069745}" type="sibTrans" cxnId="{1D14046D-A6A1-4200-8868-A08E846CC78D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75E69F2-0CFD-4E58-AC7F-88A5A30AE653}">
      <dgm:prSet phldrT="[Текст]" custT="1"/>
      <dgm:spPr/>
      <dgm:t>
        <a:bodyPr/>
        <a:lstStyle/>
        <a:p>
          <a:r>
            <a:rPr lang="en-US" sz="2000" dirty="0"/>
            <a:t>New UN Regulation </a:t>
          </a:r>
          <a:br>
            <a:rPr lang="en-US" sz="2000" dirty="0"/>
          </a:br>
          <a:r>
            <a:rPr lang="en-US" sz="2000" dirty="0"/>
            <a:t>on longitudinal + lateral control on a sustained basis</a:t>
          </a:r>
          <a:endParaRPr lang="ru-RU" sz="2000" dirty="0"/>
        </a:p>
      </dgm:t>
    </dgm:pt>
    <dgm:pt modelId="{6F5DE376-118C-4337-A6EF-6E46B5C86D35}" type="parTrans" cxnId="{7B5E3E83-77BC-473C-90AE-C17995D8194D}">
      <dgm:prSet/>
      <dgm:spPr/>
      <dgm:t>
        <a:bodyPr/>
        <a:lstStyle/>
        <a:p>
          <a:endParaRPr lang="ru-RU"/>
        </a:p>
      </dgm:t>
    </dgm:pt>
    <dgm:pt modelId="{79B14F94-9F55-4415-9E9A-21C89A753814}" type="sibTrans" cxnId="{7B5E3E83-77BC-473C-90AE-C17995D8194D}">
      <dgm:prSet/>
      <dgm:spPr/>
      <dgm:t>
        <a:bodyPr/>
        <a:lstStyle/>
        <a:p>
          <a:endParaRPr lang="ru-RU"/>
        </a:p>
      </dgm:t>
    </dgm:pt>
    <dgm:pt modelId="{C6F3CA1F-DF1D-4B52-9F8C-3300321DAB89}" type="pres">
      <dgm:prSet presAssocID="{4001E243-8569-4D8B-B12D-A2DED0E0DB9F}" presName="Name0" presStyleCnt="0">
        <dgm:presLayoutVars>
          <dgm:chMax val="7"/>
          <dgm:chPref val="5"/>
        </dgm:presLayoutVars>
      </dgm:prSet>
      <dgm:spPr/>
    </dgm:pt>
    <dgm:pt modelId="{3CB210C1-8AAA-462D-AB97-A28C63C2BC29}" type="pres">
      <dgm:prSet presAssocID="{4001E243-8569-4D8B-B12D-A2DED0E0DB9F}" presName="arrowNode" presStyleLbl="node1" presStyleIdx="0" presStyleCnt="1" custAng="21260149" custLinFactNeighborX="32883" custLinFactNeighborY="-1378"/>
      <dgm:spPr>
        <a:solidFill>
          <a:schemeClr val="bg1"/>
        </a:solidFill>
        <a:ln w="38100">
          <a:solidFill>
            <a:srgbClr val="002060"/>
          </a:solidFill>
        </a:ln>
      </dgm:spPr>
    </dgm:pt>
    <dgm:pt modelId="{B09EAB3E-6BA7-49D3-B375-09241D2829AD}" type="pres">
      <dgm:prSet presAssocID="{25B3366A-5586-48CD-8E33-78ED14448966}" presName="txNode1" presStyleLbl="revTx" presStyleIdx="0" presStyleCnt="5" custScaleX="294612" custScaleY="50155" custLinFactNeighborX="73051" custLinFactNeighborY="16578">
        <dgm:presLayoutVars>
          <dgm:bulletEnabled val="1"/>
        </dgm:presLayoutVars>
      </dgm:prSet>
      <dgm:spPr/>
    </dgm:pt>
    <dgm:pt modelId="{DD8F431E-6C36-49E8-8623-6FEB140690AB}" type="pres">
      <dgm:prSet presAssocID="{22ACE124-3725-4949-BAD4-361EF5210571}" presName="txNode2" presStyleLbl="revTx" presStyleIdx="1" presStyleCnt="5" custScaleX="85886" custScaleY="70298" custLinFactX="-6685" custLinFactNeighborX="-100000" custLinFactNeighborY="8617">
        <dgm:presLayoutVars>
          <dgm:bulletEnabled val="1"/>
        </dgm:presLayoutVars>
      </dgm:prSet>
      <dgm:spPr/>
    </dgm:pt>
    <dgm:pt modelId="{403E94A0-DA22-4148-B0EB-996E74230305}" type="pres">
      <dgm:prSet presAssocID="{B17A130C-BE49-4483-8FDA-481D4D0912E4}" presName="dotNode2" presStyleCnt="0"/>
      <dgm:spPr/>
    </dgm:pt>
    <dgm:pt modelId="{CCB86B68-9A86-435C-9AB3-4ABB5710EF90}" type="pres">
      <dgm:prSet presAssocID="{B17A130C-BE49-4483-8FDA-481D4D0912E4}" presName="dotRepeatNode" presStyleLbl="fgShp" presStyleIdx="0" presStyleCnt="3" custFlipVert="0" custFlipHor="1" custScaleX="84231" custScaleY="80498" custLinFactX="300000" custLinFactNeighborX="364644" custLinFactNeighborY="-66566"/>
      <dgm:spPr/>
    </dgm:pt>
    <dgm:pt modelId="{A55D7D59-13ED-433A-AFC3-EB96958A1BCF}" type="pres">
      <dgm:prSet presAssocID="{607B18A2-6AA3-452C-8BAC-0E8876CB964A}" presName="txNode3" presStyleLbl="revTx" presStyleIdx="2" presStyleCnt="5" custLinFactX="42065" custLinFactNeighborX="100000" custLinFactNeighborY="-88728">
        <dgm:presLayoutVars>
          <dgm:bulletEnabled val="1"/>
        </dgm:presLayoutVars>
      </dgm:prSet>
      <dgm:spPr/>
    </dgm:pt>
    <dgm:pt modelId="{EC52196B-DF3F-40F9-BF2C-19EE66040474}" type="pres">
      <dgm:prSet presAssocID="{2B3E7DA6-F704-49A8-A580-CA00F3F5FA28}" presName="dotNode3" presStyleCnt="0"/>
      <dgm:spPr/>
    </dgm:pt>
    <dgm:pt modelId="{893B3307-5258-4902-8373-D855DAF0C3D0}" type="pres">
      <dgm:prSet presAssocID="{2B3E7DA6-F704-49A8-A580-CA00F3F5FA28}" presName="dotRepeatNode" presStyleLbl="fgShp" presStyleIdx="1" presStyleCnt="3" custLinFactX="235355" custLinFactY="-100000" custLinFactNeighborX="300000" custLinFactNeighborY="-188428"/>
      <dgm:spPr/>
    </dgm:pt>
    <dgm:pt modelId="{DB5F2720-31F5-42D3-A0FB-2C6BA46FFD9C}" type="pres">
      <dgm:prSet presAssocID="{DB68E5DD-1EF7-42FE-AA78-F25E27F68700}" presName="txNode4" presStyleLbl="revTx" presStyleIdx="3" presStyleCnt="5" custScaleX="145562" custScaleY="64679" custLinFactX="-17011" custLinFactNeighborX="-100000" custLinFactNeighborY="-16339">
        <dgm:presLayoutVars>
          <dgm:bulletEnabled val="1"/>
        </dgm:presLayoutVars>
      </dgm:prSet>
      <dgm:spPr/>
    </dgm:pt>
    <dgm:pt modelId="{4CCC4142-F1C3-4971-AE1F-990F41370A44}" type="pres">
      <dgm:prSet presAssocID="{9D62883F-DDE5-4554-8CFD-C714C7069745}" presName="dotNode4" presStyleCnt="0"/>
      <dgm:spPr/>
    </dgm:pt>
    <dgm:pt modelId="{A65116BC-9D5F-48D0-9985-4AB6047E1A54}" type="pres">
      <dgm:prSet presAssocID="{9D62883F-DDE5-4554-8CFD-C714C7069745}" presName="dotRepeatNode" presStyleLbl="fgShp" presStyleIdx="2" presStyleCnt="3" custLinFactX="386436" custLinFactY="-100000" custLinFactNeighborX="400000" custLinFactNeighborY="-106419"/>
      <dgm:spPr/>
    </dgm:pt>
    <dgm:pt modelId="{2EEE6439-8865-4751-8A83-AFF33255B3C9}" type="pres">
      <dgm:prSet presAssocID="{675E69F2-0CFD-4E58-AC7F-88A5A30AE653}" presName="txNode5" presStyleLbl="revTx" presStyleIdx="4" presStyleCnt="5" custScaleX="120960">
        <dgm:presLayoutVars>
          <dgm:bulletEnabled val="1"/>
        </dgm:presLayoutVars>
      </dgm:prSet>
      <dgm:spPr/>
    </dgm:pt>
  </dgm:ptLst>
  <dgm:cxnLst>
    <dgm:cxn modelId="{A093721B-7369-4CA8-B567-6BBCC6C1BF7B}" type="presOf" srcId="{675E69F2-0CFD-4E58-AC7F-88A5A30AE653}" destId="{2EEE6439-8865-4751-8A83-AFF33255B3C9}" srcOrd="0" destOrd="0" presId="urn:microsoft.com/office/officeart/2009/3/layout/DescendingProcess"/>
    <dgm:cxn modelId="{802EAA23-498F-4B70-977D-1C43078607A9}" type="presOf" srcId="{B17A130C-BE49-4483-8FDA-481D4D0912E4}" destId="{CCB86B68-9A86-435C-9AB3-4ABB5710EF90}" srcOrd="0" destOrd="0" presId="urn:microsoft.com/office/officeart/2009/3/layout/DescendingProcess"/>
    <dgm:cxn modelId="{DABC343F-A2ED-4E36-8D1D-5136A43BC165}" srcId="{4001E243-8569-4D8B-B12D-A2DED0E0DB9F}" destId="{607B18A2-6AA3-452C-8BAC-0E8876CB964A}" srcOrd="2" destOrd="0" parTransId="{43BCAA8C-6368-48EA-86DB-7BAE58038103}" sibTransId="{2B3E7DA6-F704-49A8-A580-CA00F3F5FA28}"/>
    <dgm:cxn modelId="{418E9844-9B4C-4E2A-9CF5-44EC30B1EFBD}" type="presOf" srcId="{22ACE124-3725-4949-BAD4-361EF5210571}" destId="{DD8F431E-6C36-49E8-8623-6FEB140690AB}" srcOrd="0" destOrd="0" presId="urn:microsoft.com/office/officeart/2009/3/layout/DescendingProcess"/>
    <dgm:cxn modelId="{1D14046D-A6A1-4200-8868-A08E846CC78D}" srcId="{4001E243-8569-4D8B-B12D-A2DED0E0DB9F}" destId="{DB68E5DD-1EF7-42FE-AA78-F25E27F68700}" srcOrd="3" destOrd="0" parTransId="{026938CD-5694-4CC6-9F65-3F235ECC4989}" sibTransId="{9D62883F-DDE5-4554-8CFD-C714C7069745}"/>
    <dgm:cxn modelId="{47A7BF71-E4FD-4C42-ABB1-1C53A8248336}" type="presOf" srcId="{4001E243-8569-4D8B-B12D-A2DED0E0DB9F}" destId="{C6F3CA1F-DF1D-4B52-9F8C-3300321DAB89}" srcOrd="0" destOrd="0" presId="urn:microsoft.com/office/officeart/2009/3/layout/DescendingProcess"/>
    <dgm:cxn modelId="{4A882252-DC22-4D34-87FA-E8D284C8A82A}" srcId="{4001E243-8569-4D8B-B12D-A2DED0E0DB9F}" destId="{22ACE124-3725-4949-BAD4-361EF5210571}" srcOrd="1" destOrd="0" parTransId="{826E8077-B635-47D7-944D-9DDD88BB0438}" sibTransId="{B17A130C-BE49-4483-8FDA-481D4D0912E4}"/>
    <dgm:cxn modelId="{7B5E3E83-77BC-473C-90AE-C17995D8194D}" srcId="{4001E243-8569-4D8B-B12D-A2DED0E0DB9F}" destId="{675E69F2-0CFD-4E58-AC7F-88A5A30AE653}" srcOrd="4" destOrd="0" parTransId="{6F5DE376-118C-4337-A6EF-6E46B5C86D35}" sibTransId="{79B14F94-9F55-4415-9E9A-21C89A753814}"/>
    <dgm:cxn modelId="{A3712C95-B0C8-4466-842F-5922E8D5C932}" type="presOf" srcId="{9D62883F-DDE5-4554-8CFD-C714C7069745}" destId="{A65116BC-9D5F-48D0-9985-4AB6047E1A54}" srcOrd="0" destOrd="0" presId="urn:microsoft.com/office/officeart/2009/3/layout/DescendingProcess"/>
    <dgm:cxn modelId="{AE992DB1-C8C0-473E-91B2-C338422CF754}" type="presOf" srcId="{2B3E7DA6-F704-49A8-A580-CA00F3F5FA28}" destId="{893B3307-5258-4902-8373-D855DAF0C3D0}" srcOrd="0" destOrd="0" presId="urn:microsoft.com/office/officeart/2009/3/layout/DescendingProcess"/>
    <dgm:cxn modelId="{9F984BB5-84FA-4AA5-86D1-545AC1733AB4}" type="presOf" srcId="{DB68E5DD-1EF7-42FE-AA78-F25E27F68700}" destId="{DB5F2720-31F5-42D3-A0FB-2C6BA46FFD9C}" srcOrd="0" destOrd="0" presId="urn:microsoft.com/office/officeart/2009/3/layout/DescendingProcess"/>
    <dgm:cxn modelId="{EFDF8AB8-B806-44C4-8ACB-325F02B9EC1F}" type="presOf" srcId="{25B3366A-5586-48CD-8E33-78ED14448966}" destId="{B09EAB3E-6BA7-49D3-B375-09241D2829AD}" srcOrd="0" destOrd="0" presId="urn:microsoft.com/office/officeart/2009/3/layout/DescendingProcess"/>
    <dgm:cxn modelId="{640161D4-C121-4CE0-81E6-F74B6962AFCB}" srcId="{4001E243-8569-4D8B-B12D-A2DED0E0DB9F}" destId="{25B3366A-5586-48CD-8E33-78ED14448966}" srcOrd="0" destOrd="0" parTransId="{7671166B-0D09-4A01-BF86-3A24D3A1FB69}" sibTransId="{86BFCD76-08B3-430F-8852-8520BB117554}"/>
    <dgm:cxn modelId="{F30E21E4-3BA7-433E-A635-35406E6990AC}" type="presOf" srcId="{607B18A2-6AA3-452C-8BAC-0E8876CB964A}" destId="{A55D7D59-13ED-433A-AFC3-EB96958A1BCF}" srcOrd="0" destOrd="0" presId="urn:microsoft.com/office/officeart/2009/3/layout/DescendingProcess"/>
    <dgm:cxn modelId="{BC13D49F-F953-4890-BAFB-EA3F2859BD19}" type="presParOf" srcId="{C6F3CA1F-DF1D-4B52-9F8C-3300321DAB89}" destId="{3CB210C1-8AAA-462D-AB97-A28C63C2BC29}" srcOrd="0" destOrd="0" presId="urn:microsoft.com/office/officeart/2009/3/layout/DescendingProcess"/>
    <dgm:cxn modelId="{5D3A9451-5A0F-4D3A-BEC3-0C7251F34577}" type="presParOf" srcId="{C6F3CA1F-DF1D-4B52-9F8C-3300321DAB89}" destId="{B09EAB3E-6BA7-49D3-B375-09241D2829AD}" srcOrd="1" destOrd="0" presId="urn:microsoft.com/office/officeart/2009/3/layout/DescendingProcess"/>
    <dgm:cxn modelId="{758B2616-6821-4700-8B60-6C16FD836FE6}" type="presParOf" srcId="{C6F3CA1F-DF1D-4B52-9F8C-3300321DAB89}" destId="{DD8F431E-6C36-49E8-8623-6FEB140690AB}" srcOrd="2" destOrd="0" presId="urn:microsoft.com/office/officeart/2009/3/layout/DescendingProcess"/>
    <dgm:cxn modelId="{10ED6E60-54EB-4F36-A5B7-4B12EA6CB429}" type="presParOf" srcId="{C6F3CA1F-DF1D-4B52-9F8C-3300321DAB89}" destId="{403E94A0-DA22-4148-B0EB-996E74230305}" srcOrd="3" destOrd="0" presId="urn:microsoft.com/office/officeart/2009/3/layout/DescendingProcess"/>
    <dgm:cxn modelId="{E7AB6704-3B04-4150-BBAB-63284A950ABE}" type="presParOf" srcId="{403E94A0-DA22-4148-B0EB-996E74230305}" destId="{CCB86B68-9A86-435C-9AB3-4ABB5710EF90}" srcOrd="0" destOrd="0" presId="urn:microsoft.com/office/officeart/2009/3/layout/DescendingProcess"/>
    <dgm:cxn modelId="{0BBF331E-FC8D-468F-B13C-AF8D1FFB8F2B}" type="presParOf" srcId="{C6F3CA1F-DF1D-4B52-9F8C-3300321DAB89}" destId="{A55D7D59-13ED-433A-AFC3-EB96958A1BCF}" srcOrd="4" destOrd="0" presId="urn:microsoft.com/office/officeart/2009/3/layout/DescendingProcess"/>
    <dgm:cxn modelId="{6D86F16E-140D-46F8-B30E-D529BECDFD99}" type="presParOf" srcId="{C6F3CA1F-DF1D-4B52-9F8C-3300321DAB89}" destId="{EC52196B-DF3F-40F9-BF2C-19EE66040474}" srcOrd="5" destOrd="0" presId="urn:microsoft.com/office/officeart/2009/3/layout/DescendingProcess"/>
    <dgm:cxn modelId="{CFC3F1D0-5169-4820-9F16-C74854ADE28C}" type="presParOf" srcId="{EC52196B-DF3F-40F9-BF2C-19EE66040474}" destId="{893B3307-5258-4902-8373-D855DAF0C3D0}" srcOrd="0" destOrd="0" presId="urn:microsoft.com/office/officeart/2009/3/layout/DescendingProcess"/>
    <dgm:cxn modelId="{547E81A1-F151-4BA1-8A42-FD244BCFB2AB}" type="presParOf" srcId="{C6F3CA1F-DF1D-4B52-9F8C-3300321DAB89}" destId="{DB5F2720-31F5-42D3-A0FB-2C6BA46FFD9C}" srcOrd="6" destOrd="0" presId="urn:microsoft.com/office/officeart/2009/3/layout/DescendingProcess"/>
    <dgm:cxn modelId="{39861A27-DAB3-41BF-818B-E86AAC2A80B3}" type="presParOf" srcId="{C6F3CA1F-DF1D-4B52-9F8C-3300321DAB89}" destId="{4CCC4142-F1C3-4971-AE1F-990F41370A44}" srcOrd="7" destOrd="0" presId="urn:microsoft.com/office/officeart/2009/3/layout/DescendingProcess"/>
    <dgm:cxn modelId="{D6F700EC-7447-4969-BED4-4DCB94F6051B}" type="presParOf" srcId="{4CCC4142-F1C3-4971-AE1F-990F41370A44}" destId="{A65116BC-9D5F-48D0-9985-4AB6047E1A54}" srcOrd="0" destOrd="0" presId="urn:microsoft.com/office/officeart/2009/3/layout/DescendingProcess"/>
    <dgm:cxn modelId="{AF8C5FC3-343A-4BAB-82A7-C27781402415}" type="presParOf" srcId="{C6F3CA1F-DF1D-4B52-9F8C-3300321DAB89}" destId="{2EEE6439-8865-4751-8A83-AFF33255B3C9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01E243-8569-4D8B-B12D-A2DED0E0DB9F}" type="doc">
      <dgm:prSet loTypeId="urn:microsoft.com/office/officeart/2009/3/layout/Descending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3366A-5586-48CD-8E33-78ED14448966}">
      <dgm:prSet phldrT="[Текст]"/>
      <dgm:spPr/>
      <dgm:t>
        <a:bodyPr/>
        <a:lstStyle/>
        <a:p>
          <a:pPr algn="r"/>
          <a:r>
            <a:rPr lang="en-US" dirty="0"/>
            <a:t>Working on the pending proposals for UN R 79</a:t>
          </a:r>
          <a:endParaRPr lang="ru-RU" dirty="0"/>
        </a:p>
      </dgm:t>
    </dgm:pt>
    <dgm:pt modelId="{7671166B-0D09-4A01-BF86-3A24D3A1FB69}" type="parTrans" cxnId="{640161D4-C121-4CE0-81E6-F74B6962AFCB}">
      <dgm:prSet/>
      <dgm:spPr/>
      <dgm:t>
        <a:bodyPr/>
        <a:lstStyle/>
        <a:p>
          <a:endParaRPr lang="ru-RU"/>
        </a:p>
      </dgm:t>
    </dgm:pt>
    <dgm:pt modelId="{86BFCD76-08B3-430F-8852-8520BB117554}" type="sibTrans" cxnId="{640161D4-C121-4CE0-81E6-F74B6962AFCB}">
      <dgm:prSet/>
      <dgm:spPr/>
      <dgm:t>
        <a:bodyPr/>
        <a:lstStyle/>
        <a:p>
          <a:endParaRPr lang="ru-RU"/>
        </a:p>
      </dgm:t>
    </dgm:pt>
    <dgm:pt modelId="{22ACE124-3725-4949-BAD4-361EF5210571}">
      <dgm:prSet phldrT="[Текст]"/>
      <dgm:spPr/>
      <dgm:t>
        <a:bodyPr/>
        <a:lstStyle/>
        <a:p>
          <a:pPr algn="r"/>
          <a:r>
            <a:rPr lang="en-GB" dirty="0"/>
            <a:t>Finding open issues </a:t>
          </a:r>
          <a:r>
            <a:rPr lang="en-US" dirty="0"/>
            <a:t>hindering to adopt the proposals </a:t>
          </a:r>
          <a:endParaRPr lang="ru-RU" dirty="0"/>
        </a:p>
      </dgm:t>
    </dgm:pt>
    <dgm:pt modelId="{826E8077-B635-47D7-944D-9DDD88BB0438}" type="parTrans" cxnId="{4A882252-DC22-4D34-87FA-E8D284C8A82A}">
      <dgm:prSet/>
      <dgm:spPr/>
      <dgm:t>
        <a:bodyPr/>
        <a:lstStyle/>
        <a:p>
          <a:endParaRPr lang="ru-RU"/>
        </a:p>
      </dgm:t>
    </dgm:pt>
    <dgm:pt modelId="{B17A130C-BE49-4483-8FDA-481D4D0912E4}" type="sibTrans" cxnId="{4A882252-DC22-4D34-87FA-E8D284C8A82A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07B18A2-6AA3-452C-8BAC-0E8876CB964A}">
      <dgm:prSet phldrT="[Текст]"/>
      <dgm:spPr/>
      <dgm:t>
        <a:bodyPr/>
        <a:lstStyle/>
        <a:p>
          <a:r>
            <a:rPr lang="en-GB" dirty="0"/>
            <a:t>Proposals on how to resolve open issues</a:t>
          </a:r>
          <a:endParaRPr lang="ru-RU" dirty="0"/>
        </a:p>
      </dgm:t>
    </dgm:pt>
    <dgm:pt modelId="{43BCAA8C-6368-48EA-86DB-7BAE58038103}" type="parTrans" cxnId="{DABC343F-A2ED-4E36-8D1D-5136A43BC165}">
      <dgm:prSet/>
      <dgm:spPr/>
      <dgm:t>
        <a:bodyPr/>
        <a:lstStyle/>
        <a:p>
          <a:endParaRPr lang="ru-RU"/>
        </a:p>
      </dgm:t>
    </dgm:pt>
    <dgm:pt modelId="{2B3E7DA6-F704-49A8-A580-CA00F3F5FA28}" type="sibTrans" cxnId="{DABC343F-A2ED-4E36-8D1D-5136A43BC165}">
      <dgm:prSet/>
      <dgm:spPr>
        <a:solidFill>
          <a:srgbClr val="002060"/>
        </a:solidFill>
      </dgm:spPr>
      <dgm:t>
        <a:bodyPr/>
        <a:lstStyle/>
        <a:p>
          <a:endParaRPr lang="ru-RU"/>
        </a:p>
      </dgm:t>
    </dgm:pt>
    <dgm:pt modelId="{675E69F2-0CFD-4E58-AC7F-88A5A30AE653}">
      <dgm:prSet phldrT="[Текст]"/>
      <dgm:spPr/>
      <dgm:t>
        <a:bodyPr/>
        <a:lstStyle/>
        <a:p>
          <a:r>
            <a:rPr lang="en-US" dirty="0"/>
            <a:t>Drafting the amended proposals to UN R 79</a:t>
          </a:r>
          <a:endParaRPr lang="ru-RU" dirty="0"/>
        </a:p>
      </dgm:t>
    </dgm:pt>
    <dgm:pt modelId="{6F5DE376-118C-4337-A6EF-6E46B5C86D35}" type="parTrans" cxnId="{7B5E3E83-77BC-473C-90AE-C17995D8194D}">
      <dgm:prSet/>
      <dgm:spPr/>
      <dgm:t>
        <a:bodyPr/>
        <a:lstStyle/>
        <a:p>
          <a:endParaRPr lang="ru-RU"/>
        </a:p>
      </dgm:t>
    </dgm:pt>
    <dgm:pt modelId="{79B14F94-9F55-4415-9E9A-21C89A753814}" type="sibTrans" cxnId="{7B5E3E83-77BC-473C-90AE-C17995D8194D}">
      <dgm:prSet/>
      <dgm:spPr/>
      <dgm:t>
        <a:bodyPr/>
        <a:lstStyle/>
        <a:p>
          <a:endParaRPr lang="ru-RU"/>
        </a:p>
      </dgm:t>
    </dgm:pt>
    <dgm:pt modelId="{C6F3CA1F-DF1D-4B52-9F8C-3300321DAB89}" type="pres">
      <dgm:prSet presAssocID="{4001E243-8569-4D8B-B12D-A2DED0E0DB9F}" presName="Name0" presStyleCnt="0">
        <dgm:presLayoutVars>
          <dgm:chMax val="7"/>
          <dgm:chPref val="5"/>
        </dgm:presLayoutVars>
      </dgm:prSet>
      <dgm:spPr/>
    </dgm:pt>
    <dgm:pt modelId="{3CB210C1-8AAA-462D-AB97-A28C63C2BC29}" type="pres">
      <dgm:prSet presAssocID="{4001E243-8569-4D8B-B12D-A2DED0E0DB9F}" presName="arrowNode" presStyleLbl="node1" presStyleIdx="0" presStyleCnt="1" custAng="21260149" custLinFactNeighborX="22050" custLinFactNeighborY="-3387"/>
      <dgm:spPr>
        <a:noFill/>
        <a:ln w="38100">
          <a:solidFill>
            <a:srgbClr val="002060"/>
          </a:solidFill>
        </a:ln>
      </dgm:spPr>
    </dgm:pt>
    <dgm:pt modelId="{B09EAB3E-6BA7-49D3-B375-09241D2829AD}" type="pres">
      <dgm:prSet presAssocID="{25B3366A-5586-48CD-8E33-78ED14448966}" presName="txNode1" presStyleLbl="revTx" presStyleIdx="0" presStyleCnt="4" custScaleX="233695" custScaleY="39683" custLinFactNeighborX="-15716" custLinFactNeighborY="2480">
        <dgm:presLayoutVars>
          <dgm:bulletEnabled val="1"/>
        </dgm:presLayoutVars>
      </dgm:prSet>
      <dgm:spPr/>
    </dgm:pt>
    <dgm:pt modelId="{DD8F431E-6C36-49E8-8623-6FEB140690AB}" type="pres">
      <dgm:prSet presAssocID="{22ACE124-3725-4949-BAD4-361EF5210571}" presName="txNode2" presStyleLbl="revTx" presStyleIdx="1" presStyleCnt="4" custLinFactX="-6508" custLinFactNeighborX="-100000" custLinFactNeighborY="2153">
        <dgm:presLayoutVars>
          <dgm:bulletEnabled val="1"/>
        </dgm:presLayoutVars>
      </dgm:prSet>
      <dgm:spPr/>
    </dgm:pt>
    <dgm:pt modelId="{403E94A0-DA22-4148-B0EB-996E74230305}" type="pres">
      <dgm:prSet presAssocID="{B17A130C-BE49-4483-8FDA-481D4D0912E4}" presName="dotNode2" presStyleCnt="0"/>
      <dgm:spPr/>
    </dgm:pt>
    <dgm:pt modelId="{CCB86B68-9A86-435C-9AB3-4ABB5710EF90}" type="pres">
      <dgm:prSet presAssocID="{B17A130C-BE49-4483-8FDA-481D4D0912E4}" presName="dotRepeatNode" presStyleLbl="fgShp" presStyleIdx="0" presStyleCnt="2" custFlipVert="0" custFlipHor="1" custScaleX="100257" custScaleY="98672" custLinFactX="400000" custLinFactNeighborX="435878" custLinFactNeighborY="-74464"/>
      <dgm:spPr/>
    </dgm:pt>
    <dgm:pt modelId="{A55D7D59-13ED-433A-AFC3-EB96958A1BCF}" type="pres">
      <dgm:prSet presAssocID="{607B18A2-6AA3-452C-8BAC-0E8876CB964A}" presName="txNode3" presStyleLbl="revTx" presStyleIdx="2" presStyleCnt="4" custLinFactNeighborX="31533" custLinFactNeighborY="24603">
        <dgm:presLayoutVars>
          <dgm:bulletEnabled val="1"/>
        </dgm:presLayoutVars>
      </dgm:prSet>
      <dgm:spPr/>
    </dgm:pt>
    <dgm:pt modelId="{EC52196B-DF3F-40F9-BF2C-19EE66040474}" type="pres">
      <dgm:prSet presAssocID="{2B3E7DA6-F704-49A8-A580-CA00F3F5FA28}" presName="dotNode3" presStyleCnt="0"/>
      <dgm:spPr/>
    </dgm:pt>
    <dgm:pt modelId="{893B3307-5258-4902-8373-D855DAF0C3D0}" type="pres">
      <dgm:prSet presAssocID="{2B3E7DA6-F704-49A8-A580-CA00F3F5FA28}" presName="dotRepeatNode" presStyleLbl="fgShp" presStyleIdx="1" presStyleCnt="2" custLinFactX="500000" custLinFactNeighborX="566340" custLinFactNeighborY="77851"/>
      <dgm:spPr/>
    </dgm:pt>
    <dgm:pt modelId="{8B882E40-21C3-4AFB-8A38-5FCD3F7C91B9}" type="pres">
      <dgm:prSet presAssocID="{675E69F2-0CFD-4E58-AC7F-88A5A30AE653}" presName="txNode4" presStyleLbl="revTx" presStyleIdx="3" presStyleCnt="4">
        <dgm:presLayoutVars>
          <dgm:bulletEnabled val="1"/>
        </dgm:presLayoutVars>
      </dgm:prSet>
      <dgm:spPr/>
    </dgm:pt>
  </dgm:ptLst>
  <dgm:cxnLst>
    <dgm:cxn modelId="{802EAA23-498F-4B70-977D-1C43078607A9}" type="presOf" srcId="{B17A130C-BE49-4483-8FDA-481D4D0912E4}" destId="{CCB86B68-9A86-435C-9AB3-4ABB5710EF90}" srcOrd="0" destOrd="0" presId="urn:microsoft.com/office/officeart/2009/3/layout/DescendingProcess"/>
    <dgm:cxn modelId="{BA548F39-4BAA-4DD6-8AF7-D9C299D2FB24}" type="presOf" srcId="{675E69F2-0CFD-4E58-AC7F-88A5A30AE653}" destId="{8B882E40-21C3-4AFB-8A38-5FCD3F7C91B9}" srcOrd="0" destOrd="0" presId="urn:microsoft.com/office/officeart/2009/3/layout/DescendingProcess"/>
    <dgm:cxn modelId="{DABC343F-A2ED-4E36-8D1D-5136A43BC165}" srcId="{4001E243-8569-4D8B-B12D-A2DED0E0DB9F}" destId="{607B18A2-6AA3-452C-8BAC-0E8876CB964A}" srcOrd="2" destOrd="0" parTransId="{43BCAA8C-6368-48EA-86DB-7BAE58038103}" sibTransId="{2B3E7DA6-F704-49A8-A580-CA00F3F5FA28}"/>
    <dgm:cxn modelId="{418E9844-9B4C-4E2A-9CF5-44EC30B1EFBD}" type="presOf" srcId="{22ACE124-3725-4949-BAD4-361EF5210571}" destId="{DD8F431E-6C36-49E8-8623-6FEB140690AB}" srcOrd="0" destOrd="0" presId="urn:microsoft.com/office/officeart/2009/3/layout/DescendingProcess"/>
    <dgm:cxn modelId="{47A7BF71-E4FD-4C42-ABB1-1C53A8248336}" type="presOf" srcId="{4001E243-8569-4D8B-B12D-A2DED0E0DB9F}" destId="{C6F3CA1F-DF1D-4B52-9F8C-3300321DAB89}" srcOrd="0" destOrd="0" presId="urn:microsoft.com/office/officeart/2009/3/layout/DescendingProcess"/>
    <dgm:cxn modelId="{4A882252-DC22-4D34-87FA-E8D284C8A82A}" srcId="{4001E243-8569-4D8B-B12D-A2DED0E0DB9F}" destId="{22ACE124-3725-4949-BAD4-361EF5210571}" srcOrd="1" destOrd="0" parTransId="{826E8077-B635-47D7-944D-9DDD88BB0438}" sibTransId="{B17A130C-BE49-4483-8FDA-481D4D0912E4}"/>
    <dgm:cxn modelId="{7B5E3E83-77BC-473C-90AE-C17995D8194D}" srcId="{4001E243-8569-4D8B-B12D-A2DED0E0DB9F}" destId="{675E69F2-0CFD-4E58-AC7F-88A5A30AE653}" srcOrd="3" destOrd="0" parTransId="{6F5DE376-118C-4337-A6EF-6E46B5C86D35}" sibTransId="{79B14F94-9F55-4415-9E9A-21C89A753814}"/>
    <dgm:cxn modelId="{AE992DB1-C8C0-473E-91B2-C338422CF754}" type="presOf" srcId="{2B3E7DA6-F704-49A8-A580-CA00F3F5FA28}" destId="{893B3307-5258-4902-8373-D855DAF0C3D0}" srcOrd="0" destOrd="0" presId="urn:microsoft.com/office/officeart/2009/3/layout/DescendingProcess"/>
    <dgm:cxn modelId="{EFDF8AB8-B806-44C4-8ACB-325F02B9EC1F}" type="presOf" srcId="{25B3366A-5586-48CD-8E33-78ED14448966}" destId="{B09EAB3E-6BA7-49D3-B375-09241D2829AD}" srcOrd="0" destOrd="0" presId="urn:microsoft.com/office/officeart/2009/3/layout/DescendingProcess"/>
    <dgm:cxn modelId="{640161D4-C121-4CE0-81E6-F74B6962AFCB}" srcId="{4001E243-8569-4D8B-B12D-A2DED0E0DB9F}" destId="{25B3366A-5586-48CD-8E33-78ED14448966}" srcOrd="0" destOrd="0" parTransId="{7671166B-0D09-4A01-BF86-3A24D3A1FB69}" sibTransId="{86BFCD76-08B3-430F-8852-8520BB117554}"/>
    <dgm:cxn modelId="{F30E21E4-3BA7-433E-A635-35406E6990AC}" type="presOf" srcId="{607B18A2-6AA3-452C-8BAC-0E8876CB964A}" destId="{A55D7D59-13ED-433A-AFC3-EB96958A1BCF}" srcOrd="0" destOrd="0" presId="urn:microsoft.com/office/officeart/2009/3/layout/DescendingProcess"/>
    <dgm:cxn modelId="{BC13D49F-F953-4890-BAFB-EA3F2859BD19}" type="presParOf" srcId="{C6F3CA1F-DF1D-4B52-9F8C-3300321DAB89}" destId="{3CB210C1-8AAA-462D-AB97-A28C63C2BC29}" srcOrd="0" destOrd="0" presId="urn:microsoft.com/office/officeart/2009/3/layout/DescendingProcess"/>
    <dgm:cxn modelId="{5D3A9451-5A0F-4D3A-BEC3-0C7251F34577}" type="presParOf" srcId="{C6F3CA1F-DF1D-4B52-9F8C-3300321DAB89}" destId="{B09EAB3E-6BA7-49D3-B375-09241D2829AD}" srcOrd="1" destOrd="0" presId="urn:microsoft.com/office/officeart/2009/3/layout/DescendingProcess"/>
    <dgm:cxn modelId="{758B2616-6821-4700-8B60-6C16FD836FE6}" type="presParOf" srcId="{C6F3CA1F-DF1D-4B52-9F8C-3300321DAB89}" destId="{DD8F431E-6C36-49E8-8623-6FEB140690AB}" srcOrd="2" destOrd="0" presId="urn:microsoft.com/office/officeart/2009/3/layout/DescendingProcess"/>
    <dgm:cxn modelId="{10ED6E60-54EB-4F36-A5B7-4B12EA6CB429}" type="presParOf" srcId="{C6F3CA1F-DF1D-4B52-9F8C-3300321DAB89}" destId="{403E94A0-DA22-4148-B0EB-996E74230305}" srcOrd="3" destOrd="0" presId="urn:microsoft.com/office/officeart/2009/3/layout/DescendingProcess"/>
    <dgm:cxn modelId="{E7AB6704-3B04-4150-BBAB-63284A950ABE}" type="presParOf" srcId="{403E94A0-DA22-4148-B0EB-996E74230305}" destId="{CCB86B68-9A86-435C-9AB3-4ABB5710EF90}" srcOrd="0" destOrd="0" presId="urn:microsoft.com/office/officeart/2009/3/layout/DescendingProcess"/>
    <dgm:cxn modelId="{0BBF331E-FC8D-468F-B13C-AF8D1FFB8F2B}" type="presParOf" srcId="{C6F3CA1F-DF1D-4B52-9F8C-3300321DAB89}" destId="{A55D7D59-13ED-433A-AFC3-EB96958A1BCF}" srcOrd="4" destOrd="0" presId="urn:microsoft.com/office/officeart/2009/3/layout/DescendingProcess"/>
    <dgm:cxn modelId="{6D86F16E-140D-46F8-B30E-D529BECDFD99}" type="presParOf" srcId="{C6F3CA1F-DF1D-4B52-9F8C-3300321DAB89}" destId="{EC52196B-DF3F-40F9-BF2C-19EE66040474}" srcOrd="5" destOrd="0" presId="urn:microsoft.com/office/officeart/2009/3/layout/DescendingProcess"/>
    <dgm:cxn modelId="{CFC3F1D0-5169-4820-9F16-C74854ADE28C}" type="presParOf" srcId="{EC52196B-DF3F-40F9-BF2C-19EE66040474}" destId="{893B3307-5258-4902-8373-D855DAF0C3D0}" srcOrd="0" destOrd="0" presId="urn:microsoft.com/office/officeart/2009/3/layout/DescendingProcess"/>
    <dgm:cxn modelId="{65E664FB-049C-486E-ACF7-8A62E23C3260}" type="presParOf" srcId="{C6F3CA1F-DF1D-4B52-9F8C-3300321DAB89}" destId="{8B882E40-21C3-4AFB-8A38-5FCD3F7C91B9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210C1-8AAA-462D-AB97-A28C63C2BC29}">
      <dsp:nvSpPr>
        <dsp:cNvPr id="0" name=""/>
        <dsp:cNvSpPr/>
      </dsp:nvSpPr>
      <dsp:spPr>
        <a:xfrm rot="4056523">
          <a:off x="3297451" y="1003602"/>
          <a:ext cx="4677714" cy="3262122"/>
        </a:xfrm>
        <a:prstGeom prst="swooshArrow">
          <a:avLst>
            <a:gd name="adj1" fmla="val 16310"/>
            <a:gd name="adj2" fmla="val 31370"/>
          </a:avLst>
        </a:prstGeom>
        <a:solidFill>
          <a:schemeClr val="bg1"/>
        </a:solidFill>
        <a:ln w="38100"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B86B68-9A86-435C-9AB3-4ABB5710EF90}">
      <dsp:nvSpPr>
        <dsp:cNvPr id="0" name=""/>
        <dsp:cNvSpPr/>
      </dsp:nvSpPr>
      <dsp:spPr>
        <a:xfrm flipH="1">
          <a:off x="4792980" y="1437108"/>
          <a:ext cx="99499" cy="95089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93B3307-5258-4902-8373-D855DAF0C3D0}">
      <dsp:nvSpPr>
        <dsp:cNvPr id="0" name=""/>
        <dsp:cNvSpPr/>
      </dsp:nvSpPr>
      <dsp:spPr>
        <a:xfrm>
          <a:off x="5439786" y="1815918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65116BC-9D5F-48D0-9985-4AB6047E1A54}">
      <dsp:nvSpPr>
        <dsp:cNvPr id="0" name=""/>
        <dsp:cNvSpPr/>
      </dsp:nvSpPr>
      <dsp:spPr>
        <a:xfrm>
          <a:off x="6342567" y="2675741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9EAB3E-6BA7-49D3-B375-09241D2829AD}">
      <dsp:nvSpPr>
        <dsp:cNvPr id="0" name=""/>
        <dsp:cNvSpPr/>
      </dsp:nvSpPr>
      <dsp:spPr>
        <a:xfrm>
          <a:off x="1397757" y="359803"/>
          <a:ext cx="6497365" cy="4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Development of the provisions for the new ADAS use cases</a:t>
          </a:r>
          <a:endParaRPr lang="ru-RU" sz="2000" kern="1200" dirty="0"/>
        </a:p>
      </dsp:txBody>
      <dsp:txXfrm>
        <a:off x="1397757" y="359803"/>
        <a:ext cx="6497365" cy="434837"/>
      </dsp:txXfrm>
    </dsp:sp>
    <dsp:sp modelId="{DD8F431E-6C36-49E8-8623-6FEB140690AB}">
      <dsp:nvSpPr>
        <dsp:cNvPr id="0" name=""/>
        <dsp:cNvSpPr/>
      </dsp:nvSpPr>
      <dsp:spPr>
        <a:xfrm>
          <a:off x="1467807" y="1333256"/>
          <a:ext cx="2764402" cy="609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Analysis of ADAS use cases and associated requirements</a:t>
          </a:r>
          <a:endParaRPr lang="ru-RU" sz="1600" kern="1200" dirty="0"/>
        </a:p>
      </dsp:txBody>
      <dsp:txXfrm>
        <a:off x="1467807" y="1333256"/>
        <a:ext cx="2764402" cy="609474"/>
      </dsp:txXfrm>
    </dsp:sp>
    <dsp:sp modelId="{A55D7D59-13ED-433A-AFC3-EB96958A1BCF}">
      <dsp:nvSpPr>
        <dsp:cNvPr id="0" name=""/>
        <dsp:cNvSpPr/>
      </dsp:nvSpPr>
      <dsp:spPr>
        <a:xfrm>
          <a:off x="5564970" y="1012939"/>
          <a:ext cx="2563029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Development of the definitions, classification and  scope of regulatory activities</a:t>
          </a:r>
          <a:endParaRPr lang="ru-RU" sz="1600" kern="1200" dirty="0"/>
        </a:p>
      </dsp:txBody>
      <dsp:txXfrm>
        <a:off x="5564970" y="1012939"/>
        <a:ext cx="2563029" cy="866986"/>
      </dsp:txXfrm>
    </dsp:sp>
    <dsp:sp modelId="{DB5F2720-31F5-42D3-A0FB-2C6BA46FFD9C}">
      <dsp:nvSpPr>
        <dsp:cNvPr id="0" name=""/>
        <dsp:cNvSpPr/>
      </dsp:nvSpPr>
      <dsp:spPr>
        <a:xfrm>
          <a:off x="3176559" y="2556605"/>
          <a:ext cx="2863169" cy="560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Development  of the high-level regulatory items for ADAS</a:t>
          </a:r>
          <a:endParaRPr lang="ru-RU" sz="1600" kern="1200" dirty="0"/>
        </a:p>
      </dsp:txBody>
      <dsp:txXfrm>
        <a:off x="3176559" y="2556605"/>
        <a:ext cx="2863169" cy="560758"/>
      </dsp:txXfrm>
    </dsp:sp>
    <dsp:sp modelId="{2EEE6439-8865-4751-8A83-AFF33255B3C9}">
      <dsp:nvSpPr>
        <dsp:cNvPr id="0" name=""/>
        <dsp:cNvSpPr/>
      </dsp:nvSpPr>
      <dsp:spPr>
        <a:xfrm>
          <a:off x="4600611" y="4551680"/>
          <a:ext cx="3604930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New UN Regulation </a:t>
          </a:r>
          <a:br>
            <a:rPr lang="en-US" sz="2000" kern="1200" dirty="0"/>
          </a:br>
          <a:r>
            <a:rPr lang="en-US" sz="2000" kern="1200" dirty="0"/>
            <a:t>on longitudinal + lateral control on a sustained basis</a:t>
          </a:r>
          <a:endParaRPr lang="ru-RU" sz="2000" kern="1200" dirty="0"/>
        </a:p>
      </dsp:txBody>
      <dsp:txXfrm>
        <a:off x="4600611" y="4551680"/>
        <a:ext cx="3604930" cy="866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210C1-8AAA-462D-AB97-A28C63C2BC29}">
      <dsp:nvSpPr>
        <dsp:cNvPr id="0" name=""/>
        <dsp:cNvSpPr/>
      </dsp:nvSpPr>
      <dsp:spPr>
        <a:xfrm rot="4056523">
          <a:off x="3120163" y="894741"/>
          <a:ext cx="4677714" cy="3262122"/>
        </a:xfrm>
        <a:prstGeom prst="swooshArrow">
          <a:avLst>
            <a:gd name="adj1" fmla="val 16310"/>
            <a:gd name="adj2" fmla="val 31370"/>
          </a:avLst>
        </a:prstGeom>
        <a:noFill/>
        <a:ln w="38100">
          <a:solidFill>
            <a:srgbClr val="00206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B86B68-9A86-435C-9AB3-4ABB5710EF90}">
      <dsp:nvSpPr>
        <dsp:cNvPr id="0" name=""/>
        <dsp:cNvSpPr/>
      </dsp:nvSpPr>
      <dsp:spPr>
        <a:xfrm flipH="1">
          <a:off x="5073649" y="1562264"/>
          <a:ext cx="118430" cy="116558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93B3307-5258-4902-8373-D855DAF0C3D0}">
      <dsp:nvSpPr>
        <dsp:cNvPr id="0" name=""/>
        <dsp:cNvSpPr/>
      </dsp:nvSpPr>
      <dsp:spPr>
        <a:xfrm>
          <a:off x="6374827" y="2744400"/>
          <a:ext cx="118126" cy="118126"/>
        </a:xfrm>
        <a:prstGeom prst="ellipse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09EAB3E-6BA7-49D3-B375-09241D2829AD}">
      <dsp:nvSpPr>
        <dsp:cNvPr id="0" name=""/>
        <dsp:cNvSpPr/>
      </dsp:nvSpPr>
      <dsp:spPr>
        <a:xfrm>
          <a:off x="6" y="282971"/>
          <a:ext cx="5153903" cy="34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b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Working on the pending proposals for UN R 79</a:t>
          </a:r>
          <a:endParaRPr lang="ru-RU" sz="1900" kern="1200" dirty="0"/>
        </a:p>
      </dsp:txBody>
      <dsp:txXfrm>
        <a:off x="6" y="282971"/>
        <a:ext cx="5153903" cy="344046"/>
      </dsp:txXfrm>
    </dsp:sp>
    <dsp:sp modelId="{DD8F431E-6C36-49E8-8623-6FEB140690AB}">
      <dsp:nvSpPr>
        <dsp:cNvPr id="0" name=""/>
        <dsp:cNvSpPr/>
      </dsp:nvSpPr>
      <dsp:spPr>
        <a:xfrm>
          <a:off x="1503814" y="1293678"/>
          <a:ext cx="3039872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Finding open issues </a:t>
          </a:r>
          <a:r>
            <a:rPr lang="en-US" sz="1900" kern="1200" dirty="0"/>
            <a:t>hindering to adopt the proposals </a:t>
          </a:r>
          <a:endParaRPr lang="ru-RU" sz="1900" kern="1200" dirty="0"/>
        </a:p>
      </dsp:txBody>
      <dsp:txXfrm>
        <a:off x="1503814" y="1293678"/>
        <a:ext cx="3039872" cy="866986"/>
      </dsp:txXfrm>
    </dsp:sp>
    <dsp:sp modelId="{A55D7D59-13ED-433A-AFC3-EB96958A1BCF}">
      <dsp:nvSpPr>
        <dsp:cNvPr id="0" name=""/>
        <dsp:cNvSpPr/>
      </dsp:nvSpPr>
      <dsp:spPr>
        <a:xfrm>
          <a:off x="2760627" y="2491312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Proposals on how to resolve open issues</a:t>
          </a:r>
          <a:endParaRPr lang="ru-RU" sz="1900" kern="1200" dirty="0"/>
        </a:p>
      </dsp:txBody>
      <dsp:txXfrm>
        <a:off x="2760627" y="2491312"/>
        <a:ext cx="2980266" cy="866986"/>
      </dsp:txXfrm>
    </dsp:sp>
    <dsp:sp modelId="{8B882E40-21C3-4AFB-8A38-5FCD3F7C91B9}">
      <dsp:nvSpPr>
        <dsp:cNvPr id="0" name=""/>
        <dsp:cNvSpPr/>
      </dsp:nvSpPr>
      <dsp:spPr>
        <a:xfrm>
          <a:off x="4801126" y="4551680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Drafting the amended proposals to UN R 79</a:t>
          </a:r>
          <a:endParaRPr lang="ru-RU" sz="1900" kern="1200" dirty="0"/>
        </a:p>
      </dsp:txBody>
      <dsp:txXfrm>
        <a:off x="4801126" y="4551680"/>
        <a:ext cx="2980266" cy="866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FE964-6B91-40FA-8E53-10AE385D5DBF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51DD2-9AD4-4606-ACF7-DBCDDFEC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0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48E63-0425-4C96-BA50-49E1EF60D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76F294-5106-49E3-8855-5FA3910C7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EE4CEC-9262-45F0-ACD8-7542A08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2531C-468E-46B8-8A4F-21989835232B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836CC9-858B-4471-8CAD-6248BCF3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A26AB0-7124-4D91-A4BB-EA6F4FD4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13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B8C54-4F18-4331-90B7-F73744D3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9C0CDF-C6D7-44D9-92EA-A727E5EF8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FA6C1F-9DC8-44A7-978B-5C9A96B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FDEE-2402-48FE-B139-E4F90C3E9FEE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03399-3048-4ABE-8D69-9093845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6FB391-475A-4AA0-BA71-BB1DA059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C3C3FE-4549-49BD-B93E-7B3DB69A8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B4EAD-07A0-440F-BE06-0854590D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9941D-8B2F-434A-BC65-DAADDF8E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014-71B7-463A-8115-78E3DA31D96A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C65A8-2647-4E18-A6AC-9DE68394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82408E-B40D-4A3E-A55A-C331B430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63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57DF6-C5AB-4B52-8F7F-90E94EA4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0B60C-8F1B-4DB8-9059-067ABB8E1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942272-7D95-45C1-888E-F6C545DE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CE46B-5F14-4833-A6BF-E3B6B5384B08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EC5B24-B5A2-4098-BDFC-F5E3D34F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156270-5EFB-4C59-A916-A84C62D6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C76772-2FD2-457C-9402-58DB1AC6A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E8858C-524B-4FDF-91AC-F523B10DE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1BAB6C-46FB-419C-A843-34C152B3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06EA-00AD-48C2-B5D9-0ED45B7FF5FD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71AE4-5CBA-442D-BDB8-A4CF9C2E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04165C-F85D-49CC-A03B-C0C4F5D9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7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B5C1F-B243-418F-91FE-6D1E83DC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226951-C4AF-40E6-8D14-446A28651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F4A99B-9D7C-4227-BFF6-B7A5E92C3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78C397-E456-4507-AF31-11D62C48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BAFE-9AA4-4073-9703-2E83D70580DD}" type="datetime1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511CB9-146F-4605-81CA-F417ED43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566B9B-5E3C-4359-A68D-0BC88F2D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9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DC6F1-7CEF-4EEB-B121-936A83099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E899A8-F5E3-456B-90A1-CC852A4A7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17F95F-77A9-40DB-AE2F-94A13200C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0137B7-398A-4FA4-8F71-8FAAD230D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B47A53-E221-4356-9F47-0B2673BD3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8827EF-D715-434F-A6F8-EDE14F9A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0567-39D9-4E0E-8FF4-B738CC5849B2}" type="datetime1">
              <a:rPr lang="ru-RU" smtClean="0"/>
              <a:t>22.09.2022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FA5F4D-32EB-420C-948D-A8E719A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7BA598D-E217-4D18-98A7-CDF95866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37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5DCA5-64B1-4113-A6C6-EE435D01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D76B05-68C0-442D-9CC6-7D19E38F0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5A507-4F8D-4E6D-BB64-6727BD814558}" type="datetime1">
              <a:rPr lang="ru-RU" smtClean="0"/>
              <a:t>22.09.2022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74F4AD-EF3C-45F4-BAAF-567D3317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BF2F27-0D2D-4925-82B7-A7F5EDDD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18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A66CFF-A553-4A95-AF2B-B1BFEA72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5759-3DDF-4E63-A6CD-1D5ABC16C5E4}" type="datetime1">
              <a:rPr lang="ru-RU" smtClean="0"/>
              <a:t>22.09.2022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72E724D-3439-4A96-9003-6AECF624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A040A2-5A29-4570-A5BE-3EBB244E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4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3E512B-906D-4D04-A848-A0FF9E18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458F4D-3E46-4C05-8621-32AB3E569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4A4B53-E573-4086-8597-ABBB7C9E9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1F3CB6-F48B-4949-BC33-2AB3B0D7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7D29-E5E4-477C-89A7-07849CC6155F}" type="datetime1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6378E3-55D4-498B-AEA3-266C7DCB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BBE4AA-EBD8-4716-AEEC-3D93A2F6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90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A0E5E-4E3B-402F-9190-C416D4DF9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137D8A-7B5F-4113-A77B-ED2512620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A13E4F-B840-4CC7-A44D-B1C1853CC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878CFF-1A5D-45A5-87DF-FEAE13FF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2BB-4F1D-42D4-BC18-57E2DCECD422}" type="datetime1">
              <a:rPr lang="ru-RU" smtClean="0"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B49797-E6CD-4CC7-B35A-547302F5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2F076E-4D4E-4568-9D93-E787A28D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7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3A40CF-16DE-472B-9074-B0C2DB85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3A8328-F745-4567-89F4-9245A6B8F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46D7AF-A2E3-4471-829D-26D1738CA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51CAC-9AFB-4EAD-92F9-65F632FBE22A}" type="datetime1">
              <a:rPr lang="ru-RU" smtClean="0"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B8F2A-450C-4544-B93C-8B361C50B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891192-20E4-4F21-B114-7682A97582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5717C-9100-4B67-BBBE-0E8CFF034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75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AD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9825E-8719-4E24-8AAD-E999BE1B6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8402"/>
            <a:ext cx="9144000" cy="2387600"/>
          </a:xfrm>
        </p:spPr>
        <p:txBody>
          <a:bodyPr/>
          <a:lstStyle/>
          <a:p>
            <a:r>
              <a:rPr lang="en-US" dirty="0"/>
              <a:t>Report of the TF on ADAS </a:t>
            </a:r>
            <a:br>
              <a:rPr lang="en-US"/>
            </a:br>
            <a:r>
              <a:rPr lang="en-US"/>
              <a:t>for </a:t>
            </a:r>
            <a:r>
              <a:rPr lang="en-US" dirty="0"/>
              <a:t>the 14</a:t>
            </a:r>
            <a:r>
              <a:rPr lang="en-US" baseline="30000" dirty="0"/>
              <a:t>th</a:t>
            </a:r>
            <a:r>
              <a:rPr lang="en-US" dirty="0"/>
              <a:t> GRVA Session</a:t>
            </a:r>
            <a:endParaRPr lang="ru-RU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1426C7B-B3D4-418D-B47D-E83E6606F680}"/>
              </a:ext>
            </a:extLst>
          </p:cNvPr>
          <p:cNvSpPr txBox="1">
            <a:spLocks/>
          </p:cNvSpPr>
          <p:nvPr/>
        </p:nvSpPr>
        <p:spPr>
          <a:xfrm>
            <a:off x="218983" y="269402"/>
            <a:ext cx="4572001" cy="59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Submitted by the </a:t>
            </a:r>
            <a:br>
              <a:rPr lang="en-US" sz="1800" dirty="0"/>
            </a:br>
            <a:r>
              <a:rPr lang="en-US" sz="1800" dirty="0"/>
              <a:t>TF on ADAS Co-Chairs</a:t>
            </a:r>
            <a:endParaRPr lang="ru-RU" sz="1800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D379EFF7-8752-4EF6-8D35-2C659295259B}"/>
              </a:ext>
            </a:extLst>
          </p:cNvPr>
          <p:cNvSpPr txBox="1">
            <a:spLocks/>
          </p:cNvSpPr>
          <p:nvPr/>
        </p:nvSpPr>
        <p:spPr>
          <a:xfrm>
            <a:off x="8043169" y="278280"/>
            <a:ext cx="4055617" cy="1058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u="sng" dirty="0"/>
              <a:t>Informal </a:t>
            </a:r>
            <a:r>
              <a:rPr lang="en-US" sz="1800" u="sng"/>
              <a:t>document </a:t>
            </a:r>
            <a:r>
              <a:rPr lang="en-US" sz="1800" b="1"/>
              <a:t>GRVA-14-18</a:t>
            </a:r>
            <a:endParaRPr lang="en-US" sz="1800" b="1" dirty="0"/>
          </a:p>
          <a:p>
            <a:pPr algn="l">
              <a:spcBef>
                <a:spcPts val="0"/>
              </a:spcBef>
            </a:pPr>
            <a:r>
              <a:rPr lang="en-US" sz="1800" dirty="0"/>
              <a:t>14</a:t>
            </a:r>
            <a:r>
              <a:rPr lang="en-US" sz="1800" baseline="30000" dirty="0"/>
              <a:t>th</a:t>
            </a:r>
            <a:r>
              <a:rPr lang="en-US" sz="1800" dirty="0"/>
              <a:t> GRVA session 26-30 September 2022</a:t>
            </a:r>
          </a:p>
          <a:p>
            <a:pPr algn="l">
              <a:spcBef>
                <a:spcPts val="0"/>
              </a:spcBef>
            </a:pPr>
            <a:r>
              <a:rPr lang="en-US" sz="1800" dirty="0"/>
              <a:t>Provisional agenda item 6(a)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8756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95FFE-A831-49D2-B196-26DABB0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/>
              <a:t>Thank you for your attention!</a:t>
            </a:r>
            <a:endParaRPr lang="ru-RU" sz="4800" i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9A84332-60B7-443B-9314-C3015BEB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95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95FFE-A831-49D2-B196-26DABB0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Back-up</a:t>
            </a:r>
            <a:endParaRPr lang="ru-RU" sz="66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9A84332-60B7-443B-9314-C3015BEB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32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779820-068B-4ED9-B3E7-33DB6D9B9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732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349AD8-2C2A-4349-A46D-1088CE1C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905"/>
            <a:ext cx="10515600" cy="26191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GRVA adopted at its 9</a:t>
            </a:r>
            <a:r>
              <a:rPr lang="en-US" baseline="30000" dirty="0"/>
              <a:t>th</a:t>
            </a:r>
            <a:r>
              <a:rPr lang="en-US" dirty="0"/>
              <a:t> session in February 2021 the terms of reference for the Task Force on Advanced Driver Assistance Systems (ADAS). </a:t>
            </a:r>
          </a:p>
          <a:p>
            <a:r>
              <a:rPr lang="en-GB" sz="2900" dirty="0"/>
              <a:t>The Task Force (TF) focuses on Advanced Driver Assistance Systems (ADAS), and shall address the simplification of UN Regulation No. 79 and if needed, develop a new ADAS UN Regulation with a focus on ADAS systems up to of level 2 (as defined in ECE/TRANS/WP.29/1140).</a:t>
            </a:r>
            <a:r>
              <a:rPr lang="en-US" dirty="0"/>
              <a:t>	</a:t>
            </a:r>
          </a:p>
          <a:p>
            <a:r>
              <a:rPr lang="en-US" sz="2900" dirty="0"/>
              <a:t>The TF on ADAS agreed to start developing a new UN Regulation</a:t>
            </a:r>
            <a:endParaRPr lang="ru-RU" sz="29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1D4E5A-5410-4D73-8B79-67877ADD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14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66548-40B9-4DCA-A019-85B54E4AD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6"/>
            <a:ext cx="10515600" cy="1001810"/>
          </a:xfrm>
        </p:spPr>
        <p:txBody>
          <a:bodyPr/>
          <a:lstStyle/>
          <a:p>
            <a:r>
              <a:rPr lang="en-US" dirty="0"/>
              <a:t>Two Parallel Workstreams of the TF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0B7DB19-FC6B-44CA-9245-D2113468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8844BD8-78D6-4DBB-9F3D-C712F4DBB1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2377498"/>
              </p:ext>
            </p:extLst>
          </p:nvPr>
        </p:nvGraphicFramePr>
        <p:xfrm>
          <a:off x="3771037" y="75691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928F88BC-9FDD-46D4-B37B-5840D9B343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3591094"/>
              </p:ext>
            </p:extLst>
          </p:nvPr>
        </p:nvGraphicFramePr>
        <p:xfrm>
          <a:off x="-292963" y="92900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06817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93571-C28D-4954-ADBA-22F2F9E5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479"/>
            <a:ext cx="10515600" cy="961517"/>
          </a:xfrm>
        </p:spPr>
        <p:txBody>
          <a:bodyPr>
            <a:normAutofit/>
          </a:bodyPr>
          <a:lstStyle/>
          <a:p>
            <a:r>
              <a:rPr lang="en-US" dirty="0"/>
              <a:t>Agreed DCAS Key Principles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E24941-7F6D-4122-A25B-FAA96360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4B89-CEE9-4062-9E4E-C0CE3A049DED}" type="slidenum">
              <a:rPr lang="ru-RU" smtClean="0"/>
              <a:t>14</a:t>
            </a:fld>
            <a:endParaRPr lang="ru-RU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614C64F-A6DD-7DB8-549D-2034660BE03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240085"/>
            <a:ext cx="10515600" cy="53454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b="1" dirty="0"/>
              <a:t>1.	“Driver” refers to a human being driving a vehicle.</a:t>
            </a:r>
          </a:p>
          <a:p>
            <a:pPr marL="1143000" indent="-6953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1.1.	A DCAS does not replace the driver (ADS); a DCAS assists the driver (ADAS).</a:t>
            </a:r>
          </a:p>
          <a:p>
            <a:pPr marL="1143000" indent="-6953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1.2.	A DCAS does not change the driver’s responsibilities for control of the vehicle.</a:t>
            </a:r>
          </a:p>
          <a:p>
            <a:pPr marL="473075" indent="-4730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b="1" dirty="0"/>
              <a:t>2.	A DCAS is a driver-operated vehicle system.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2.1.	A DCAS must prevent reasonably foreseeable risks of driver misuse or abuse.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2.2.	A DCAS must have means to evaluate continuous driver involvement in and supervision of the vehicle operation.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2.3.	A DCAS do not aim to permit driver activities other than driving in addition to those permitted for manual driving.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2.4.	A DCAS must provide sufficient information to enable the driver to supervise its motion-control assistance.</a:t>
            </a:r>
          </a:p>
          <a:p>
            <a:pPr marL="457200" indent="-4572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b="1" dirty="0"/>
              <a:t>3.	A DCAS assists the driver via sustained lateral and longitudinal motion-control support.</a:t>
            </a:r>
          </a:p>
          <a:p>
            <a:pPr marL="1143000" indent="-6858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3.1.	The DCAS support must not adversely impact road safety.</a:t>
            </a:r>
          </a:p>
          <a:p>
            <a:pPr marL="1143000" indent="-68580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3.2.	The DCAS support must not adversely impact driver control over the vehicle behavior.</a:t>
            </a:r>
          </a:p>
          <a:p>
            <a:pPr marL="473075" indent="-4730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4.	</a:t>
            </a:r>
            <a:r>
              <a:rPr lang="en-US" sz="1800" b="1" dirty="0"/>
              <a:t>The availability of a DCAS to the driver is constrained by defined system boundaries.</a:t>
            </a:r>
          </a:p>
          <a:p>
            <a:pPr marL="1158875" indent="-70167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800" dirty="0"/>
              <a:t>4.1.	The manufacturer must describe the system boundaries.</a:t>
            </a:r>
          </a:p>
        </p:txBody>
      </p:sp>
    </p:spTree>
    <p:extLst>
      <p:ext uri="{BB962C8B-B14F-4D97-AF65-F5344CB8AC3E}">
        <p14:creationId xmlns:p14="http://schemas.microsoft.com/office/powerpoint/2010/main" val="1879350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E24941-7F6D-4122-A25B-FAA96360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4B89-CEE9-4062-9E4E-C0CE3A049DED}" type="slidenum">
              <a:rPr lang="ru-RU" smtClean="0"/>
              <a:t>15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ABE8F1-5FC4-8D69-74E3-5D9AC1461E71}"/>
              </a:ext>
            </a:extLst>
          </p:cNvPr>
          <p:cNvSpPr txBox="1"/>
          <p:nvPr/>
        </p:nvSpPr>
        <p:spPr>
          <a:xfrm>
            <a:off x="559293" y="1585989"/>
            <a:ext cx="113012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Guiding questions: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Does each requirement comply with key principles?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Is each requirement applicable to all types of DCAS?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Does it need to be moved in another place?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Is side comment/discussion point relevant for this headline/sub-headline?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Should additional paragraph(s) be introduced to address such side comment/discussion point?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Derived tasks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Check if the existing requirements are in line with the principles and in the right place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Add missing requirements, where necessary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Clustering of the several DCAS features (what is specific, what in common?)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Establishment of a new structure to address the clustering approach</a:t>
            </a:r>
          </a:p>
          <a:p>
            <a:endParaRPr lang="en-GB" sz="20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 txBox="1">
            <a:spLocks/>
          </p:cNvSpPr>
          <p:nvPr/>
        </p:nvSpPr>
        <p:spPr>
          <a:xfrm>
            <a:off x="307572" y="257694"/>
            <a:ext cx="8936182" cy="482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Procedure of SDG for the review (Stage 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05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1D4E5A-5410-4D73-8B79-67877ADD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2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EB4A7AC-1A93-4BB9-B070-1620543B9BD2}"/>
              </a:ext>
            </a:extLst>
          </p:cNvPr>
          <p:cNvSpPr txBox="1">
            <a:spLocks/>
          </p:cNvSpPr>
          <p:nvPr/>
        </p:nvSpPr>
        <p:spPr>
          <a:xfrm>
            <a:off x="838200" y="736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Status after the 13</a:t>
            </a:r>
            <a:r>
              <a:rPr lang="en-US" baseline="30000" dirty="0"/>
              <a:t>th</a:t>
            </a:r>
            <a:r>
              <a:rPr lang="en-US" dirty="0"/>
              <a:t> GRVA session</a:t>
            </a:r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18665711-EA47-403D-8B4E-7332882DC769}"/>
              </a:ext>
            </a:extLst>
          </p:cNvPr>
          <p:cNvSpPr txBox="1">
            <a:spLocks/>
          </p:cNvSpPr>
          <p:nvPr/>
        </p:nvSpPr>
        <p:spPr>
          <a:xfrm>
            <a:off x="838200" y="1487579"/>
            <a:ext cx="10835936" cy="5051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Two online meetings (1 June, 30 August)</a:t>
            </a:r>
          </a:p>
          <a:p>
            <a:r>
              <a:rPr lang="en-US" dirty="0"/>
              <a:t>Four online meetings of the Drafting Group</a:t>
            </a:r>
          </a:p>
          <a:p>
            <a:r>
              <a:rPr lang="en-US" dirty="0"/>
              <a:t>Two proposals for UN R 79 are kept on hold</a:t>
            </a:r>
          </a:p>
          <a:p>
            <a:r>
              <a:rPr lang="en-US" dirty="0"/>
              <a:t>One new proposal for UN R 79 had been considered by the TF </a:t>
            </a:r>
          </a:p>
          <a:p>
            <a:r>
              <a:rPr lang="en-US" dirty="0"/>
              <a:t>Link to the TF documents: </a:t>
            </a:r>
            <a:r>
              <a:rPr lang="en-US" dirty="0">
                <a:hlinkClick r:id="rId2"/>
              </a:rPr>
              <a:t>https://wiki.unece.org/display/trans/ADAS</a:t>
            </a:r>
            <a:r>
              <a:rPr lang="en-US" dirty="0"/>
              <a:t>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84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9CE17-3C20-4497-BB62-2233825E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62" y="136525"/>
            <a:ext cx="11056772" cy="726557"/>
          </a:xfrm>
        </p:spPr>
        <p:txBody>
          <a:bodyPr>
            <a:normAutofit/>
          </a:bodyPr>
          <a:lstStyle/>
          <a:p>
            <a:r>
              <a:rPr lang="en-US" dirty="0"/>
              <a:t>Outcome on the pending proposals for UN R 79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40F3D4D-3787-41BD-9C88-66082515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9A6FEB1-2F8A-4B8F-9579-EB769AFE0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698296"/>
              </p:ext>
            </p:extLst>
          </p:nvPr>
        </p:nvGraphicFramePr>
        <p:xfrm>
          <a:off x="538462" y="1732656"/>
          <a:ext cx="11329487" cy="31140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651519">
                  <a:extLst>
                    <a:ext uri="{9D8B030D-6E8A-4147-A177-3AD203B41FA5}">
                      <a16:colId xmlns:a16="http://schemas.microsoft.com/office/drawing/2014/main" val="3588931131"/>
                    </a:ext>
                  </a:extLst>
                </a:gridCol>
                <a:gridCol w="860951">
                  <a:extLst>
                    <a:ext uri="{9D8B030D-6E8A-4147-A177-3AD203B41FA5}">
                      <a16:colId xmlns:a16="http://schemas.microsoft.com/office/drawing/2014/main" val="3969717885"/>
                    </a:ext>
                  </a:extLst>
                </a:gridCol>
                <a:gridCol w="4177364">
                  <a:extLst>
                    <a:ext uri="{9D8B030D-6E8A-4147-A177-3AD203B41FA5}">
                      <a16:colId xmlns:a16="http://schemas.microsoft.com/office/drawing/2014/main" val="1458541908"/>
                    </a:ext>
                  </a:extLst>
                </a:gridCol>
                <a:gridCol w="4639653">
                  <a:extLst>
                    <a:ext uri="{9D8B030D-6E8A-4147-A177-3AD203B41FA5}">
                      <a16:colId xmlns:a16="http://schemas.microsoft.com/office/drawing/2014/main" val="852670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Document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System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Objective of the proposal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2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GRVA/2021/09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ACSF C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 a tolerance of 10% to the critical distance.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Pending a revised proposal.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No change in the status. The request is to keep the working document in the GRVA agenda.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950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GRVA/2021/10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ACSF C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Extend allowed time to start a LCM to 7 s </a:t>
                      </a:r>
                      <a:b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(or more).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Pending a revised proposal.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No change in the status. The request is to keep the working document in the GRVA agenda.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73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GRVA-14-XX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proposal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ACSF C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Additional clarification regarding activation of ACSF C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proposal had been considered by the TF and the comments had been provided to OICA+CLEPA.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502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83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078" y="250315"/>
            <a:ext cx="10747159" cy="1064180"/>
          </a:xfrm>
        </p:spPr>
        <p:txBody>
          <a:bodyPr/>
          <a:lstStyle/>
          <a:p>
            <a:r>
              <a:rPr lang="en-US" dirty="0"/>
              <a:t>Progress with drafting the DCAS UN Regulation 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038C56-D106-41F8-BF0C-6F64A69E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4</a:t>
            </a:fld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97BA0BD4-E1FB-2599-8E1A-EFA3A1622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078" y="1393793"/>
            <a:ext cx="10515600" cy="43234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Small Drafting Group (SDG) was set up at the 11</a:t>
            </a:r>
            <a:r>
              <a:rPr lang="en-US" baseline="30000" dirty="0"/>
              <a:t>th</a:t>
            </a:r>
            <a:r>
              <a:rPr lang="en-US" dirty="0"/>
              <a:t> ADAS TF session</a:t>
            </a:r>
          </a:p>
          <a:p>
            <a:pPr lvl="1"/>
            <a:r>
              <a:rPr lang="en-US" dirty="0"/>
              <a:t>The SDG participants: RUS, EC/JRC, NL, UK</a:t>
            </a:r>
            <a:r>
              <a:rPr lang="en-US" sz="2000" dirty="0"/>
              <a:t>, </a:t>
            </a:r>
            <a:r>
              <a:rPr lang="en-US" dirty="0"/>
              <a:t>AVERE, OICA, CLEPA, AAPC</a:t>
            </a:r>
            <a:endParaRPr lang="en-US" sz="2000" dirty="0"/>
          </a:p>
          <a:p>
            <a:r>
              <a:rPr lang="en-US" dirty="0"/>
              <a:t>The SDG:</a:t>
            </a:r>
          </a:p>
          <a:p>
            <a:pPr lvl="1"/>
            <a:r>
              <a:rPr lang="en-US" dirty="0"/>
              <a:t>Developed and agreed DCAS key principles, which were further agreed by the ADAS TF at the 12</a:t>
            </a:r>
            <a:r>
              <a:rPr lang="en-US" baseline="30000" dirty="0"/>
              <a:t>th</a:t>
            </a:r>
            <a:r>
              <a:rPr lang="en-US" dirty="0"/>
              <a:t> session</a:t>
            </a:r>
          </a:p>
          <a:p>
            <a:pPr lvl="1"/>
            <a:r>
              <a:rPr lang="en-US" dirty="0"/>
              <a:t>Developed the method of reviewing the Master Document (The latest version ADAS-13-02 was prepared by the TF Secretary and circulated within the SDG)</a:t>
            </a:r>
          </a:p>
          <a:p>
            <a:pPr lvl="1"/>
            <a:r>
              <a:rPr lang="en-US" dirty="0"/>
              <a:t>Started the consideration and revision</a:t>
            </a:r>
            <a:r>
              <a:rPr lang="ru-RU" dirty="0"/>
              <a:t> </a:t>
            </a:r>
            <a:r>
              <a:rPr lang="de-DE" dirty="0"/>
              <a:t>and </a:t>
            </a:r>
            <a:r>
              <a:rPr lang="en-US" dirty="0"/>
              <a:t>restructuring</a:t>
            </a:r>
            <a:r>
              <a:rPr lang="de-DE" dirty="0"/>
              <a:t> </a:t>
            </a:r>
            <a:r>
              <a:rPr lang="en-US" dirty="0"/>
              <a:t>of the Master Document (starting point ADAS-13-02)</a:t>
            </a:r>
          </a:p>
          <a:p>
            <a:pPr lvl="1"/>
            <a:r>
              <a:rPr lang="en-US" dirty="0"/>
              <a:t>The resulting Master Document ADAS-14-02 was presented to the TF </a:t>
            </a:r>
            <a:r>
              <a:rPr lang="en-US" dirty="0">
                <a:solidFill>
                  <a:srgbClr val="FF0000"/>
                </a:solidFill>
              </a:rPr>
              <a:t>with the invitation to the stakeholders to provide comments and proposals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30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93571-C28D-4954-ADBA-22F2F9E5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21" y="343500"/>
            <a:ext cx="10764915" cy="961517"/>
          </a:xfrm>
        </p:spPr>
        <p:txBody>
          <a:bodyPr>
            <a:normAutofit fontScale="90000"/>
          </a:bodyPr>
          <a:lstStyle/>
          <a:p>
            <a:r>
              <a:rPr lang="en-US" dirty="0"/>
              <a:t>DCAS Master Document Review Process </a:t>
            </a:r>
            <a:br>
              <a:rPr lang="en-US" dirty="0"/>
            </a:br>
            <a:r>
              <a:rPr lang="en-US" dirty="0"/>
              <a:t>Stages &amp; Timing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E24941-7F6D-4122-A25B-FAA96360F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4B89-CEE9-4062-9E4E-C0CE3A049DED}" type="slidenum">
              <a:rPr lang="ru-RU" smtClean="0"/>
              <a:t>5</a:t>
            </a:fld>
            <a:endParaRPr lang="ru-RU"/>
          </a:p>
        </p:txBody>
      </p:sp>
      <p:sp>
        <p:nvSpPr>
          <p:cNvPr id="5" name="Right Arrow 3">
            <a:extLst>
              <a:ext uri="{FF2B5EF4-FFF2-40B4-BE49-F238E27FC236}">
                <a16:creationId xmlns:a16="http://schemas.microsoft.com/office/drawing/2014/main" id="{F7C51ADB-12AD-EA9E-E87E-9B58E6B2348A}"/>
              </a:ext>
            </a:extLst>
          </p:cNvPr>
          <p:cNvSpPr/>
          <p:nvPr/>
        </p:nvSpPr>
        <p:spPr>
          <a:xfrm>
            <a:off x="374904" y="3842509"/>
            <a:ext cx="3206496" cy="1353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Stage 1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5992967C-BB54-9C53-A249-74BF010BC70B}"/>
              </a:ext>
            </a:extLst>
          </p:cNvPr>
          <p:cNvSpPr/>
          <p:nvPr/>
        </p:nvSpPr>
        <p:spPr>
          <a:xfrm>
            <a:off x="4201881" y="3842509"/>
            <a:ext cx="3206496" cy="1353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Stage 2</a:t>
            </a:r>
          </a:p>
        </p:txBody>
      </p:sp>
      <p:sp>
        <p:nvSpPr>
          <p:cNvPr id="8" name="Right Arrow 6">
            <a:extLst>
              <a:ext uri="{FF2B5EF4-FFF2-40B4-BE49-F238E27FC236}">
                <a16:creationId xmlns:a16="http://schemas.microsoft.com/office/drawing/2014/main" id="{D21E2B05-4FF0-5CDF-9141-B290A3E9D2DD}"/>
              </a:ext>
            </a:extLst>
          </p:cNvPr>
          <p:cNvSpPr/>
          <p:nvPr/>
        </p:nvSpPr>
        <p:spPr>
          <a:xfrm>
            <a:off x="8114202" y="3842509"/>
            <a:ext cx="3206496" cy="1353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Stage 3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6B2AE54-C875-D37B-B32F-19479EF7D956}"/>
              </a:ext>
            </a:extLst>
          </p:cNvPr>
          <p:cNvSpPr/>
          <p:nvPr/>
        </p:nvSpPr>
        <p:spPr>
          <a:xfrm>
            <a:off x="374904" y="4979439"/>
            <a:ext cx="3206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Stage</a:t>
            </a:r>
            <a:r>
              <a:rPr lang="en-GB" dirty="0"/>
              <a:t>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overview and restructuring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identify issues </a:t>
            </a:r>
            <a:r>
              <a:rPr lang="en-GB" sz="1400" dirty="0"/>
              <a:t>(redundancies, contradiction with principles, interpretation…)</a:t>
            </a:r>
            <a:r>
              <a:rPr lang="en-GB" dirty="0"/>
              <a:t> to be solved on the Stage 2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263BD01E-F806-AE7D-1E32-0D24D9DAAC82}"/>
              </a:ext>
            </a:extLst>
          </p:cNvPr>
          <p:cNvSpPr/>
          <p:nvPr/>
        </p:nvSpPr>
        <p:spPr>
          <a:xfrm>
            <a:off x="4201881" y="4979439"/>
            <a:ext cx="320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Stage</a:t>
            </a:r>
            <a:r>
              <a:rPr lang="en-GB" dirty="0"/>
              <a:t>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detailed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agree </a:t>
            </a:r>
            <a:r>
              <a:rPr lang="en-GB" dirty="0"/>
              <a:t>on content of the requirements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581E06D-8117-4955-2EE8-72A45C96F2A6}"/>
              </a:ext>
            </a:extLst>
          </p:cNvPr>
          <p:cNvSpPr/>
          <p:nvPr/>
        </p:nvSpPr>
        <p:spPr>
          <a:xfrm>
            <a:off x="8114202" y="4979439"/>
            <a:ext cx="320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/>
              <a:t>Stage</a:t>
            </a:r>
            <a:r>
              <a:rPr lang="en-GB" dirty="0"/>
              <a:t>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fine tuning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finalize wording and definitions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901742-7ECC-93F1-4D2F-6AEEA8CB77F2}"/>
              </a:ext>
            </a:extLst>
          </p:cNvPr>
          <p:cNvSpPr txBox="1"/>
          <p:nvPr/>
        </p:nvSpPr>
        <p:spPr>
          <a:xfrm>
            <a:off x="3245868" y="1451998"/>
            <a:ext cx="10624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14 GRVA </a:t>
            </a:r>
          </a:p>
          <a:p>
            <a:r>
              <a:rPr lang="en-GB" b="1" dirty="0"/>
              <a:t>Sep. ‘22</a:t>
            </a:r>
          </a:p>
          <a:p>
            <a:r>
              <a:rPr lang="en-GB" b="1" dirty="0"/>
              <a:t>Draft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FD3EC6-17BC-0E7D-C958-F59DAD46DE46}"/>
              </a:ext>
            </a:extLst>
          </p:cNvPr>
          <p:cNvSpPr txBox="1"/>
          <p:nvPr/>
        </p:nvSpPr>
        <p:spPr>
          <a:xfrm>
            <a:off x="6984729" y="1451998"/>
            <a:ext cx="14260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15/16 GRVA </a:t>
            </a:r>
          </a:p>
          <a:p>
            <a:r>
              <a:rPr lang="en-GB" b="1" dirty="0"/>
              <a:t>Jan./May ‘23</a:t>
            </a:r>
          </a:p>
          <a:p>
            <a:r>
              <a:rPr lang="en-GB" b="1" dirty="0"/>
              <a:t>Draft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CF9BF5-A83B-02CB-31FF-D69705F49006}"/>
              </a:ext>
            </a:extLst>
          </p:cNvPr>
          <p:cNvSpPr txBox="1"/>
          <p:nvPr/>
        </p:nvSpPr>
        <p:spPr>
          <a:xfrm>
            <a:off x="10590850" y="1308425"/>
            <a:ext cx="14596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16/17 GRVA </a:t>
            </a:r>
          </a:p>
          <a:p>
            <a:r>
              <a:rPr lang="en-GB" b="1" dirty="0"/>
              <a:t>May/Sep. ‘23</a:t>
            </a:r>
          </a:p>
          <a:p>
            <a:pPr algn="ctr"/>
            <a:r>
              <a:rPr lang="en-GB" b="1" dirty="0"/>
              <a:t>Draft 3</a:t>
            </a:r>
          </a:p>
          <a:p>
            <a:pPr algn="ctr"/>
            <a:r>
              <a:rPr lang="en-GB" b="1" dirty="0"/>
              <a:t>(final)</a:t>
            </a:r>
          </a:p>
        </p:txBody>
      </p:sp>
      <p:cxnSp>
        <p:nvCxnSpPr>
          <p:cNvPr id="15" name="Straight Connector 15">
            <a:extLst>
              <a:ext uri="{FF2B5EF4-FFF2-40B4-BE49-F238E27FC236}">
                <a16:creationId xmlns:a16="http://schemas.microsoft.com/office/drawing/2014/main" id="{EE729688-D39D-8F92-7DDD-56538CEE3304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777072" y="2375328"/>
            <a:ext cx="0" cy="2247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8">
            <a:extLst>
              <a:ext uri="{FF2B5EF4-FFF2-40B4-BE49-F238E27FC236}">
                <a16:creationId xmlns:a16="http://schemas.microsoft.com/office/drawing/2014/main" id="{3BAFC98E-445E-41F7-A6C8-B6958BEBF33E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7697745" y="2375328"/>
            <a:ext cx="0" cy="2247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9">
            <a:extLst>
              <a:ext uri="{FF2B5EF4-FFF2-40B4-BE49-F238E27FC236}">
                <a16:creationId xmlns:a16="http://schemas.microsoft.com/office/drawing/2014/main" id="{9812AFDE-9B6A-EFBF-84B5-29AA9078243C}"/>
              </a:ext>
            </a:extLst>
          </p:cNvPr>
          <p:cNvCxnSpPr>
            <a:cxnSpLocks/>
          </p:cNvCxnSpPr>
          <p:nvPr/>
        </p:nvCxnSpPr>
        <p:spPr>
          <a:xfrm>
            <a:off x="11481014" y="2645325"/>
            <a:ext cx="0" cy="223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Равнобедренный треугольник 2">
            <a:extLst>
              <a:ext uri="{FF2B5EF4-FFF2-40B4-BE49-F238E27FC236}">
                <a16:creationId xmlns:a16="http://schemas.microsoft.com/office/drawing/2014/main" id="{10322D0E-90D8-9DF1-2835-0138A4B3F2BE}"/>
              </a:ext>
            </a:extLst>
          </p:cNvPr>
          <p:cNvSpPr/>
          <p:nvPr/>
        </p:nvSpPr>
        <p:spPr>
          <a:xfrm flipV="1">
            <a:off x="3114284" y="3510045"/>
            <a:ext cx="204187" cy="664927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70FB00-263A-55AF-5678-3FC1BE6494E5}"/>
              </a:ext>
            </a:extLst>
          </p:cNvPr>
          <p:cNvSpPr txBox="1"/>
          <p:nvPr/>
        </p:nvSpPr>
        <p:spPr>
          <a:xfrm>
            <a:off x="2427534" y="3132423"/>
            <a:ext cx="13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We are here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6F325DAD-78EF-39B3-8AE3-72061401CE63}"/>
              </a:ext>
            </a:extLst>
          </p:cNvPr>
          <p:cNvCxnSpPr/>
          <p:nvPr/>
        </p:nvCxnSpPr>
        <p:spPr>
          <a:xfrm>
            <a:off x="374904" y="3132423"/>
            <a:ext cx="11521174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E00BBAD-596A-9C24-6070-E74001B9FAD9}"/>
              </a:ext>
            </a:extLst>
          </p:cNvPr>
          <p:cNvSpPr txBox="1"/>
          <p:nvPr/>
        </p:nvSpPr>
        <p:spPr>
          <a:xfrm>
            <a:off x="1783458" y="2168000"/>
            <a:ext cx="1993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14 ADAS TF </a:t>
            </a:r>
          </a:p>
          <a:p>
            <a:r>
              <a:rPr lang="en-GB" sz="1600" b="1" dirty="0"/>
              <a:t>30 Aug. ‘22</a:t>
            </a:r>
          </a:p>
          <a:p>
            <a:r>
              <a:rPr lang="en-GB" sz="1600" b="1" dirty="0"/>
              <a:t>Draft 1 = ADAS-14-02</a:t>
            </a:r>
          </a:p>
        </p:txBody>
      </p:sp>
      <p:sp>
        <p:nvSpPr>
          <p:cNvPr id="31" name="Равнобедренный треугольник 30">
            <a:extLst>
              <a:ext uri="{FF2B5EF4-FFF2-40B4-BE49-F238E27FC236}">
                <a16:creationId xmlns:a16="http://schemas.microsoft.com/office/drawing/2014/main" id="{81D675F4-55C2-B8C0-63AD-89FD599B27E8}"/>
              </a:ext>
            </a:extLst>
          </p:cNvPr>
          <p:cNvSpPr/>
          <p:nvPr/>
        </p:nvSpPr>
        <p:spPr>
          <a:xfrm flipV="1">
            <a:off x="2961965" y="2920752"/>
            <a:ext cx="152320" cy="211669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13E506-9EE8-8783-2FC7-9B0BF893C539}"/>
              </a:ext>
            </a:extLst>
          </p:cNvPr>
          <p:cNvSpPr txBox="1"/>
          <p:nvPr/>
        </p:nvSpPr>
        <p:spPr>
          <a:xfrm>
            <a:off x="3848804" y="2378302"/>
            <a:ext cx="854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10 DG</a:t>
            </a:r>
          </a:p>
          <a:p>
            <a:r>
              <a:rPr lang="en-GB" sz="1600" b="1" dirty="0"/>
              <a:t>Oct. ‘22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EC8E175-22E2-0D72-2BC7-CCC6EF9B35BC}"/>
              </a:ext>
            </a:extLst>
          </p:cNvPr>
          <p:cNvSpPr txBox="1"/>
          <p:nvPr/>
        </p:nvSpPr>
        <p:spPr>
          <a:xfrm>
            <a:off x="5455949" y="1903338"/>
            <a:ext cx="1993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15 ADAS TF </a:t>
            </a:r>
          </a:p>
          <a:p>
            <a:r>
              <a:rPr lang="en-GB" sz="1600" b="1" dirty="0"/>
              <a:t>Nov. ‘22</a:t>
            </a:r>
          </a:p>
          <a:p>
            <a:r>
              <a:rPr lang="en-GB" sz="1600" b="1" dirty="0"/>
              <a:t>Draft 2 = ADAS-15-02</a:t>
            </a:r>
          </a:p>
          <a:p>
            <a:r>
              <a:rPr lang="en-GB" sz="1600" b="1" dirty="0"/>
              <a:t>Interim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4127884-183F-C357-0AA2-3CBD4F8D00CF}"/>
              </a:ext>
            </a:extLst>
          </p:cNvPr>
          <p:cNvSpPr txBox="1"/>
          <p:nvPr/>
        </p:nvSpPr>
        <p:spPr>
          <a:xfrm>
            <a:off x="4647487" y="2375328"/>
            <a:ext cx="854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11 DG</a:t>
            </a:r>
          </a:p>
          <a:p>
            <a:r>
              <a:rPr lang="en-GB" sz="1600" b="1" dirty="0"/>
              <a:t>Oct. ‘22</a:t>
            </a:r>
          </a:p>
        </p:txBody>
      </p:sp>
      <p:sp>
        <p:nvSpPr>
          <p:cNvPr id="41" name="Равнобедренный треугольник 40">
            <a:extLst>
              <a:ext uri="{FF2B5EF4-FFF2-40B4-BE49-F238E27FC236}">
                <a16:creationId xmlns:a16="http://schemas.microsoft.com/office/drawing/2014/main" id="{BB22642E-37CB-43C6-9A8C-62C558B5A9D0}"/>
              </a:ext>
            </a:extLst>
          </p:cNvPr>
          <p:cNvSpPr/>
          <p:nvPr/>
        </p:nvSpPr>
        <p:spPr>
          <a:xfrm flipV="1">
            <a:off x="5705941" y="2930357"/>
            <a:ext cx="152320" cy="211669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>
            <a:extLst>
              <a:ext uri="{FF2B5EF4-FFF2-40B4-BE49-F238E27FC236}">
                <a16:creationId xmlns:a16="http://schemas.microsoft.com/office/drawing/2014/main" id="{98B4B7CA-A142-D20D-0B5A-18F2F2965F39}"/>
              </a:ext>
            </a:extLst>
          </p:cNvPr>
          <p:cNvSpPr/>
          <p:nvPr/>
        </p:nvSpPr>
        <p:spPr>
          <a:xfrm flipV="1">
            <a:off x="4962792" y="2893162"/>
            <a:ext cx="152320" cy="211669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73733DDD-6174-7F34-6A9C-17FF9BBDEA33}"/>
              </a:ext>
            </a:extLst>
          </p:cNvPr>
          <p:cNvSpPr/>
          <p:nvPr/>
        </p:nvSpPr>
        <p:spPr>
          <a:xfrm flipV="1">
            <a:off x="4146844" y="2909890"/>
            <a:ext cx="152320" cy="211669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2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72" y="257694"/>
            <a:ext cx="8936182" cy="482139"/>
          </a:xfrm>
        </p:spPr>
        <p:txBody>
          <a:bodyPr>
            <a:normAutofit fontScale="90000"/>
          </a:bodyPr>
          <a:lstStyle/>
          <a:p>
            <a:r>
              <a:rPr lang="en-US" dirty="0"/>
              <a:t>The Results of Restructuring (1)</a:t>
            </a:r>
            <a:endParaRPr lang="ru-RU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58" y="1532746"/>
            <a:ext cx="5029545" cy="5079507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649681" y="2719137"/>
            <a:ext cx="4714922" cy="2326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248398" y="1410231"/>
            <a:ext cx="563880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/>
              <a:t>5.	Specifications</a:t>
            </a:r>
          </a:p>
          <a:p>
            <a:pPr lvl="0"/>
            <a:r>
              <a:rPr lang="en-US" sz="1000" b="1" dirty="0"/>
              <a:t>5.1.	General Requirements</a:t>
            </a:r>
          </a:p>
          <a:p>
            <a:r>
              <a:rPr lang="de-DE" sz="1000" b="1" dirty="0"/>
              <a:t>5.1.1.	General operational </a:t>
            </a:r>
            <a:r>
              <a:rPr lang="de-DE" sz="1000" b="1" dirty="0" err="1"/>
              <a:t>principles</a:t>
            </a:r>
            <a:r>
              <a:rPr lang="de-DE" sz="1000" b="1" dirty="0"/>
              <a:t> </a:t>
            </a:r>
          </a:p>
          <a:p>
            <a:r>
              <a:rPr lang="en-US" sz="1000" b="1" dirty="0"/>
              <a:t>5.1.2.	DCAS interaction with other vehicle assistance systems</a:t>
            </a:r>
          </a:p>
          <a:p>
            <a:r>
              <a:rPr lang="en-US" sz="1000" b="1" dirty="0"/>
              <a:t>5.1.3 	Functional requirements </a:t>
            </a:r>
          </a:p>
          <a:p>
            <a:pPr marL="90488" lvl="1"/>
            <a:r>
              <a:rPr lang="en-US" sz="1000" dirty="0"/>
              <a:t>5.1.3.1.	General OEDR requirements</a:t>
            </a:r>
          </a:p>
          <a:p>
            <a:pPr marL="90488" lvl="1"/>
            <a:r>
              <a:rPr lang="en-US" sz="1000" dirty="0"/>
              <a:t>5.1.3.2.	System boundaries </a:t>
            </a:r>
          </a:p>
          <a:p>
            <a:pPr marL="90488" lvl="1"/>
            <a:r>
              <a:rPr lang="en-US" sz="1000" dirty="0"/>
              <a:t>5.1.3.3.	Vehicle dynamic </a:t>
            </a:r>
            <a:r>
              <a:rPr lang="en-US" sz="1000" dirty="0" err="1"/>
              <a:t>behaviour</a:t>
            </a:r>
            <a:r>
              <a:rPr lang="en-US" sz="1000" dirty="0"/>
              <a:t> / system dynamic control assistance</a:t>
            </a:r>
          </a:p>
          <a:p>
            <a:pPr marL="90488" lvl="2"/>
            <a:r>
              <a:rPr lang="de-DE" sz="1000" dirty="0"/>
              <a:t>5.1.3.3.1.	Lane </a:t>
            </a:r>
            <a:r>
              <a:rPr lang="de-DE" sz="1000" dirty="0" err="1"/>
              <a:t>Keeping</a:t>
            </a:r>
            <a:endParaRPr lang="de-DE" sz="1000" dirty="0"/>
          </a:p>
          <a:p>
            <a:pPr marL="90488" lvl="2"/>
            <a:r>
              <a:rPr lang="de-DE" sz="1000" dirty="0"/>
              <a:t>5.1.3.3.2.	Lane Change </a:t>
            </a:r>
          </a:p>
          <a:p>
            <a:pPr marL="90488" lvl="2"/>
            <a:r>
              <a:rPr lang="de-DE" sz="1000" dirty="0"/>
              <a:t>5.1.3.3.2.1.	General </a:t>
            </a:r>
            <a:r>
              <a:rPr lang="de-DE" sz="1000" dirty="0" err="1"/>
              <a:t>Requirements</a:t>
            </a:r>
            <a:endParaRPr lang="de-DE" sz="1000" dirty="0"/>
          </a:p>
          <a:p>
            <a:pPr marL="90488" lvl="2"/>
            <a:r>
              <a:rPr lang="en-GB" sz="1000" dirty="0"/>
              <a:t>5.1.3.3.2.2.	Specific Requirements for driver initiated lane change assistance</a:t>
            </a:r>
            <a:r>
              <a:rPr lang="de-DE" sz="1000" dirty="0"/>
              <a:t> </a:t>
            </a:r>
            <a:r>
              <a:rPr lang="en-GB" sz="1000" dirty="0"/>
              <a:t>[Placeholder]</a:t>
            </a:r>
            <a:endParaRPr lang="de-DE" sz="1000" dirty="0"/>
          </a:p>
          <a:p>
            <a:pPr marL="90488" lvl="1"/>
            <a:r>
              <a:rPr lang="en-GB" sz="1000" dirty="0"/>
              <a:t>5.1.3.3.4.	Deceleration</a:t>
            </a:r>
          </a:p>
          <a:p>
            <a:r>
              <a:rPr lang="en-US" sz="1000" b="1" dirty="0"/>
              <a:t>5.1.4.	System safety response to detected failures</a:t>
            </a:r>
          </a:p>
          <a:p>
            <a:r>
              <a:rPr lang="en-US" sz="1000" b="1" dirty="0"/>
              <a:t>5.1.5.	DCAS and driver interactions (two directions)</a:t>
            </a:r>
            <a:endParaRPr lang="de-DE" sz="1000" b="1" dirty="0"/>
          </a:p>
          <a:p>
            <a:pPr marL="90488" lvl="1"/>
            <a:r>
              <a:rPr lang="en-US" sz="1000" dirty="0"/>
              <a:t>5.1.5.1.	Driver operation of the system (what the driver does with the system)</a:t>
            </a:r>
          </a:p>
          <a:p>
            <a:pPr marL="90488" lvl="1"/>
            <a:r>
              <a:rPr lang="en-US" sz="1000" dirty="0"/>
              <a:t>5.1.5.1.1.	DCAS modes of operation (off / stand-by / active) </a:t>
            </a:r>
          </a:p>
          <a:p>
            <a:pPr marL="90488" lvl="1"/>
            <a:r>
              <a:rPr lang="en-US" sz="1000" dirty="0"/>
              <a:t>5.1.5.1.2.	System activation and deactivation </a:t>
            </a:r>
          </a:p>
          <a:p>
            <a:pPr marL="90488" lvl="1"/>
            <a:r>
              <a:rPr lang="en-GB" sz="1000" dirty="0"/>
              <a:t>5.1.5.1.2.x.	Preconditions for DCAS activation</a:t>
            </a:r>
            <a:endParaRPr lang="de-DE" sz="1000" dirty="0"/>
          </a:p>
          <a:p>
            <a:pPr marL="90488" lvl="2"/>
            <a:r>
              <a:rPr lang="en-GB" sz="1000" dirty="0"/>
              <a:t>5.1.5.1.3.	System status information</a:t>
            </a:r>
            <a:endParaRPr lang="de-DE" sz="1000" dirty="0"/>
          </a:p>
          <a:p>
            <a:pPr marL="90488" lvl="2"/>
            <a:r>
              <a:rPr lang="en-GB" sz="1000" dirty="0"/>
              <a:t>5.1.5.1.4.	System deactivation</a:t>
            </a:r>
            <a:endParaRPr lang="de-DE" sz="1000" dirty="0"/>
          </a:p>
          <a:p>
            <a:pPr marL="90488" lvl="2"/>
            <a:r>
              <a:rPr lang="en-GB" sz="1000" dirty="0"/>
              <a:t>5.1.5.1.5.	Driver override</a:t>
            </a:r>
            <a:endParaRPr lang="de-DE" sz="1000" dirty="0"/>
          </a:p>
          <a:p>
            <a:pPr marL="90488" lvl="1"/>
            <a:r>
              <a:rPr lang="en-GB" sz="1000" dirty="0"/>
              <a:t>5.1.5.2.	System assurance of driver engagement (what the system 		does with the driver)</a:t>
            </a:r>
            <a:endParaRPr lang="de-DE" sz="1000" dirty="0"/>
          </a:p>
          <a:p>
            <a:pPr marL="90488" lvl="2"/>
            <a:r>
              <a:rPr lang="en-GB" sz="1000" dirty="0"/>
              <a:t>5.1.5.2.1.	Driver monitoring strategy/mechanism</a:t>
            </a:r>
            <a:endParaRPr lang="de-DE" sz="1000" dirty="0"/>
          </a:p>
          <a:p>
            <a:pPr marL="90488" lvl="2"/>
            <a:r>
              <a:rPr lang="en-GB" sz="1000" dirty="0"/>
              <a:t>5.1.5.2.1.1.	Monitoring Requirements</a:t>
            </a:r>
            <a:endParaRPr lang="de-DE" sz="1000" dirty="0"/>
          </a:p>
          <a:p>
            <a:pPr marL="90488" lvl="2"/>
            <a:r>
              <a:rPr lang="en-GB" sz="1000" dirty="0"/>
              <a:t>5.1.5.2.1.2.	Criteria for proper driver engagement</a:t>
            </a:r>
            <a:endParaRPr lang="de-DE" sz="1000" dirty="0"/>
          </a:p>
          <a:p>
            <a:pPr marL="90488" lvl="2"/>
            <a:r>
              <a:rPr lang="en-GB" sz="1000" dirty="0"/>
              <a:t>5.1.5.2.2.	Driver disengagement</a:t>
            </a:r>
            <a:endParaRPr lang="de-DE" sz="1000" dirty="0"/>
          </a:p>
          <a:p>
            <a:pPr marL="90488" lvl="2"/>
            <a:r>
              <a:rPr lang="en-GB" sz="1000" dirty="0"/>
              <a:t>5.1.5.2.3.	Warning Cascade	</a:t>
            </a:r>
            <a:endParaRPr lang="de-DE" sz="1000" dirty="0"/>
          </a:p>
          <a:p>
            <a:pPr marL="90488" lvl="1"/>
            <a:r>
              <a:rPr lang="en-GB" sz="1000" dirty="0"/>
              <a:t>5.1.5.3.	Driver Information Material [education]/[instruction] with 		regard to DCAS</a:t>
            </a:r>
            <a:endParaRPr lang="de-DE" sz="1000" dirty="0"/>
          </a:p>
          <a:p>
            <a:endParaRPr lang="de-DE" sz="1000" dirty="0"/>
          </a:p>
        </p:txBody>
      </p:sp>
      <p:sp>
        <p:nvSpPr>
          <p:cNvPr id="11" name="Rechteck 10"/>
          <p:cNvSpPr/>
          <p:nvPr/>
        </p:nvSpPr>
        <p:spPr>
          <a:xfrm>
            <a:off x="6248398" y="1400621"/>
            <a:ext cx="5638801" cy="52116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5478379" y="2855495"/>
            <a:ext cx="673768" cy="10908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934349" y="967012"/>
            <a:ext cx="1586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600" b="1" dirty="0"/>
              <a:t>MD ADAS-14-02</a:t>
            </a:r>
          </a:p>
        </p:txBody>
      </p:sp>
    </p:spTree>
    <p:extLst>
      <p:ext uri="{BB962C8B-B14F-4D97-AF65-F5344CB8AC3E}">
        <p14:creationId xmlns:p14="http://schemas.microsoft.com/office/powerpoint/2010/main" val="305729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72" y="257694"/>
            <a:ext cx="8936182" cy="482139"/>
          </a:xfrm>
        </p:spPr>
        <p:txBody>
          <a:bodyPr>
            <a:normAutofit fontScale="90000"/>
          </a:bodyPr>
          <a:lstStyle/>
          <a:p>
            <a:r>
              <a:rPr lang="en-US" dirty="0"/>
              <a:t>The Results of Restructuring (2)</a:t>
            </a:r>
            <a:endParaRPr lang="ru-RU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58" y="1532746"/>
            <a:ext cx="5029545" cy="5079507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667206" y="2927685"/>
            <a:ext cx="4714922" cy="2326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248398" y="2525153"/>
            <a:ext cx="56388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b="1" dirty="0"/>
              <a:t>6.	Requirements for specific DCAS features</a:t>
            </a:r>
          </a:p>
          <a:p>
            <a:r>
              <a:rPr lang="en-US" sz="1000" b="1" dirty="0"/>
              <a:t>6.1.	Specific requirements for advanced driver initiated maneuvers</a:t>
            </a:r>
          </a:p>
          <a:p>
            <a:pPr marL="90488" lvl="1"/>
            <a:r>
              <a:rPr lang="en-US" sz="1000" dirty="0"/>
              <a:t>6.1.1.	Advanced driver initiated lane change</a:t>
            </a:r>
          </a:p>
          <a:p>
            <a:pPr marL="90488" lvl="1"/>
            <a:r>
              <a:rPr lang="en-US" sz="1000" dirty="0"/>
              <a:t>6.1.2.	Advanced assistance for other driver initiated maneuvers [Placeholder]</a:t>
            </a:r>
          </a:p>
          <a:p>
            <a:pPr marL="90488" lvl="1"/>
            <a:r>
              <a:rPr lang="de-DE" sz="1000" dirty="0"/>
              <a:t>6.1.3.	[Low </a:t>
            </a:r>
            <a:r>
              <a:rPr lang="de-DE" sz="1000" dirty="0" err="1"/>
              <a:t>speed</a:t>
            </a:r>
            <a:r>
              <a:rPr lang="de-DE" sz="1000" dirty="0"/>
              <a:t> </a:t>
            </a:r>
            <a:r>
              <a:rPr lang="de-DE" sz="1000" dirty="0" err="1"/>
              <a:t>manoeuvring</a:t>
            </a:r>
            <a:r>
              <a:rPr lang="de-DE" sz="1000" dirty="0"/>
              <a:t>] [</a:t>
            </a:r>
            <a:r>
              <a:rPr lang="de-DE" sz="1000" dirty="0" err="1"/>
              <a:t>Placeholder</a:t>
            </a:r>
            <a:r>
              <a:rPr lang="de-DE" sz="1000" dirty="0"/>
              <a:t>]</a:t>
            </a:r>
          </a:p>
          <a:p>
            <a:r>
              <a:rPr lang="en-US" sz="1000" b="1" dirty="0"/>
              <a:t>6.2.	System initiated manoeuvers</a:t>
            </a:r>
          </a:p>
          <a:p>
            <a:pPr marL="90488" lvl="1"/>
            <a:r>
              <a:rPr lang="en-US" sz="1000" dirty="0"/>
              <a:t>6.2.1.	General requirements for system </a:t>
            </a:r>
            <a:r>
              <a:rPr lang="en-US" sz="1000" dirty="0" err="1"/>
              <a:t>initated</a:t>
            </a:r>
            <a:r>
              <a:rPr lang="en-US" sz="1000" dirty="0"/>
              <a:t> </a:t>
            </a:r>
            <a:r>
              <a:rPr lang="en-US" sz="1000" dirty="0" err="1"/>
              <a:t>manoeuvres</a:t>
            </a:r>
            <a:endParaRPr lang="en-US" sz="1000" dirty="0"/>
          </a:p>
          <a:p>
            <a:pPr marL="90488" lvl="2"/>
            <a:r>
              <a:rPr lang="en-US" sz="1000" dirty="0"/>
              <a:t>6.2.1.1.	Functional requirements</a:t>
            </a:r>
          </a:p>
          <a:p>
            <a:pPr marL="90488" lvl="2"/>
            <a:r>
              <a:rPr lang="en-GB" sz="1000" dirty="0"/>
              <a:t>6.2.1.2.	HMI</a:t>
            </a:r>
            <a:endParaRPr lang="de-DE" sz="1000" dirty="0"/>
          </a:p>
          <a:p>
            <a:pPr marL="90488" lvl="1"/>
            <a:r>
              <a:rPr lang="en-US" sz="1000" dirty="0"/>
              <a:t>6.2.2.	Specific requirements for system initiated lane change </a:t>
            </a:r>
          </a:p>
          <a:p>
            <a:pPr marL="90488" lvl="2"/>
            <a:r>
              <a:rPr lang="en-US" sz="1000" dirty="0"/>
              <a:t>6.2.2.1.	Functional requirements </a:t>
            </a:r>
          </a:p>
          <a:p>
            <a:pPr marL="90488" lvl="1"/>
            <a:r>
              <a:rPr lang="en-US" sz="1000" dirty="0"/>
              <a:t>6.2.3.	Specific requirements for maneuvers to transition from one phase of lane keeping to 	another</a:t>
            </a:r>
          </a:p>
          <a:p>
            <a:pPr marL="90488" lvl="2"/>
            <a:r>
              <a:rPr lang="en-US" sz="1000" dirty="0"/>
              <a:t>6.2.3.1.	Functional requirements </a:t>
            </a:r>
          </a:p>
          <a:p>
            <a:pPr marL="90488" lvl="2"/>
            <a:r>
              <a:rPr lang="en-US" sz="1000" dirty="0"/>
              <a:t>6.2.3.2.	Special provisions for dedicated maneuvers</a:t>
            </a:r>
          </a:p>
          <a:p>
            <a:pPr marL="90488" lvl="2"/>
            <a:r>
              <a:rPr lang="en-US" sz="1000" dirty="0"/>
              <a:t>6.2.3.2.1 	Special provisions when forming an access corridor for emergency and 	enforcement 	vehicles </a:t>
            </a:r>
          </a:p>
          <a:p>
            <a:r>
              <a:rPr lang="en-GB" sz="1000" b="1" dirty="0"/>
              <a:t>6.3.	Specific requirements for hands-free driving [Placeholder] </a:t>
            </a:r>
            <a:r>
              <a:rPr lang="en-GB" sz="1000" b="1" dirty="0">
                <a:solidFill>
                  <a:srgbClr val="0000CC"/>
                </a:solidFill>
              </a:rPr>
              <a:t>(VDA ongoing study)</a:t>
            </a:r>
            <a:endParaRPr lang="de-DE" sz="1000" b="1" dirty="0">
              <a:solidFill>
                <a:srgbClr val="0000CC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248398" y="2499502"/>
            <a:ext cx="5638801" cy="2871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5478379" y="3043990"/>
            <a:ext cx="673768" cy="9023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056383" y="967012"/>
            <a:ext cx="1586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1600" b="1" dirty="0"/>
              <a:t>MD ADAS-14-02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324860-87FF-1FDC-EFAA-5D455558C34F}"/>
              </a:ext>
            </a:extLst>
          </p:cNvPr>
          <p:cNvSpPr txBox="1"/>
          <p:nvPr/>
        </p:nvSpPr>
        <p:spPr>
          <a:xfrm>
            <a:off x="6248398" y="1932679"/>
            <a:ext cx="2482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Still under development</a:t>
            </a:r>
          </a:p>
        </p:txBody>
      </p:sp>
    </p:spTree>
    <p:extLst>
      <p:ext uri="{BB962C8B-B14F-4D97-AF65-F5344CB8AC3E}">
        <p14:creationId xmlns:p14="http://schemas.microsoft.com/office/powerpoint/2010/main" val="152543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8D7C1-D60B-59E5-B9CF-06418952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86" y="248575"/>
            <a:ext cx="11395228" cy="1606857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Segregating Vehicle Control Assistance Systems </a:t>
            </a:r>
            <a:br>
              <a:rPr lang="en-US" sz="3800" dirty="0"/>
            </a:br>
            <a:r>
              <a:rPr lang="en-US" sz="3800" dirty="0"/>
              <a:t>between UN Regulation No.79 and DCAS UN Regulation</a:t>
            </a:r>
            <a:br>
              <a:rPr lang="en-US" sz="3800" dirty="0"/>
            </a:br>
            <a:r>
              <a:rPr lang="en-US" sz="3800" dirty="0"/>
              <a:t>(to be confirmed by the ADAS TF)</a:t>
            </a:r>
            <a:endParaRPr lang="ru-RU" sz="3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DB26808-690E-5F6A-C58E-47CB737C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8</a:t>
            </a:fld>
            <a:endParaRPr lang="ru-RU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DED0362-E1D7-6622-8EB1-94ABF408CF3B}"/>
              </a:ext>
            </a:extLst>
          </p:cNvPr>
          <p:cNvSpPr txBox="1">
            <a:spLocks/>
          </p:cNvSpPr>
          <p:nvPr/>
        </p:nvSpPr>
        <p:spPr>
          <a:xfrm>
            <a:off x="634014" y="2032925"/>
            <a:ext cx="10515600" cy="432342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UN Regulation No. 79 presently covers:</a:t>
            </a:r>
          </a:p>
          <a:p>
            <a:pPr lvl="1"/>
            <a:r>
              <a:rPr lang="en-US" dirty="0"/>
              <a:t>ACSF A, ACSF B1, ACSF C, CSF, ESF, RMF</a:t>
            </a:r>
            <a:endParaRPr lang="en-US" sz="2000" dirty="0"/>
          </a:p>
          <a:p>
            <a:r>
              <a:rPr lang="en-US" dirty="0"/>
              <a:t>DCAS UN Regulation to cover:</a:t>
            </a:r>
          </a:p>
          <a:p>
            <a:pPr lvl="1"/>
            <a:r>
              <a:rPr lang="en-US" dirty="0"/>
              <a:t>Any other vehicle control assistance systems</a:t>
            </a:r>
            <a:r>
              <a:rPr lang="ru-RU" dirty="0"/>
              <a:t> (</a:t>
            </a:r>
            <a:r>
              <a:rPr lang="en-US" dirty="0"/>
              <a:t>see use cases in ADAS-08-04)</a:t>
            </a:r>
          </a:p>
          <a:p>
            <a:r>
              <a:rPr lang="en-US" dirty="0"/>
              <a:t>DCAS is considered as a combination of different vehicle control assistance systems/functions, which could be type-approved at once</a:t>
            </a:r>
          </a:p>
          <a:p>
            <a:pPr lvl="1"/>
            <a:r>
              <a:rPr lang="en-US" dirty="0"/>
              <a:t>For each system/function included into the combination the manufacturer shall provide necessary documentation as it would require by the DCAS UN Regulation.</a:t>
            </a:r>
          </a:p>
          <a:p>
            <a:pPr lvl="1"/>
            <a:r>
              <a:rPr lang="en-US" dirty="0"/>
              <a:t>The combination may include systems presently covered by UN Regulation No. 79.</a:t>
            </a:r>
          </a:p>
          <a:p>
            <a:pPr lvl="1"/>
            <a:r>
              <a:rPr lang="en-US" dirty="0"/>
              <a:t>[It should be up to the manufacturer whether to apply for approval of these systems pursuant to UN Regulation No. 79 or pursuant to the new UN Regulation.]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98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C6C6B6-09A4-4ED5-8779-28479A77B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652"/>
            <a:ext cx="10515600" cy="3013299"/>
          </a:xfrm>
        </p:spPr>
        <p:txBody>
          <a:bodyPr>
            <a:normAutofit/>
          </a:bodyPr>
          <a:lstStyle/>
          <a:p>
            <a:r>
              <a:rPr lang="en-US" dirty="0"/>
              <a:t>Start of stage 2 with detailed review of the requirements</a:t>
            </a:r>
          </a:p>
          <a:p>
            <a:pPr lvl="1"/>
            <a:r>
              <a:rPr lang="en-US" dirty="0"/>
              <a:t>Section Modes of Operation</a:t>
            </a:r>
          </a:p>
          <a:p>
            <a:pPr lvl="1"/>
            <a:r>
              <a:rPr lang="en-US" dirty="0"/>
              <a:t>Section Driver Engagement Monitoring</a:t>
            </a:r>
          </a:p>
          <a:p>
            <a:pPr lvl="1"/>
            <a:r>
              <a:rPr lang="en-US" dirty="0"/>
              <a:t>Review of the existing requirements</a:t>
            </a:r>
          </a:p>
          <a:p>
            <a:pPr lvl="1"/>
            <a:r>
              <a:rPr lang="en-US" dirty="0"/>
              <a:t>Assessment of DCAS </a:t>
            </a:r>
            <a:r>
              <a:rPr lang="en-US" dirty="0">
                <a:sym typeface="Wingdings" panose="05000000000000000000" pitchFamily="2" charset="2"/>
              </a:rPr>
              <a:t> elaborating on the annexes</a:t>
            </a:r>
          </a:p>
          <a:p>
            <a:r>
              <a:rPr lang="en-US" dirty="0">
                <a:sym typeface="Wingdings" panose="05000000000000000000" pitchFamily="2" charset="2"/>
              </a:rPr>
              <a:t>Introduction and definitions could be checked after finalizing the requirements in stage 3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038C56-D106-41F8-BF0C-6F64A69E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5717C-9100-4B67-BBBE-0E8CFF0344F7}" type="slidenum">
              <a:rPr lang="ru-RU" smtClean="0"/>
              <a:t>9</a:t>
            </a:fld>
            <a:endParaRPr lang="ru-RU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8EF1D37-4896-44B9-895F-CB4E5066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572" y="257694"/>
            <a:ext cx="8936182" cy="482139"/>
          </a:xfrm>
        </p:spPr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  <a:endParaRPr lang="ru-RU" dirty="0"/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9865E88D-61F5-3B35-5FA9-80B98A7625A0}"/>
              </a:ext>
            </a:extLst>
          </p:cNvPr>
          <p:cNvSpPr txBox="1">
            <a:spLocks/>
          </p:cNvSpPr>
          <p:nvPr/>
        </p:nvSpPr>
        <p:spPr>
          <a:xfrm>
            <a:off x="838200" y="4365533"/>
            <a:ext cx="10515600" cy="1990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The DG meetings:</a:t>
            </a:r>
          </a:p>
          <a:p>
            <a:pPr lvl="1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week of October 2022 (TBC)</a:t>
            </a:r>
          </a:p>
          <a:p>
            <a:pPr lvl="1"/>
            <a:r>
              <a:rPr lang="en-US"/>
              <a:t>3</a:t>
            </a:r>
            <a:r>
              <a:rPr lang="en-US" baseline="30000"/>
              <a:t>rd</a:t>
            </a:r>
            <a:r>
              <a:rPr lang="en-US"/>
              <a:t> of 4</a:t>
            </a:r>
            <a:r>
              <a:rPr lang="en-US" baseline="30000"/>
              <a:t>th</a:t>
            </a:r>
            <a:r>
              <a:rPr lang="en-US"/>
              <a:t> week of October (TBC)</a:t>
            </a:r>
          </a:p>
          <a:p>
            <a:r>
              <a:rPr lang="en-US"/>
              <a:t>15</a:t>
            </a:r>
            <a:r>
              <a:rPr lang="en-US" baseline="30000"/>
              <a:t>th</a:t>
            </a:r>
            <a:r>
              <a:rPr lang="en-US"/>
              <a:t> ADAS TF session → 1</a:t>
            </a:r>
            <a:r>
              <a:rPr lang="en-US" baseline="30000"/>
              <a:t>st</a:t>
            </a:r>
            <a:r>
              <a:rPr lang="en-US"/>
              <a:t> or 2</a:t>
            </a:r>
            <a:r>
              <a:rPr lang="en-US" baseline="30000"/>
              <a:t>nd</a:t>
            </a:r>
            <a:r>
              <a:rPr lang="en-US"/>
              <a:t> week of November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2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245B3C-00B4-4C4B-ABA5-4385E15D9476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acccb6d4-dbe5-46d2-b4d3-5733603d8cc6"/>
    <ds:schemaRef ds:uri="http://www.w3.org/XML/1998/namespace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40FF62FC-2266-4661-BC04-D8A0D4633E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BB4C44-10CB-4CAE-B468-518339FBC4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12266</TotalTime>
  <Words>1679</Words>
  <Application>Microsoft Office PowerPoint</Application>
  <PresentationFormat>Widescreen</PresentationFormat>
  <Paragraphs>199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Report of the TF on ADAS  for the 14th GRVA Session</vt:lpstr>
      <vt:lpstr>PowerPoint Presentation</vt:lpstr>
      <vt:lpstr>Outcome on the pending proposals for UN R 79</vt:lpstr>
      <vt:lpstr>Progress with drafting the DCAS UN Regulation </vt:lpstr>
      <vt:lpstr>DCAS Master Document Review Process  Stages &amp; Timing</vt:lpstr>
      <vt:lpstr>The Results of Restructuring (1)</vt:lpstr>
      <vt:lpstr>The Results of Restructuring (2)</vt:lpstr>
      <vt:lpstr>Segregating Vehicle Control Assistance Systems  between UN Regulation No.79 and DCAS UN Regulation (to be confirmed by the ADAS TF)</vt:lpstr>
      <vt:lpstr>Next steps</vt:lpstr>
      <vt:lpstr>Thank you for your attention!</vt:lpstr>
      <vt:lpstr>Back-up</vt:lpstr>
      <vt:lpstr>Background</vt:lpstr>
      <vt:lpstr>Two Parallel Workstreams of the TF</vt:lpstr>
      <vt:lpstr>Agreed DCAS Key Principles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Bocharov</dc:creator>
  <cp:lastModifiedBy>UNECE</cp:lastModifiedBy>
  <cp:revision>104</cp:revision>
  <cp:lastPrinted>2021-09-27T06:20:03Z</cp:lastPrinted>
  <dcterms:created xsi:type="dcterms:W3CDTF">2021-04-23T12:29:19Z</dcterms:created>
  <dcterms:modified xsi:type="dcterms:W3CDTF">2022-09-22T13:32:21Z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2d06e56-1756-4005-87f1-1edc72dd4bdf_Enabled">
    <vt:lpwstr>true</vt:lpwstr>
  </property>
  <property fmtid="{D5CDD505-2E9C-101B-9397-08002B2CF9AE}" pid="3" name="MSIP_Label_52d06e56-1756-4005-87f1-1edc72dd4bdf_SetDate">
    <vt:lpwstr>2021-05-04T11:44:45Z</vt:lpwstr>
  </property>
  <property fmtid="{D5CDD505-2E9C-101B-9397-08002B2CF9AE}" pid="4" name="MSIP_Label_52d06e56-1756-4005-87f1-1edc72dd4bdf_Method">
    <vt:lpwstr>Standard</vt:lpwstr>
  </property>
  <property fmtid="{D5CDD505-2E9C-101B-9397-08002B2CF9AE}" pid="5" name="MSIP_Label_52d06e56-1756-4005-87f1-1edc72dd4bdf_Name">
    <vt:lpwstr>General</vt:lpwstr>
  </property>
  <property fmtid="{D5CDD505-2E9C-101B-9397-08002B2CF9AE}" pid="6" name="MSIP_Label_52d06e56-1756-4005-87f1-1edc72dd4bdf_SiteId">
    <vt:lpwstr>9026c5f4-86d0-4b9f-bd39-b7d4d0fb4674</vt:lpwstr>
  </property>
  <property fmtid="{D5CDD505-2E9C-101B-9397-08002B2CF9AE}" pid="7" name="MSIP_Label_52d06e56-1756-4005-87f1-1edc72dd4bdf_ActionId">
    <vt:lpwstr>74e5a546-c096-4fed-be06-0000e9c09f8a</vt:lpwstr>
  </property>
  <property fmtid="{D5CDD505-2E9C-101B-9397-08002B2CF9AE}" pid="8" name="MSIP_Label_52d06e56-1756-4005-87f1-1edc72dd4bdf_ContentBits">
    <vt:lpwstr>0</vt:lpwstr>
  </property>
  <property fmtid="{D5CDD505-2E9C-101B-9397-08002B2CF9AE}" pid="9" name="ContentTypeId">
    <vt:lpwstr>0x0101003B8422D08C252547BB1CFA7F78E2CB83</vt:lpwstr>
  </property>
</Properties>
</file>