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5" r:id="rId3"/>
    <p:sldId id="299" r:id="rId4"/>
    <p:sldId id="296" r:id="rId5"/>
    <p:sldId id="298" r:id="rId6"/>
    <p:sldId id="300" r:id="rId7"/>
    <p:sldId id="288" r:id="rId8"/>
    <p:sldId id="282" r:id="rId9"/>
    <p:sldId id="294" r:id="rId10"/>
    <p:sldId id="287" r:id="rId11"/>
    <p:sldId id="279" r:id="rId12"/>
    <p:sldId id="301" r:id="rId13"/>
    <p:sldId id="302" r:id="rId14"/>
    <p:sldId id="292" r:id="rId15"/>
    <p:sldId id="291" r:id="rId16"/>
    <p:sldId id="304" r:id="rId17"/>
    <p:sldId id="275" r:id="rId18"/>
    <p:sldId id="297" r:id="rId19"/>
  </p:sldIdLst>
  <p:sldSz cx="9144000" cy="6858000" type="screen4x3"/>
  <p:notesSz cx="7102475" cy="1023302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LIT_JPN" initials="MLIT_JPN" lastIdx="14" clrIdx="0">
    <p:extLst>
      <p:ext uri="{19B8F6BF-5375-455C-9EA6-DF929625EA0E}">
        <p15:presenceInfo xmlns:p15="http://schemas.microsoft.com/office/powerpoint/2012/main" userId="MLIT_JP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FFFFFF"/>
    <a:srgbClr val="629CD2"/>
    <a:srgbClr val="4087C8"/>
    <a:srgbClr val="FFFF99"/>
    <a:srgbClr val="FF0000"/>
    <a:srgbClr val="ED7D31"/>
    <a:srgbClr val="8BD9F5"/>
    <a:srgbClr val="68C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48531-C551-4700-B320-38AF4838FBE0}" v="9" dt="2022-05-24T06:03:15.109"/>
    <p1510:client id="{7975943E-A88D-47EC-A6CE-299B5085BCBF}" v="1" dt="2022-05-24T14:38:46.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4" autoAdjust="0"/>
    <p:restoredTop sz="88941" autoAdjust="0"/>
  </p:normalViewPr>
  <p:slideViewPr>
    <p:cSldViewPr>
      <p:cViewPr varScale="1">
        <p:scale>
          <a:sx n="76" d="100"/>
          <a:sy n="76" d="100"/>
        </p:scale>
        <p:origin x="702" y="84"/>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Nonaka" userId="9bc07a20-76bb-4ed4-afb0-418e22c1cb47" providerId="ADAL" clId="{7975943E-A88D-47EC-A6CE-299B5085BCBF}"/>
    <pc:docChg chg="modSld">
      <pc:chgData name="H.Nonaka" userId="9bc07a20-76bb-4ed4-afb0-418e22c1cb47" providerId="ADAL" clId="{7975943E-A88D-47EC-A6CE-299B5085BCBF}" dt="2022-05-24T14:39:07.024" v="26" actId="1036"/>
      <pc:docMkLst>
        <pc:docMk/>
      </pc:docMkLst>
      <pc:sldChg chg="modSp mod">
        <pc:chgData name="H.Nonaka" userId="9bc07a20-76bb-4ed4-afb0-418e22c1cb47" providerId="ADAL" clId="{7975943E-A88D-47EC-A6CE-299B5085BCBF}" dt="2022-05-24T14:36:24.157" v="10" actId="108"/>
        <pc:sldMkLst>
          <pc:docMk/>
          <pc:sldMk cId="822500047" sldId="272"/>
        </pc:sldMkLst>
        <pc:spChg chg="mod">
          <ac:chgData name="H.Nonaka" userId="9bc07a20-76bb-4ed4-afb0-418e22c1cb47" providerId="ADAL" clId="{7975943E-A88D-47EC-A6CE-299B5085BCBF}" dt="2022-05-24T14:36:24.157" v="10" actId="108"/>
          <ac:spMkLst>
            <pc:docMk/>
            <pc:sldMk cId="822500047" sldId="272"/>
            <ac:spMk id="5" creationId="{00000000-0000-0000-0000-000000000000}"/>
          </ac:spMkLst>
        </pc:spChg>
      </pc:sldChg>
      <pc:sldChg chg="addSp modSp mod">
        <pc:chgData name="H.Nonaka" userId="9bc07a20-76bb-4ed4-afb0-418e22c1cb47" providerId="ADAL" clId="{7975943E-A88D-47EC-A6CE-299B5085BCBF}" dt="2022-05-24T14:39:07.024" v="26" actId="1036"/>
        <pc:sldMkLst>
          <pc:docMk/>
          <pc:sldMk cId="2841539130" sldId="276"/>
        </pc:sldMkLst>
        <pc:spChg chg="add mod ord">
          <ac:chgData name="H.Nonaka" userId="9bc07a20-76bb-4ed4-afb0-418e22c1cb47" providerId="ADAL" clId="{7975943E-A88D-47EC-A6CE-299B5085BCBF}" dt="2022-05-24T14:39:02.252" v="25" actId="166"/>
          <ac:spMkLst>
            <pc:docMk/>
            <pc:sldMk cId="2841539130" sldId="276"/>
            <ac:spMk id="2" creationId="{BD642273-ADA5-80F5-7698-209AAFD1E5B1}"/>
          </ac:spMkLst>
        </pc:spChg>
        <pc:spChg chg="mod">
          <ac:chgData name="H.Nonaka" userId="9bc07a20-76bb-4ed4-afb0-418e22c1cb47" providerId="ADAL" clId="{7975943E-A88D-47EC-A6CE-299B5085BCBF}" dt="2022-05-24T14:36:29.566" v="11" actId="108"/>
          <ac:spMkLst>
            <pc:docMk/>
            <pc:sldMk cId="2841539130" sldId="276"/>
            <ac:spMk id="3" creationId="{00000000-0000-0000-0000-000000000000}"/>
          </ac:spMkLst>
        </pc:spChg>
        <pc:spChg chg="mod">
          <ac:chgData name="H.Nonaka" userId="9bc07a20-76bb-4ed4-afb0-418e22c1cb47" providerId="ADAL" clId="{7975943E-A88D-47EC-A6CE-299B5085BCBF}" dt="2022-05-24T14:38:39.907" v="21" actId="1076"/>
          <ac:spMkLst>
            <pc:docMk/>
            <pc:sldMk cId="2841539130" sldId="276"/>
            <ac:spMk id="13" creationId="{15FFA9E3-8F66-2E2D-FCA2-ADD22A749591}"/>
          </ac:spMkLst>
        </pc:spChg>
        <pc:spChg chg="mod">
          <ac:chgData name="H.Nonaka" userId="9bc07a20-76bb-4ed4-afb0-418e22c1cb47" providerId="ADAL" clId="{7975943E-A88D-47EC-A6CE-299B5085BCBF}" dt="2022-05-24T14:38:07.792" v="16" actId="2085"/>
          <ac:spMkLst>
            <pc:docMk/>
            <pc:sldMk cId="2841539130" sldId="276"/>
            <ac:spMk id="24" creationId="{F253A843-0F16-2002-53D7-49DCAE7D46F3}"/>
          </ac:spMkLst>
        </pc:spChg>
        <pc:spChg chg="add mod">
          <ac:chgData name="H.Nonaka" userId="9bc07a20-76bb-4ed4-afb0-418e22c1cb47" providerId="ADAL" clId="{7975943E-A88D-47EC-A6CE-299B5085BCBF}" dt="2022-05-24T14:39:07.024" v="26" actId="1036"/>
          <ac:spMkLst>
            <pc:docMk/>
            <pc:sldMk cId="2841539130" sldId="276"/>
            <ac:spMk id="28" creationId="{3E5A0B71-B0A7-FCA6-D739-4F21E5185C3B}"/>
          </ac:spMkLst>
        </pc:spChg>
      </pc:sldChg>
      <pc:sldChg chg="modSp mod">
        <pc:chgData name="H.Nonaka" userId="9bc07a20-76bb-4ed4-afb0-418e22c1cb47" providerId="ADAL" clId="{7975943E-A88D-47EC-A6CE-299B5085BCBF}" dt="2022-05-24T14:36:40.070" v="13" actId="108"/>
        <pc:sldMkLst>
          <pc:docMk/>
          <pc:sldMk cId="3237780863" sldId="278"/>
        </pc:sldMkLst>
        <pc:spChg chg="mod">
          <ac:chgData name="H.Nonaka" userId="9bc07a20-76bb-4ed4-afb0-418e22c1cb47" providerId="ADAL" clId="{7975943E-A88D-47EC-A6CE-299B5085BCBF}" dt="2022-05-24T14:36:40.070" v="13" actId="108"/>
          <ac:spMkLst>
            <pc:docMk/>
            <pc:sldMk cId="3237780863" sldId="278"/>
            <ac:spMk id="2817" creationId="{00000000-0000-0000-0000-000000000000}"/>
          </ac:spMkLst>
        </pc:spChg>
      </pc:sldChg>
      <pc:sldChg chg="modSp mod">
        <pc:chgData name="H.Nonaka" userId="9bc07a20-76bb-4ed4-afb0-418e22c1cb47" providerId="ADAL" clId="{7975943E-A88D-47EC-A6CE-299B5085BCBF}" dt="2022-05-24T14:36:44.232" v="14" actId="108"/>
        <pc:sldMkLst>
          <pc:docMk/>
          <pc:sldMk cId="3746111601" sldId="279"/>
        </pc:sldMkLst>
        <pc:spChg chg="mod">
          <ac:chgData name="H.Nonaka" userId="9bc07a20-76bb-4ed4-afb0-418e22c1cb47" providerId="ADAL" clId="{7975943E-A88D-47EC-A6CE-299B5085BCBF}" dt="2022-05-24T14:36:44.232" v="14" actId="108"/>
          <ac:spMkLst>
            <pc:docMk/>
            <pc:sldMk cId="3746111601" sldId="279"/>
            <ac:spMk id="3" creationId="{00000000-0000-0000-0000-000000000000}"/>
          </ac:spMkLst>
        </pc:spChg>
      </pc:sldChg>
      <pc:sldChg chg="modSp mod">
        <pc:chgData name="H.Nonaka" userId="9bc07a20-76bb-4ed4-afb0-418e22c1cb47" providerId="ADAL" clId="{7975943E-A88D-47EC-A6CE-299B5085BCBF}" dt="2022-05-24T14:36:54.671" v="15" actId="108"/>
        <pc:sldMkLst>
          <pc:docMk/>
          <pc:sldMk cId="1395486490" sldId="280"/>
        </pc:sldMkLst>
        <pc:spChg chg="mod">
          <ac:chgData name="H.Nonaka" userId="9bc07a20-76bb-4ed4-afb0-418e22c1cb47" providerId="ADAL" clId="{7975943E-A88D-47EC-A6CE-299B5085BCBF}" dt="2022-05-24T14:36:54.671" v="15" actId="108"/>
          <ac:spMkLst>
            <pc:docMk/>
            <pc:sldMk cId="1395486490" sldId="280"/>
            <ac:spMk id="3" creationId="{00000000-0000-0000-0000-000000000000}"/>
          </ac:spMkLst>
        </pc:spChg>
      </pc:sldChg>
      <pc:sldChg chg="modSp mod">
        <pc:chgData name="H.Nonaka" userId="9bc07a20-76bb-4ed4-afb0-418e22c1cb47" providerId="ADAL" clId="{7975943E-A88D-47EC-A6CE-299B5085BCBF}" dt="2022-05-24T14:36:34.262" v="12" actId="108"/>
        <pc:sldMkLst>
          <pc:docMk/>
          <pc:sldMk cId="550712252" sldId="286"/>
        </pc:sldMkLst>
        <pc:spChg chg="mod">
          <ac:chgData name="H.Nonaka" userId="9bc07a20-76bb-4ed4-afb0-418e22c1cb47" providerId="ADAL" clId="{7975943E-A88D-47EC-A6CE-299B5085BCBF}" dt="2022-05-24T14:36:34.262" v="12" actId="108"/>
          <ac:spMkLst>
            <pc:docMk/>
            <pc:sldMk cId="550712252" sldId="286"/>
            <ac:spMk id="32" creationId="{05522FE1-973C-CD19-DBE5-C08E863DA759}"/>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a:solidFill>
                <a:srgbClr val="00B050"/>
              </a:solidFill>
              <a:prstDash val="dash"/>
            </a:ln>
          </c:spPr>
          <c:marker>
            <c:symbol val="none"/>
          </c:marker>
          <c:cat>
            <c:numRef>
              <c:f>Sheet1!$A$2:$A$75</c:f>
              <c:numCache>
                <c:formatCode>General</c:formatCode>
                <c:ptCount val="74"/>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numCache>
            </c:numRef>
          </c:cat>
          <c:val>
            <c:numRef>
              <c:f>Sheet1!$B$1:$B$75</c:f>
              <c:numCache>
                <c:formatCode>#,##0_ </c:formatCode>
                <c:ptCount val="75"/>
                <c:pt idx="0" formatCode="General">
                  <c:v>0</c:v>
                </c:pt>
                <c:pt idx="1">
                  <c:v>21457</c:v>
                </c:pt>
                <c:pt idx="2">
                  <c:v>24032</c:v>
                </c:pt>
                <c:pt idx="3">
                  <c:v>29652</c:v>
                </c:pt>
                <c:pt idx="4">
                  <c:v>35703</c:v>
                </c:pt>
                <c:pt idx="5">
                  <c:v>48017</c:v>
                </c:pt>
                <c:pt idx="6">
                  <c:v>64824</c:v>
                </c:pt>
                <c:pt idx="7">
                  <c:v>78764</c:v>
                </c:pt>
                <c:pt idx="8">
                  <c:v>82880</c:v>
                </c:pt>
                <c:pt idx="9">
                  <c:v>108823</c:v>
                </c:pt>
                <c:pt idx="10">
                  <c:v>132105</c:v>
                </c:pt>
                <c:pt idx="11">
                  <c:v>153680</c:v>
                </c:pt>
                <c:pt idx="12">
                  <c:v>186030</c:v>
                </c:pt>
                <c:pt idx="13">
                  <c:v>301211</c:v>
                </c:pt>
                <c:pt idx="14">
                  <c:v>321562</c:v>
                </c:pt>
                <c:pt idx="15">
                  <c:v>325258</c:v>
                </c:pt>
                <c:pt idx="16">
                  <c:v>371390</c:v>
                </c:pt>
                <c:pt idx="17">
                  <c:v>414435</c:v>
                </c:pt>
                <c:pt idx="18">
                  <c:v>438150</c:v>
                </c:pt>
                <c:pt idx="19">
                  <c:v>531679</c:v>
                </c:pt>
                <c:pt idx="20">
                  <c:v>668995</c:v>
                </c:pt>
                <c:pt idx="21">
                  <c:v>842327</c:v>
                </c:pt>
                <c:pt idx="22">
                  <c:v>983257</c:v>
                </c:pt>
                <c:pt idx="23">
                  <c:v>997861</c:v>
                </c:pt>
                <c:pt idx="24">
                  <c:v>965967</c:v>
                </c:pt>
                <c:pt idx="25">
                  <c:v>905116</c:v>
                </c:pt>
                <c:pt idx="26">
                  <c:v>804522</c:v>
                </c:pt>
                <c:pt idx="27">
                  <c:v>662852</c:v>
                </c:pt>
                <c:pt idx="28">
                  <c:v>633259</c:v>
                </c:pt>
                <c:pt idx="29">
                  <c:v>623691</c:v>
                </c:pt>
                <c:pt idx="30">
                  <c:v>602156</c:v>
                </c:pt>
                <c:pt idx="31">
                  <c:v>602899</c:v>
                </c:pt>
                <c:pt idx="32">
                  <c:v>604748</c:v>
                </c:pt>
                <c:pt idx="33">
                  <c:v>607479</c:v>
                </c:pt>
                <c:pt idx="34">
                  <c:v>616065</c:v>
                </c:pt>
                <c:pt idx="35">
                  <c:v>635265</c:v>
                </c:pt>
                <c:pt idx="36">
                  <c:v>664342</c:v>
                </c:pt>
                <c:pt idx="37">
                  <c:v>653583</c:v>
                </c:pt>
                <c:pt idx="38">
                  <c:v>690607</c:v>
                </c:pt>
                <c:pt idx="39">
                  <c:v>721647</c:v>
                </c:pt>
                <c:pt idx="40">
                  <c:v>731526</c:v>
                </c:pt>
                <c:pt idx="41">
                  <c:v>763189</c:v>
                </c:pt>
                <c:pt idx="42">
                  <c:v>825918</c:v>
                </c:pt>
                <c:pt idx="43">
                  <c:v>801522</c:v>
                </c:pt>
                <c:pt idx="44">
                  <c:v>821354</c:v>
                </c:pt>
                <c:pt idx="45">
                  <c:v>855455</c:v>
                </c:pt>
                <c:pt idx="46">
                  <c:v>889578</c:v>
                </c:pt>
                <c:pt idx="47">
                  <c:v>892376</c:v>
                </c:pt>
                <c:pt idx="48">
                  <c:v>933361</c:v>
                </c:pt>
                <c:pt idx="49">
                  <c:v>952147</c:v>
                </c:pt>
                <c:pt idx="50">
                  <c:v>968567</c:v>
                </c:pt>
                <c:pt idx="51">
                  <c:v>999890</c:v>
                </c:pt>
                <c:pt idx="52">
                  <c:v>1059411</c:v>
                </c:pt>
                <c:pt idx="53">
                  <c:v>1164780</c:v>
                </c:pt>
                <c:pt idx="54">
                  <c:v>1189796</c:v>
                </c:pt>
                <c:pt idx="55">
                  <c:v>1176425</c:v>
                </c:pt>
                <c:pt idx="56">
                  <c:v>1189449</c:v>
                </c:pt>
                <c:pt idx="57">
                  <c:v>1191053</c:v>
                </c:pt>
                <c:pt idx="58">
                  <c:v>1164050</c:v>
                </c:pt>
                <c:pt idx="59">
                  <c:v>1104979</c:v>
                </c:pt>
                <c:pt idx="60">
                  <c:v>1040448</c:v>
                </c:pt>
                <c:pt idx="61">
                  <c:v>950912</c:v>
                </c:pt>
                <c:pt idx="62">
                  <c:v>916194</c:v>
                </c:pt>
                <c:pt idx="63">
                  <c:v>901245</c:v>
                </c:pt>
                <c:pt idx="64">
                  <c:v>859304</c:v>
                </c:pt>
                <c:pt idx="65">
                  <c:v>829830</c:v>
                </c:pt>
                <c:pt idx="66">
                  <c:v>785880</c:v>
                </c:pt>
                <c:pt idx="67">
                  <c:v>715487</c:v>
                </c:pt>
                <c:pt idx="68">
                  <c:v>670140</c:v>
                </c:pt>
                <c:pt idx="69">
                  <c:v>622757</c:v>
                </c:pt>
                <c:pt idx="70">
                  <c:v>584544</c:v>
                </c:pt>
                <c:pt idx="71">
                  <c:v>528227</c:v>
                </c:pt>
                <c:pt idx="72">
                  <c:v>464990</c:v>
                </c:pt>
                <c:pt idx="73">
                  <c:v>372315</c:v>
                </c:pt>
                <c:pt idx="74">
                  <c:v>364404</c:v>
                </c:pt>
              </c:numCache>
            </c:numRef>
          </c:val>
          <c:smooth val="0"/>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16FB-4E18-B0C9-2648381F0F86}"/>
            </c:ext>
          </c:extLst>
        </c:ser>
        <c:dLbls>
          <c:showLegendKey val="0"/>
          <c:showVal val="0"/>
          <c:showCatName val="0"/>
          <c:showSerName val="0"/>
          <c:showPercent val="0"/>
          <c:showBubbleSize val="0"/>
        </c:dLbls>
        <c:marker val="1"/>
        <c:smooth val="0"/>
        <c:axId val="542538728"/>
        <c:axId val="542532848"/>
      </c:lineChart>
      <c:lineChart>
        <c:grouping val="standard"/>
        <c:varyColors val="0"/>
        <c:ser>
          <c:idx val="2"/>
          <c:order val="1"/>
          <c:spPr>
            <a:ln>
              <a:solidFill>
                <a:srgbClr val="0000FF"/>
              </a:solidFill>
            </a:ln>
          </c:spPr>
          <c:marker>
            <c:symbol val="none"/>
          </c:marker>
          <c:cat>
            <c:numRef>
              <c:f>Sheet1!$A$2:$A$75</c:f>
              <c:numCache>
                <c:formatCode>General</c:formatCode>
                <c:ptCount val="74"/>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pt idx="72">
                  <c:v>2020</c:v>
                </c:pt>
                <c:pt idx="73">
                  <c:v>2021</c:v>
                </c:pt>
              </c:numCache>
            </c:numRef>
          </c:cat>
          <c:val>
            <c:numRef>
              <c:f>Sheet1!$C$1:$C$75</c:f>
              <c:numCache>
                <c:formatCode>#,##0_ </c:formatCode>
                <c:ptCount val="75"/>
                <c:pt idx="0" formatCode="General">
                  <c:v>0</c:v>
                </c:pt>
                <c:pt idx="1">
                  <c:v>3848</c:v>
                </c:pt>
                <c:pt idx="2">
                  <c:v>3790</c:v>
                </c:pt>
                <c:pt idx="3">
                  <c:v>4202</c:v>
                </c:pt>
                <c:pt idx="4">
                  <c:v>4429</c:v>
                </c:pt>
                <c:pt idx="5">
                  <c:v>4696</c:v>
                </c:pt>
                <c:pt idx="6">
                  <c:v>5544</c:v>
                </c:pt>
                <c:pt idx="7">
                  <c:v>6374</c:v>
                </c:pt>
                <c:pt idx="8">
                  <c:v>6379</c:v>
                </c:pt>
                <c:pt idx="9">
                  <c:v>6751</c:v>
                </c:pt>
                <c:pt idx="10">
                  <c:v>7575</c:v>
                </c:pt>
                <c:pt idx="11">
                  <c:v>8248</c:v>
                </c:pt>
                <c:pt idx="12">
                  <c:v>10079</c:v>
                </c:pt>
                <c:pt idx="13">
                  <c:v>12055</c:v>
                </c:pt>
                <c:pt idx="14">
                  <c:v>12865</c:v>
                </c:pt>
                <c:pt idx="15">
                  <c:v>11445</c:v>
                </c:pt>
                <c:pt idx="16">
                  <c:v>12301</c:v>
                </c:pt>
                <c:pt idx="17">
                  <c:v>13318</c:v>
                </c:pt>
                <c:pt idx="18">
                  <c:v>12484</c:v>
                </c:pt>
                <c:pt idx="19">
                  <c:v>13904</c:v>
                </c:pt>
                <c:pt idx="20">
                  <c:v>13618</c:v>
                </c:pt>
                <c:pt idx="21">
                  <c:v>14256</c:v>
                </c:pt>
                <c:pt idx="22">
                  <c:v>16257</c:v>
                </c:pt>
                <c:pt idx="23">
                  <c:v>16765</c:v>
                </c:pt>
                <c:pt idx="24">
                  <c:v>16278</c:v>
                </c:pt>
                <c:pt idx="25">
                  <c:v>15918</c:v>
                </c:pt>
                <c:pt idx="26">
                  <c:v>14574</c:v>
                </c:pt>
                <c:pt idx="27">
                  <c:v>11432</c:v>
                </c:pt>
                <c:pt idx="28">
                  <c:v>10792</c:v>
                </c:pt>
                <c:pt idx="29">
                  <c:v>9734</c:v>
                </c:pt>
                <c:pt idx="30">
                  <c:v>8945</c:v>
                </c:pt>
                <c:pt idx="31">
                  <c:v>8783</c:v>
                </c:pt>
                <c:pt idx="32">
                  <c:v>8466</c:v>
                </c:pt>
                <c:pt idx="33">
                  <c:v>8760</c:v>
                </c:pt>
                <c:pt idx="34">
                  <c:v>8719</c:v>
                </c:pt>
                <c:pt idx="35">
                  <c:v>9073</c:v>
                </c:pt>
                <c:pt idx="36">
                  <c:v>9520</c:v>
                </c:pt>
                <c:pt idx="37">
                  <c:v>9262</c:v>
                </c:pt>
                <c:pt idx="38">
                  <c:v>9261</c:v>
                </c:pt>
                <c:pt idx="39">
                  <c:v>9317</c:v>
                </c:pt>
                <c:pt idx="40">
                  <c:v>9347</c:v>
                </c:pt>
                <c:pt idx="41">
                  <c:v>10344</c:v>
                </c:pt>
                <c:pt idx="42">
                  <c:v>11086</c:v>
                </c:pt>
                <c:pt idx="43">
                  <c:v>11227</c:v>
                </c:pt>
                <c:pt idx="44">
                  <c:v>11109</c:v>
                </c:pt>
                <c:pt idx="45">
                  <c:v>11452</c:v>
                </c:pt>
                <c:pt idx="46">
                  <c:v>10945</c:v>
                </c:pt>
                <c:pt idx="47">
                  <c:v>10653</c:v>
                </c:pt>
                <c:pt idx="48">
                  <c:v>10684</c:v>
                </c:pt>
                <c:pt idx="49">
                  <c:v>9943</c:v>
                </c:pt>
                <c:pt idx="50">
                  <c:v>9642</c:v>
                </c:pt>
                <c:pt idx="51">
                  <c:v>9214</c:v>
                </c:pt>
                <c:pt idx="52">
                  <c:v>9012</c:v>
                </c:pt>
                <c:pt idx="53">
                  <c:v>9073</c:v>
                </c:pt>
                <c:pt idx="54">
                  <c:v>8757</c:v>
                </c:pt>
                <c:pt idx="55">
                  <c:v>8396</c:v>
                </c:pt>
                <c:pt idx="56">
                  <c:v>7768</c:v>
                </c:pt>
                <c:pt idx="57">
                  <c:v>7436</c:v>
                </c:pt>
                <c:pt idx="58">
                  <c:v>6937</c:v>
                </c:pt>
                <c:pt idx="59">
                  <c:v>6415</c:v>
                </c:pt>
                <c:pt idx="60">
                  <c:v>5796</c:v>
                </c:pt>
                <c:pt idx="61">
                  <c:v>5209</c:v>
                </c:pt>
                <c:pt idx="62">
                  <c:v>4979</c:v>
                </c:pt>
                <c:pt idx="63">
                  <c:v>4948</c:v>
                </c:pt>
                <c:pt idx="64">
                  <c:v>4691</c:v>
                </c:pt>
                <c:pt idx="65">
                  <c:v>4438</c:v>
                </c:pt>
                <c:pt idx="66">
                  <c:v>4388</c:v>
                </c:pt>
                <c:pt idx="67">
                  <c:v>4113</c:v>
                </c:pt>
                <c:pt idx="68">
                  <c:v>4117</c:v>
                </c:pt>
                <c:pt idx="69">
                  <c:v>3904</c:v>
                </c:pt>
                <c:pt idx="70">
                  <c:v>3694</c:v>
                </c:pt>
                <c:pt idx="71">
                  <c:v>3522</c:v>
                </c:pt>
                <c:pt idx="72">
                  <c:v>3215</c:v>
                </c:pt>
                <c:pt idx="73">
                  <c:v>2839</c:v>
                </c:pt>
                <c:pt idx="74">
                  <c:v>2636</c:v>
                </c:pt>
              </c:numCache>
            </c:numRef>
          </c:val>
          <c:smooth val="0"/>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16FB-4E18-B0C9-2648381F0F86}"/>
            </c:ext>
          </c:extLst>
        </c:ser>
        <c:dLbls>
          <c:showLegendKey val="0"/>
          <c:showVal val="0"/>
          <c:showCatName val="0"/>
          <c:showSerName val="0"/>
          <c:showPercent val="0"/>
          <c:showBubbleSize val="0"/>
        </c:dLbls>
        <c:marker val="1"/>
        <c:smooth val="0"/>
        <c:axId val="542532456"/>
        <c:axId val="542534024"/>
      </c:lineChart>
      <c:catAx>
        <c:axId val="542538728"/>
        <c:scaling>
          <c:orientation val="minMax"/>
        </c:scaling>
        <c:delete val="0"/>
        <c:axPos val="b"/>
        <c:numFmt formatCode="General" sourceLinked="1"/>
        <c:majorTickMark val="out"/>
        <c:minorTickMark val="none"/>
        <c:tickLblPos val="nextTo"/>
        <c:txPr>
          <a:bodyPr/>
          <a:lstStyle/>
          <a:p>
            <a:pPr>
              <a:defRPr sz="1000"/>
            </a:pPr>
            <a:endParaRPr lang="ja-JP"/>
          </a:p>
        </c:txPr>
        <c:crossAx val="542532848"/>
        <c:crosses val="autoZero"/>
        <c:auto val="1"/>
        <c:lblAlgn val="ctr"/>
        <c:lblOffset val="100"/>
        <c:noMultiLvlLbl val="0"/>
      </c:catAx>
      <c:valAx>
        <c:axId val="542532848"/>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542538728"/>
        <c:crosses val="autoZero"/>
        <c:crossBetween val="between"/>
      </c:valAx>
      <c:valAx>
        <c:axId val="542534024"/>
        <c:scaling>
          <c:orientation val="minMax"/>
        </c:scaling>
        <c:delete val="0"/>
        <c:axPos val="r"/>
        <c:numFmt formatCode="General" sourceLinked="1"/>
        <c:majorTickMark val="out"/>
        <c:minorTickMark val="none"/>
        <c:tickLblPos val="nextTo"/>
        <c:txPr>
          <a:bodyPr/>
          <a:lstStyle/>
          <a:p>
            <a:pPr>
              <a:defRPr sz="1100"/>
            </a:pPr>
            <a:endParaRPr lang="ja-JP"/>
          </a:p>
        </c:txPr>
        <c:crossAx val="542532456"/>
        <c:crosses val="max"/>
        <c:crossBetween val="between"/>
      </c:valAx>
      <c:catAx>
        <c:axId val="542532456"/>
        <c:scaling>
          <c:orientation val="minMax"/>
        </c:scaling>
        <c:delete val="1"/>
        <c:axPos val="b"/>
        <c:numFmt formatCode="General" sourceLinked="1"/>
        <c:majorTickMark val="out"/>
        <c:minorTickMark val="none"/>
        <c:tickLblPos val="none"/>
        <c:crossAx val="542534024"/>
        <c:crosses val="autoZero"/>
        <c:auto val="1"/>
        <c:lblAlgn val="ctr"/>
        <c:lblOffset val="100"/>
        <c:noMultiLvlLbl val="0"/>
      </c:cat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171803324861002E-2"/>
          <c:y val="4.748025421944381E-2"/>
          <c:w val="0.84870759116073879"/>
          <c:h val="0.87277058449073797"/>
        </c:manualLayout>
      </c:layout>
      <c:barChart>
        <c:barDir val="col"/>
        <c:grouping val="stacked"/>
        <c:varyColors val="0"/>
        <c:ser>
          <c:idx val="0"/>
          <c:order val="0"/>
          <c:tx>
            <c:strRef>
              <c:f>Sheet1!$B$1</c:f>
              <c:strCache>
                <c:ptCount val="1"/>
                <c:pt idx="0">
                  <c:v>免許保有者数（左軸）</c:v>
                </c:pt>
              </c:strCache>
            </c:strRef>
          </c:tx>
          <c:spPr>
            <a:solidFill>
              <a:schemeClr val="accent1"/>
            </a:solidFill>
            <a:ln>
              <a:solidFill>
                <a:schemeClr val="accent1"/>
              </a:solidFill>
            </a:ln>
            <a:effectLst/>
          </c:spPr>
          <c:invertIfNegative val="0"/>
          <c:dPt>
            <c:idx val="11"/>
            <c:invertIfNegative val="0"/>
            <c:bubble3D val="0"/>
            <c:spPr>
              <a:solidFill>
                <a:srgbClr val="629CD2"/>
              </a:solidFill>
              <a:ln w="3175">
                <a:noFill/>
                <a:prstDash val="solid"/>
              </a:ln>
              <a:effectLst/>
            </c:spPr>
            <c:extLst>
              <c:ext xmlns:c16="http://schemas.microsoft.com/office/drawing/2014/chart" uri="{C3380CC4-5D6E-409C-BE32-E72D297353CC}">
                <c16:uniqueId val="{00000001-FB6F-42CF-BC6C-7EBDD6CDCEC1}"/>
              </c:ext>
            </c:extLst>
          </c:dPt>
          <c:dPt>
            <c:idx val="12"/>
            <c:invertIfNegative val="0"/>
            <c:bubble3D val="0"/>
            <c:spPr>
              <a:solidFill>
                <a:srgbClr val="629CD2"/>
              </a:solidFill>
              <a:ln w="12700">
                <a:noFill/>
                <a:prstDash val="solid"/>
              </a:ln>
              <a:effectLst/>
            </c:spPr>
            <c:extLst>
              <c:ext xmlns:c16="http://schemas.microsoft.com/office/drawing/2014/chart" uri="{C3380CC4-5D6E-409C-BE32-E72D297353CC}">
                <c16:uniqueId val="{00000003-FB6F-42CF-BC6C-7EBDD6CDCEC1}"/>
              </c:ext>
            </c:extLst>
          </c:dPt>
          <c:dPt>
            <c:idx val="13"/>
            <c:invertIfNegative val="0"/>
            <c:bubble3D val="0"/>
            <c:spPr>
              <a:solidFill>
                <a:schemeClr val="bg1"/>
              </a:solidFill>
              <a:ln w="12700">
                <a:solidFill>
                  <a:schemeClr val="accent1"/>
                </a:solidFill>
                <a:prstDash val="dash"/>
              </a:ln>
              <a:effectLst/>
            </c:spPr>
            <c:extLst>
              <c:ext xmlns:c16="http://schemas.microsoft.com/office/drawing/2014/chart" uri="{C3380CC4-5D6E-409C-BE32-E72D297353CC}">
                <c16:uniqueId val="{00000005-FB6F-42CF-BC6C-7EBDD6CDCEC1}"/>
              </c:ext>
            </c:extLst>
          </c:dPt>
          <c:dPt>
            <c:idx val="14"/>
            <c:invertIfNegative val="0"/>
            <c:bubble3D val="0"/>
            <c:spPr>
              <a:solidFill>
                <a:schemeClr val="bg1"/>
              </a:solidFill>
              <a:ln w="12700">
                <a:solidFill>
                  <a:schemeClr val="accent1"/>
                </a:solidFill>
                <a:prstDash val="dash"/>
              </a:ln>
              <a:effectLst/>
            </c:spPr>
            <c:extLst>
              <c:ext xmlns:c16="http://schemas.microsoft.com/office/drawing/2014/chart" uri="{C3380CC4-5D6E-409C-BE32-E72D297353CC}">
                <c16:uniqueId val="{00000007-FB6F-42CF-BC6C-7EBDD6CDCEC1}"/>
              </c:ext>
            </c:extLst>
          </c:dPt>
          <c:dPt>
            <c:idx val="15"/>
            <c:invertIfNegative val="0"/>
            <c:bubble3D val="0"/>
            <c:spPr>
              <a:solidFill>
                <a:schemeClr val="bg1"/>
              </a:solidFill>
              <a:ln w="12700">
                <a:solidFill>
                  <a:schemeClr val="accent1"/>
                </a:solidFill>
                <a:prstDash val="dash"/>
              </a:ln>
              <a:effectLst/>
            </c:spPr>
            <c:extLst>
              <c:ext xmlns:c16="http://schemas.microsoft.com/office/drawing/2014/chart" uri="{C3380CC4-5D6E-409C-BE32-E72D297353CC}">
                <c16:uniqueId val="{00000009-FB6F-42CF-BC6C-7EBDD6CDCEC1}"/>
              </c:ext>
            </c:extLst>
          </c:dPt>
          <c:cat>
            <c:strRef>
              <c:f>Sheet1!$A$2:$A$18</c:f>
              <c:strCache>
                <c:ptCount val="17"/>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pt idx="16">
                  <c:v>R7</c:v>
                </c:pt>
              </c:strCache>
            </c:strRef>
          </c:cat>
          <c:val>
            <c:numRef>
              <c:f>Sheet1!$B$2:$B$18</c:f>
              <c:numCache>
                <c:formatCode>#,##0_ </c:formatCode>
                <c:ptCount val="17"/>
                <c:pt idx="0">
                  <c:v>80811945</c:v>
                </c:pt>
                <c:pt idx="1">
                  <c:v>81010246</c:v>
                </c:pt>
                <c:pt idx="2">
                  <c:v>81215266</c:v>
                </c:pt>
                <c:pt idx="3">
                  <c:v>81487846</c:v>
                </c:pt>
                <c:pt idx="4">
                  <c:v>81860012</c:v>
                </c:pt>
                <c:pt idx="5">
                  <c:v>82076223</c:v>
                </c:pt>
                <c:pt idx="6">
                  <c:v>82150008</c:v>
                </c:pt>
                <c:pt idx="7">
                  <c:v>82205911</c:v>
                </c:pt>
                <c:pt idx="8">
                  <c:v>82255195</c:v>
                </c:pt>
                <c:pt idx="9">
                  <c:v>82314924</c:v>
                </c:pt>
                <c:pt idx="10">
                  <c:v>82158428</c:v>
                </c:pt>
                <c:pt idx="11">
                  <c:v>81989887</c:v>
                </c:pt>
                <c:pt idx="12">
                  <c:v>81895559</c:v>
                </c:pt>
                <c:pt idx="13">
                  <c:v>84752309</c:v>
                </c:pt>
                <c:pt idx="14">
                  <c:v>85616936</c:v>
                </c:pt>
                <c:pt idx="15">
                  <c:v>86481563</c:v>
                </c:pt>
                <c:pt idx="16">
                  <c:v>87346190</c:v>
                </c:pt>
              </c:numCache>
            </c:numRef>
          </c:val>
          <c:extLst>
            <c:ext xmlns:c16="http://schemas.microsoft.com/office/drawing/2014/chart" uri="{C3380CC4-5D6E-409C-BE32-E72D297353CC}">
              <c16:uniqueId val="{0000000A-FB6F-42CF-BC6C-7EBDD6CDCEC1}"/>
            </c:ext>
          </c:extLst>
        </c:ser>
        <c:dLbls>
          <c:showLegendKey val="0"/>
          <c:showVal val="0"/>
          <c:showCatName val="0"/>
          <c:showSerName val="0"/>
          <c:showPercent val="0"/>
          <c:showBubbleSize val="0"/>
        </c:dLbls>
        <c:gapWidth val="150"/>
        <c:overlap val="100"/>
        <c:axId val="954821096"/>
        <c:axId val="954821424"/>
      </c:barChart>
      <c:lineChart>
        <c:grouping val="standard"/>
        <c:varyColors val="0"/>
        <c:ser>
          <c:idx val="1"/>
          <c:order val="1"/>
          <c:tx>
            <c:strRef>
              <c:f>Sheet1!$C$1</c:f>
              <c:strCache>
                <c:ptCount val="1"/>
                <c:pt idx="0">
                  <c:v>75歳以上の免許保有者数（右軸）</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6"/>
            <c:marker>
              <c:symbol val="circle"/>
              <c:size val="5"/>
              <c:spPr>
                <a:solidFill>
                  <a:schemeClr val="accent2"/>
                </a:solidFill>
                <a:ln w="9525">
                  <a:solidFill>
                    <a:schemeClr val="accent2"/>
                  </a:solidFill>
                  <a:prstDash val="sysDash"/>
                </a:ln>
                <a:effectLst/>
              </c:spPr>
            </c:marker>
            <c:bubble3D val="0"/>
            <c:spPr>
              <a:ln w="28575" cap="rnd">
                <a:solidFill>
                  <a:schemeClr val="accent2"/>
                </a:solidFill>
                <a:prstDash val="sysDash"/>
                <a:round/>
              </a:ln>
              <a:effectLst/>
            </c:spPr>
            <c:extLst>
              <c:ext xmlns:c16="http://schemas.microsoft.com/office/drawing/2014/chart" uri="{C3380CC4-5D6E-409C-BE32-E72D297353CC}">
                <c16:uniqueId val="{0000000C-FB6F-42CF-BC6C-7EBDD6CDCEC1}"/>
              </c:ext>
            </c:extLst>
          </c:dPt>
          <c:cat>
            <c:strRef>
              <c:f>Sheet1!$A$2:$A$18</c:f>
              <c:strCache>
                <c:ptCount val="17"/>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pt idx="16">
                  <c:v>R7</c:v>
                </c:pt>
              </c:strCache>
            </c:strRef>
          </c:cat>
          <c:val>
            <c:numRef>
              <c:f>Sheet1!$C$2:$C$18</c:f>
              <c:numCache>
                <c:formatCode>#,##0_ </c:formatCode>
                <c:ptCount val="17"/>
                <c:pt idx="0">
                  <c:v>3239758</c:v>
                </c:pt>
                <c:pt idx="1">
                  <c:v>3505156</c:v>
                </c:pt>
                <c:pt idx="2">
                  <c:v>3748717</c:v>
                </c:pt>
                <c:pt idx="3">
                  <c:v>4030507</c:v>
                </c:pt>
                <c:pt idx="4">
                  <c:v>4247834</c:v>
                </c:pt>
                <c:pt idx="5">
                  <c:v>4474463</c:v>
                </c:pt>
                <c:pt idx="6">
                  <c:v>4779968</c:v>
                </c:pt>
                <c:pt idx="7">
                  <c:v>5129016</c:v>
                </c:pt>
                <c:pt idx="8">
                  <c:v>5395312</c:v>
                </c:pt>
                <c:pt idx="9">
                  <c:v>5638309</c:v>
                </c:pt>
                <c:pt idx="10">
                  <c:v>5826673</c:v>
                </c:pt>
                <c:pt idx="11">
                  <c:v>5904686</c:v>
                </c:pt>
                <c:pt idx="12">
                  <c:v>6098474</c:v>
                </c:pt>
                <c:pt idx="13">
                  <c:v>6600000</c:v>
                </c:pt>
                <c:pt idx="14">
                  <c:v>7120000</c:v>
                </c:pt>
                <c:pt idx="15">
                  <c:v>7600000</c:v>
                </c:pt>
                <c:pt idx="16">
                  <c:v>7990000</c:v>
                </c:pt>
              </c:numCache>
            </c:numRef>
          </c:val>
          <c:smooth val="0"/>
          <c:extLst>
            <c:ext xmlns:c16="http://schemas.microsoft.com/office/drawing/2014/chart" uri="{C3380CC4-5D6E-409C-BE32-E72D297353CC}">
              <c16:uniqueId val="{0000000D-FB6F-42CF-BC6C-7EBDD6CDCEC1}"/>
            </c:ext>
          </c:extLst>
        </c:ser>
        <c:dLbls>
          <c:showLegendKey val="0"/>
          <c:showVal val="0"/>
          <c:showCatName val="0"/>
          <c:showSerName val="0"/>
          <c:showPercent val="0"/>
          <c:showBubbleSize val="0"/>
        </c:dLbls>
        <c:marker val="1"/>
        <c:smooth val="0"/>
        <c:axId val="445667832"/>
        <c:axId val="445672096"/>
      </c:lineChart>
      <c:catAx>
        <c:axId val="95482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54821424"/>
        <c:crosses val="autoZero"/>
        <c:auto val="1"/>
        <c:lblAlgn val="ctr"/>
        <c:lblOffset val="100"/>
        <c:noMultiLvlLbl val="0"/>
      </c:catAx>
      <c:valAx>
        <c:axId val="954821424"/>
        <c:scaling>
          <c:orientation val="minMax"/>
          <c:min val="7000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54821096"/>
        <c:crosses val="autoZero"/>
        <c:crossBetween val="between"/>
        <c:dispUnits>
          <c:builtInUnit val="thousands"/>
        </c:dispUnits>
      </c:valAx>
      <c:valAx>
        <c:axId val="445672096"/>
        <c:scaling>
          <c:orientation val="minMax"/>
        </c:scaling>
        <c:delete val="0"/>
        <c:axPos val="r"/>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5667832"/>
        <c:crosses val="max"/>
        <c:crossBetween val="between"/>
        <c:dispUnits>
          <c:builtInUnit val="thousands"/>
        </c:dispUnits>
      </c:valAx>
      <c:catAx>
        <c:axId val="445667832"/>
        <c:scaling>
          <c:orientation val="minMax"/>
        </c:scaling>
        <c:delete val="1"/>
        <c:axPos val="b"/>
        <c:numFmt formatCode="General" sourceLinked="1"/>
        <c:majorTickMark val="out"/>
        <c:minorTickMark val="none"/>
        <c:tickLblPos val="nextTo"/>
        <c:crossAx val="445672096"/>
        <c:crosses val="autoZero"/>
        <c:auto val="1"/>
        <c:lblAlgn val="ctr"/>
        <c:lblOffset val="100"/>
        <c:noMultiLvlLbl val="0"/>
      </c:catAx>
      <c:spPr>
        <a:noFill/>
        <a:ln>
          <a:noFill/>
        </a:ln>
        <a:effectLst/>
      </c:spPr>
    </c:plotArea>
    <c:legend>
      <c:legendPos val="r"/>
      <c:layout>
        <c:manualLayout>
          <c:xMode val="edge"/>
          <c:yMode val="edge"/>
          <c:x val="0.10155719666218735"/>
          <c:y val="0.12366163509527293"/>
          <c:w val="0.30725088803188749"/>
          <c:h val="0.17286885426492624"/>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98980266986533E-2"/>
          <c:y val="5.0790266737974217E-2"/>
          <c:w val="0.83141456504832789"/>
          <c:h val="0.83466417560472539"/>
        </c:manualLayout>
      </c:layout>
      <c:lineChart>
        <c:grouping val="standard"/>
        <c:varyColors val="0"/>
        <c:ser>
          <c:idx val="0"/>
          <c:order val="0"/>
          <c:tx>
            <c:strRef>
              <c:f>Sheet1!$B$4</c:f>
              <c:strCache>
                <c:ptCount val="1"/>
                <c:pt idx="0">
                  <c:v>AEBS</c:v>
                </c:pt>
              </c:strCache>
            </c:strRef>
          </c:tx>
          <c:spPr>
            <a:ln w="19050" cap="rnd">
              <a:solidFill>
                <a:srgbClr val="92D050"/>
              </a:solidFill>
              <a:round/>
            </a:ln>
            <a:effectLst/>
          </c:spPr>
          <c:marker>
            <c:symbol val="circle"/>
            <c:size val="5"/>
            <c:spPr>
              <a:solidFill>
                <a:schemeClr val="accent1"/>
              </a:solidFill>
              <a:ln w="9525">
                <a:solidFill>
                  <a:srgbClr val="92D050"/>
                </a:solidFill>
              </a:ln>
              <a:effectLst/>
            </c:spPr>
          </c:marker>
          <c:dLbls>
            <c:dLbl>
              <c:idx val="0"/>
              <c:layout>
                <c:manualLayout>
                  <c:x val="-4.4144825442192358E-2"/>
                  <c:y val="-5.5407563714153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F1-496F-B96F-4110FD59D9D3}"/>
                </c:ext>
              </c:extLst>
            </c:dLbl>
            <c:dLbl>
              <c:idx val="1"/>
              <c:layout>
                <c:manualLayout>
                  <c:x val="-5.7940083392877435E-2"/>
                  <c:y val="-5.07902667379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F1-496F-B96F-4110FD59D9D3}"/>
                </c:ext>
              </c:extLst>
            </c:dLbl>
            <c:dLbl>
              <c:idx val="2"/>
              <c:layout>
                <c:manualLayout>
                  <c:x val="-7.1735341343562534E-2"/>
                  <c:y val="-6.0024860690333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F1-496F-B96F-4110FD59D9D3}"/>
                </c:ext>
              </c:extLst>
            </c:dLbl>
            <c:dLbl>
              <c:idx val="3"/>
              <c:layout>
                <c:manualLayout>
                  <c:x val="-7.4494392933699555E-2"/>
                  <c:y val="-5.0790266737974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F1-496F-B96F-4110FD59D9D3}"/>
                </c:ext>
              </c:extLst>
            </c:dLbl>
            <c:dLbl>
              <c:idx val="4"/>
              <c:layout>
                <c:manualLayout>
                  <c:x val="-7.4494392933699555E-2"/>
                  <c:y val="-6.0024860690333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F1-496F-B96F-4110FD59D9D3}"/>
                </c:ext>
              </c:extLst>
            </c:dLbl>
            <c:dLbl>
              <c:idx val="5"/>
              <c:layout>
                <c:manualLayout>
                  <c:x val="-8.828965088438466E-2"/>
                  <c:y val="-3.6938375809435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F1-496F-B96F-4110FD59D9D3}"/>
                </c:ext>
              </c:extLst>
            </c:dLbl>
            <c:dLbl>
              <c:idx val="6"/>
              <c:layout>
                <c:manualLayout>
                  <c:x val="-6.0699134983014449E-2"/>
                  <c:y val="-4.6172969761794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F1-496F-B96F-4110FD59D9D3}"/>
                </c:ext>
              </c:extLst>
            </c:dLbl>
            <c:dLbl>
              <c:idx val="7"/>
              <c:layout>
                <c:manualLayout>
                  <c:x val="-4.1596531203031951E-2"/>
                  <c:y val="-7.1743440935941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F1-496F-B96F-4110FD59D9D3}"/>
                </c:ext>
              </c:extLst>
            </c:dLbl>
            <c:dLbl>
              <c:idx val="8"/>
              <c:layout>
                <c:manualLayout>
                  <c:x val="-7.2408364091233858E-3"/>
                  <c:y val="-6.8354843321029687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F1-496F-B96F-4110FD59D9D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Sheet1!$C$3:$L$3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Sheet1!$C$4:$L$4</c:f>
              <c:numCache>
                <c:formatCode>0.0%</c:formatCode>
                <c:ptCount val="10"/>
                <c:pt idx="0">
                  <c:v>1.4E-2</c:v>
                </c:pt>
                <c:pt idx="1">
                  <c:v>4.2999999999999997E-2</c:v>
                </c:pt>
                <c:pt idx="2">
                  <c:v>0.154</c:v>
                </c:pt>
                <c:pt idx="3">
                  <c:v>0.41099999999999998</c:v>
                </c:pt>
                <c:pt idx="4">
                  <c:v>0.45400000000000001</c:v>
                </c:pt>
                <c:pt idx="5">
                  <c:v>0.66200000000000003</c:v>
                </c:pt>
                <c:pt idx="6">
                  <c:v>0.77800000000000002</c:v>
                </c:pt>
                <c:pt idx="7">
                  <c:v>0.84599999999999997</c:v>
                </c:pt>
                <c:pt idx="8">
                  <c:v>0.93737947812605471</c:v>
                </c:pt>
                <c:pt idx="9">
                  <c:v>0.95799999999999996</c:v>
                </c:pt>
              </c:numCache>
            </c:numRef>
          </c:val>
          <c:smooth val="0"/>
          <c:extLst>
            <c:ext xmlns:c16="http://schemas.microsoft.com/office/drawing/2014/chart" uri="{C3380CC4-5D6E-409C-BE32-E72D297353CC}">
              <c16:uniqueId val="{00000009-65F1-496F-B96F-4110FD59D9D3}"/>
            </c:ext>
          </c:extLst>
        </c:ser>
        <c:ser>
          <c:idx val="1"/>
          <c:order val="1"/>
          <c:tx>
            <c:strRef>
              <c:f>Sheet1!$B$5</c:f>
              <c:strCache>
                <c:ptCount val="1"/>
                <c:pt idx="0">
                  <c:v>PMPD</c:v>
                </c:pt>
              </c:strCache>
            </c:strRef>
          </c:tx>
          <c:spPr>
            <a:ln w="19050" cap="rnd">
              <a:solidFill>
                <a:srgbClr val="C00000"/>
              </a:solidFill>
              <a:round/>
            </a:ln>
            <a:effectLst/>
          </c:spPr>
          <c:marker>
            <c:symbol val="square"/>
            <c:size val="5"/>
            <c:spPr>
              <a:solidFill>
                <a:schemeClr val="accent2"/>
              </a:solidFill>
              <a:ln w="9525">
                <a:solidFill>
                  <a:srgbClr val="C00000"/>
                </a:solidFill>
              </a:ln>
              <a:effectLst/>
            </c:spPr>
          </c:marker>
          <c:dLbls>
            <c:dLbl>
              <c:idx val="0"/>
              <c:layout>
                <c:manualLayout>
                  <c:x val="2.2072412721096141E-2"/>
                  <c:y val="9.2345939523589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F1-496F-B96F-4110FD59D9D3}"/>
                </c:ext>
              </c:extLst>
            </c:dLbl>
            <c:dLbl>
              <c:idx val="3"/>
              <c:layout>
                <c:manualLayout>
                  <c:x val="-5.5181031802740413E-3"/>
                  <c:y val="4.617296976179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F1-496F-B96F-4110FD59D9D3}"/>
                </c:ext>
              </c:extLst>
            </c:dLbl>
            <c:dLbl>
              <c:idx val="6"/>
              <c:layout>
                <c:manualLayout>
                  <c:x val="8.9984760603118354E-3"/>
                  <c:y val="5.3273035576084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5F1-496F-B96F-4110FD59D9D3}"/>
                </c:ext>
              </c:extLst>
            </c:dLbl>
            <c:dLbl>
              <c:idx val="7"/>
              <c:layout>
                <c:manualLayout>
                  <c:x val="4.9915837443638335E-3"/>
                  <c:y val="5.0818270662958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F1-496F-B96F-4110FD59D9D3}"/>
                </c:ext>
              </c:extLst>
            </c:dLbl>
            <c:dLbl>
              <c:idx val="8"/>
              <c:layout>
                <c:manualLayout>
                  <c:x val="-1.830247372933418E-2"/>
                  <c:y val="5.3807580701955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5F1-496F-B96F-4110FD59D9D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Sheet1!$C$3:$L$3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Sheet1!$C$5:$L$5</c:f>
              <c:numCache>
                <c:formatCode>0.0%</c:formatCode>
                <c:ptCount val="10"/>
                <c:pt idx="0">
                  <c:v>0</c:v>
                </c:pt>
                <c:pt idx="1">
                  <c:v>0.02</c:v>
                </c:pt>
                <c:pt idx="2">
                  <c:v>0.125</c:v>
                </c:pt>
                <c:pt idx="3">
                  <c:v>0.32200000000000001</c:v>
                </c:pt>
                <c:pt idx="4">
                  <c:v>0.35899999999999999</c:v>
                </c:pt>
                <c:pt idx="5">
                  <c:v>0.47099999999999997</c:v>
                </c:pt>
                <c:pt idx="6">
                  <c:v>0.65200000000000002</c:v>
                </c:pt>
                <c:pt idx="7">
                  <c:v>0.77100000000000002</c:v>
                </c:pt>
                <c:pt idx="8">
                  <c:v>0.83763100863684226</c:v>
                </c:pt>
                <c:pt idx="9">
                  <c:v>0.90799999999999992</c:v>
                </c:pt>
              </c:numCache>
            </c:numRef>
          </c:val>
          <c:smooth val="0"/>
          <c:extLst>
            <c:ext xmlns:c16="http://schemas.microsoft.com/office/drawing/2014/chart" uri="{C3380CC4-5D6E-409C-BE32-E72D297353CC}">
              <c16:uniqueId val="{0000000F-65F1-496F-B96F-4110FD59D9D3}"/>
            </c:ext>
          </c:extLst>
        </c:ser>
        <c:dLbls>
          <c:showLegendKey val="0"/>
          <c:showVal val="0"/>
          <c:showCatName val="0"/>
          <c:showSerName val="0"/>
          <c:showPercent val="0"/>
          <c:showBubbleSize val="0"/>
        </c:dLbls>
        <c:marker val="1"/>
        <c:smooth val="0"/>
        <c:axId val="333460920"/>
        <c:axId val="333973920"/>
      </c:lineChart>
      <c:catAx>
        <c:axId val="33346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33973920"/>
        <c:crosses val="autoZero"/>
        <c:auto val="1"/>
        <c:lblAlgn val="ctr"/>
        <c:lblOffset val="100"/>
        <c:noMultiLvlLbl val="0"/>
      </c:catAx>
      <c:valAx>
        <c:axId val="3339739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33460920"/>
        <c:crosses val="autoZero"/>
        <c:crossBetween val="between"/>
        <c:majorUnit val="0.2"/>
      </c:valAx>
      <c:spPr>
        <a:noFill/>
        <a:ln>
          <a:noFill/>
        </a:ln>
        <a:effectLst/>
      </c:spPr>
    </c:plotArea>
    <c:legend>
      <c:legendPos val="b"/>
      <c:layout>
        <c:manualLayout>
          <c:xMode val="edge"/>
          <c:yMode val="edge"/>
          <c:x val="7.4403769951486884E-2"/>
          <c:y val="5.7255680506123098E-2"/>
          <c:w val="0.33954066146999584"/>
          <c:h val="0.163670609103696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0.53911</cdr:x>
      <cdr:y>0.16291</cdr:y>
    </cdr:from>
    <cdr:to>
      <cdr:x>0.6809</cdr:x>
      <cdr:y>0.28156</cdr:y>
    </cdr:to>
    <cdr:sp macro="" textlink="">
      <cdr:nvSpPr>
        <cdr:cNvPr id="4" name="テキスト ボックス 3"/>
        <cdr:cNvSpPr txBox="1"/>
      </cdr:nvSpPr>
      <cdr:spPr>
        <a:xfrm xmlns:a="http://schemas.openxmlformats.org/drawingml/2006/main">
          <a:off x="4522283" y="720080"/>
          <a:ext cx="1189395" cy="5244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dirty="0"/>
            <a:t>Fatalities</a:t>
          </a:r>
        </a:p>
        <a:p xmlns:a="http://schemas.openxmlformats.org/drawingml/2006/main">
          <a:r>
            <a:rPr lang="en-US" altLang="ja-JP" sz="1400" dirty="0"/>
            <a:t>Casualties</a:t>
          </a:r>
          <a:endParaRPr lang="ja-JP" altLang="en-US" sz="1400" dirty="0"/>
        </a:p>
      </cdr:txBody>
    </cdr:sp>
  </cdr:relSizeAnchor>
  <cdr:relSizeAnchor xmlns:cdr="http://schemas.openxmlformats.org/drawingml/2006/chartDrawing">
    <cdr:from>
      <cdr:x>0.47761</cdr:x>
      <cdr:y>0.20339</cdr:y>
    </cdr:from>
    <cdr:to>
      <cdr:x>0.53731</cdr:x>
      <cdr:y>0.20339</cdr:y>
    </cdr:to>
    <cdr:sp macro="" textlink="">
      <cdr:nvSpPr>
        <cdr:cNvPr id="6" name="直線コネクタ 5"/>
        <cdr:cNvSpPr/>
      </cdr:nvSpPr>
      <cdr:spPr>
        <a:xfrm xmlns:a="http://schemas.openxmlformats.org/drawingml/2006/main">
          <a:off x="4608512" y="864095"/>
          <a:ext cx="576064" cy="0"/>
        </a:xfrm>
        <a:prstGeom xmlns:a="http://schemas.openxmlformats.org/drawingml/2006/main" prst="line">
          <a:avLst/>
        </a:prstGeom>
        <a:ln xmlns:a="http://schemas.openxmlformats.org/drawingml/2006/main" w="25400">
          <a:solidFill>
            <a:srgbClr val="0000FF"/>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0.47761</cdr:x>
      <cdr:y>0.25424</cdr:y>
    </cdr:from>
    <cdr:to>
      <cdr:x>0.53731</cdr:x>
      <cdr:y>0.25424</cdr:y>
    </cdr:to>
    <cdr:sp macro="" textlink="">
      <cdr:nvSpPr>
        <cdr:cNvPr id="7" name="直線コネクタ 6"/>
        <cdr:cNvSpPr/>
      </cdr:nvSpPr>
      <cdr:spPr>
        <a:xfrm xmlns:a="http://schemas.openxmlformats.org/drawingml/2006/main">
          <a:off x="4608512" y="1080119"/>
          <a:ext cx="576064" cy="0"/>
        </a:xfrm>
        <a:prstGeom xmlns:a="http://schemas.openxmlformats.org/drawingml/2006/main" prst="line">
          <a:avLst/>
        </a:prstGeom>
        <a:noFill xmlns:a="http://schemas.openxmlformats.org/drawingml/2006/main"/>
        <a:ln xmlns:a="http://schemas.openxmlformats.org/drawingml/2006/main" w="25400" cap="flat" cmpd="sng" algn="ctr">
          <a:solidFill>
            <a:srgbClr val="00B050"/>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2448" y="0"/>
            <a:ext cx="3078352" cy="513709"/>
          </a:xfrm>
          <a:prstGeom prst="rect">
            <a:avLst/>
          </a:prstGeom>
        </p:spPr>
        <p:txBody>
          <a:bodyPr vert="horz" lIns="95473" tIns="47736" rIns="95473" bIns="47736" rtlCol="0"/>
          <a:lstStyle>
            <a:lvl1pPr algn="r">
              <a:defRPr sz="1300"/>
            </a:lvl1pPr>
          </a:lstStyle>
          <a:p>
            <a:fld id="{8A4FAE83-6876-449D-BCCE-496EC707688A}" type="datetimeFigureOut">
              <a:rPr kumimoji="1" lang="ja-JP" altLang="en-US" smtClean="0"/>
              <a:t>2022/9/22</a:t>
            </a:fld>
            <a:endParaRPr kumimoji="1" lang="ja-JP" altLang="en-US"/>
          </a:p>
        </p:txBody>
      </p:sp>
      <p:sp>
        <p:nvSpPr>
          <p:cNvPr id="4" name="フッター プレースホルダー 3"/>
          <p:cNvSpPr>
            <a:spLocks noGrp="1"/>
          </p:cNvSpPr>
          <p:nvPr>
            <p:ph type="ftr" sz="quarter" idx="2"/>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3709"/>
          </a:xfrm>
          <a:prstGeom prst="rect">
            <a:avLst/>
          </a:prstGeom>
        </p:spPr>
        <p:txBody>
          <a:bodyPr vert="horz" lIns="95473" tIns="47736" rIns="95473" bIns="47736" rtlCol="0" anchor="b"/>
          <a:lstStyle>
            <a:lvl1pPr algn="r">
              <a:defRPr sz="13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2448" y="0"/>
            <a:ext cx="3078352" cy="513709"/>
          </a:xfrm>
          <a:prstGeom prst="rect">
            <a:avLst/>
          </a:prstGeom>
        </p:spPr>
        <p:txBody>
          <a:bodyPr vert="horz" lIns="95473" tIns="47736" rIns="95473" bIns="47736" rtlCol="0"/>
          <a:lstStyle>
            <a:lvl1pPr algn="r">
              <a:defRPr sz="1300"/>
            </a:lvl1pPr>
          </a:lstStyle>
          <a:p>
            <a:fld id="{0AC30D34-39EC-4333-89A4-48E429B38CE2}" type="datetimeFigureOut">
              <a:rPr kumimoji="1" lang="ja-JP" altLang="en-US" smtClean="0"/>
              <a:t>2022/9/22</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09746" y="4924695"/>
            <a:ext cx="5682984" cy="4028996"/>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2448" y="9719316"/>
            <a:ext cx="3078352" cy="513709"/>
          </a:xfrm>
          <a:prstGeom prst="rect">
            <a:avLst/>
          </a:prstGeom>
        </p:spPr>
        <p:txBody>
          <a:bodyPr vert="horz" lIns="95473" tIns="47736" rIns="95473" bIns="47736" rtlCol="0" anchor="b"/>
          <a:lstStyle>
            <a:lvl1pPr algn="r">
              <a:defRPr sz="13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Tree>
    <p:extLst>
      <p:ext uri="{BB962C8B-B14F-4D97-AF65-F5344CB8AC3E}">
        <p14:creationId xmlns:p14="http://schemas.microsoft.com/office/powerpoint/2010/main" val="45201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Tree>
    <p:extLst>
      <p:ext uri="{BB962C8B-B14F-4D97-AF65-F5344CB8AC3E}">
        <p14:creationId xmlns:p14="http://schemas.microsoft.com/office/powerpoint/2010/main" val="284307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913577C-D30C-40DA-84E6-BEA3CBF03CD1}" type="slidenum">
              <a:rPr kumimoji="1" lang="ja-JP" altLang="en-US" smtClean="0"/>
              <a:t>8</a:t>
            </a:fld>
            <a:endParaRPr kumimoji="1" lang="ja-JP" altLang="en-US"/>
          </a:p>
        </p:txBody>
      </p:sp>
    </p:spTree>
    <p:extLst>
      <p:ext uri="{BB962C8B-B14F-4D97-AF65-F5344CB8AC3E}">
        <p14:creationId xmlns:p14="http://schemas.microsoft.com/office/powerpoint/2010/main" val="15582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10</a:t>
            </a:fld>
            <a:endParaRPr kumimoji="1" lang="ja-JP" altLang="en-US"/>
          </a:p>
        </p:txBody>
      </p:sp>
    </p:spTree>
    <p:extLst>
      <p:ext uri="{BB962C8B-B14F-4D97-AF65-F5344CB8AC3E}">
        <p14:creationId xmlns:p14="http://schemas.microsoft.com/office/powerpoint/2010/main" val="97073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13</a:t>
            </a:fld>
            <a:endParaRPr kumimoji="1" lang="ja-JP" altLang="en-US"/>
          </a:p>
        </p:txBody>
      </p:sp>
    </p:spTree>
    <p:extLst>
      <p:ext uri="{BB962C8B-B14F-4D97-AF65-F5344CB8AC3E}">
        <p14:creationId xmlns:p14="http://schemas.microsoft.com/office/powerpoint/2010/main" val="251681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14</a:t>
            </a:fld>
            <a:endParaRPr kumimoji="1" lang="ja-JP" altLang="en-US"/>
          </a:p>
        </p:txBody>
      </p:sp>
    </p:spTree>
    <p:extLst>
      <p:ext uri="{BB962C8B-B14F-4D97-AF65-F5344CB8AC3E}">
        <p14:creationId xmlns:p14="http://schemas.microsoft.com/office/powerpoint/2010/main" val="360139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C75C97-5DEC-465A-942A-ECFBEE6DB4E1}" type="slidenum">
              <a:rPr kumimoji="1" lang="ja-JP" altLang="en-US" smtClean="0"/>
              <a:t>15</a:t>
            </a:fld>
            <a:endParaRPr kumimoji="1" lang="ja-JP" altLang="en-US"/>
          </a:p>
        </p:txBody>
      </p:sp>
    </p:spTree>
    <p:extLst>
      <p:ext uri="{BB962C8B-B14F-4D97-AF65-F5344CB8AC3E}">
        <p14:creationId xmlns:p14="http://schemas.microsoft.com/office/powerpoint/2010/main" val="890893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5C1E978-A3B9-4673-8199-379729392307}" type="slidenum">
              <a:rPr lang="en-US" altLang="ja-JP"/>
              <a:pPr>
                <a:defRPr/>
              </a:pPr>
              <a:t>‹#›</a:t>
            </a:fld>
            <a:endParaRPr lang="en-US" altLang="ja-JP" dirty="0"/>
          </a:p>
        </p:txBody>
      </p:sp>
      <p:pic>
        <p:nvPicPr>
          <p:cNvPr id="12" name="Picture 11"/>
          <p:cNvPicPr>
            <a:picLocks noChangeAspect="1" noChangeArrowheads="1"/>
          </p:cNvPicPr>
          <p:nvPr userDrawn="1"/>
        </p:nvPicPr>
        <p:blipFill>
          <a:blip r:embed="rId3"/>
          <a:stretch>
            <a:fillRect/>
          </a:stretch>
        </p:blipFill>
        <p:spPr>
          <a:xfrm>
            <a:off x="0" y="6051550"/>
            <a:ext cx="2301875" cy="473075"/>
          </a:xfrm>
          <a:prstGeom prst="rect">
            <a:avLst/>
          </a:prstGeom>
          <a:noFill/>
          <a:ln>
            <a:noFill/>
          </a:ln>
        </p:spPr>
      </p:pic>
      <p:pic>
        <p:nvPicPr>
          <p:cNvPr id="13" name="図 9"/>
          <p:cNvPicPr>
            <a:picLocks noChangeAspect="1"/>
          </p:cNvPicPr>
          <p:nvPr userDrawn="1"/>
        </p:nvPicPr>
        <p:blipFill>
          <a:blip r:embed="rId4"/>
          <a:stretch>
            <a:fillRect/>
          </a:stretch>
        </p:blipFill>
        <p:spPr>
          <a:xfrm>
            <a:off x="482804" y="6111874"/>
            <a:ext cx="1885921" cy="354013"/>
          </a:xfrm>
          <a:prstGeom prst="rect">
            <a:avLst/>
          </a:prstGeom>
        </p:spPr>
      </p:pic>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FDCE21E-3BF4-4A13-BE4A-B95BE9787BE2}" type="slidenum">
              <a:rPr lang="en-US" altLang="ja-JP"/>
              <a:pPr>
                <a:defRPr/>
              </a:pPr>
              <a:t>‹#›</a:t>
            </a:fld>
            <a:endParaRPr lang="en-US" altLang="ja-JP" dirty="0"/>
          </a:p>
        </p:txBody>
      </p:sp>
      <p:grpSp>
        <p:nvGrpSpPr>
          <p:cNvPr id="2" name="Group 18"/>
          <p:cNvGrpSpPr>
            <a:grpSpLocks/>
          </p:cNvGrpSpPr>
          <p:nvPr userDrawn="1"/>
        </p:nvGrpSpPr>
        <p:grpSpPr bwMode="auto">
          <a:xfrm>
            <a:off x="0" y="-1"/>
            <a:ext cx="9144000" cy="748453"/>
            <a:chOff x="0" y="0"/>
            <a:chExt cx="5760" cy="344"/>
          </a:xfrm>
        </p:grpSpPr>
        <p:pic>
          <p:nvPicPr>
            <p:cNvPr id="1034"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7593013" y="8238"/>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9"/>
          <p:cNvPicPr>
            <a:picLocks noChangeAspect="1"/>
          </p:cNvPicPr>
          <p:nvPr userDrawn="1"/>
        </p:nvPicPr>
        <p:blipFill>
          <a:blip r:embed="rId17"/>
          <a:stretch>
            <a:fillRect/>
          </a:stretch>
        </p:blipFill>
        <p:spPr>
          <a:xfrm>
            <a:off x="7908240" y="49943"/>
            <a:ext cx="1222076" cy="229400"/>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tmp"/><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LdFQXwdFQz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1125900" y="1628800"/>
            <a:ext cx="8018100" cy="1470025"/>
          </a:xfrm>
        </p:spPr>
        <p:txBody>
          <a:bodyPr/>
          <a:lstStyle/>
          <a:p>
            <a:r>
              <a:rPr lang="en-US" altLang="ja-JP" sz="3200" dirty="0"/>
              <a:t>Proposal to start discussion of</a:t>
            </a:r>
            <a:br>
              <a:rPr lang="en-US" altLang="ja-JP" sz="3200" dirty="0"/>
            </a:br>
            <a:r>
              <a:rPr lang="en-US" altLang="ja-JP" sz="3200" dirty="0"/>
              <a:t>Acceleration Control for Pedal Error (ACPE)</a:t>
            </a:r>
            <a:endParaRPr lang="ja-JP" altLang="en-US" sz="3200" dirty="0"/>
          </a:p>
        </p:txBody>
      </p:sp>
      <p:sp>
        <p:nvSpPr>
          <p:cNvPr id="3" name="サブタイトル 2"/>
          <p:cNvSpPr>
            <a:spLocks noGrp="1"/>
          </p:cNvSpPr>
          <p:nvPr>
            <p:ph type="subTitle" idx="1"/>
          </p:nvPr>
        </p:nvSpPr>
        <p:spPr/>
        <p:txBody>
          <a:bodyPr/>
          <a:lstStyle/>
          <a:p>
            <a:r>
              <a:rPr kumimoji="1" lang="ja-JP" altLang="en-US" dirty="0"/>
              <a:t>♯</a:t>
            </a:r>
            <a:r>
              <a:rPr lang="en-US" altLang="ja-JP" dirty="0"/>
              <a:t>14 </a:t>
            </a:r>
            <a:r>
              <a:rPr kumimoji="1" lang="en-US" altLang="ja-JP" dirty="0"/>
              <a:t>GRVA</a:t>
            </a:r>
          </a:p>
          <a:p>
            <a:r>
              <a:rPr lang="en-US" altLang="ja-JP" dirty="0"/>
              <a:t>26-30</a:t>
            </a:r>
            <a:r>
              <a:rPr lang="en-US" altLang="ja-JP" baseline="30000" dirty="0"/>
              <a:t>th</a:t>
            </a:r>
            <a:r>
              <a:rPr lang="en-US" altLang="ja-JP" dirty="0"/>
              <a:t> September 2022</a:t>
            </a:r>
          </a:p>
          <a:p>
            <a:r>
              <a:rPr lang="en-US" altLang="ja-JP" dirty="0"/>
              <a:t> Japan</a:t>
            </a:r>
            <a:endParaRPr lang="ja-JP" altLang="en-US" dirty="0"/>
          </a:p>
          <a:p>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35C1E978-A3B9-4673-8199-379729392307}" type="slidenum">
              <a:rPr lang="en-US" altLang="ja-JP" smtClean="0"/>
              <a:pPr>
                <a:defRPr/>
              </a:pPr>
              <a:t>1</a:t>
            </a:fld>
            <a:endParaRPr lang="en-US" altLang="ja-JP" dirty="0"/>
          </a:p>
        </p:txBody>
      </p:sp>
      <p:sp>
        <p:nvSpPr>
          <p:cNvPr id="4" name="テキスト ボックス 3"/>
          <p:cNvSpPr txBox="1"/>
          <p:nvPr/>
        </p:nvSpPr>
        <p:spPr>
          <a:xfrm>
            <a:off x="251520" y="188640"/>
            <a:ext cx="4032448" cy="253916"/>
          </a:xfrm>
          <a:prstGeom prst="rect">
            <a:avLst/>
          </a:prstGeom>
          <a:noFill/>
        </p:spPr>
        <p:txBody>
          <a:bodyPr wrap="square" rtlCol="0">
            <a:spAutoFit/>
          </a:bodyPr>
          <a:lstStyle/>
          <a:p>
            <a:r>
              <a:rPr lang="en-US" altLang="ja-JP" sz="1050"/>
              <a:t>Submitted by the expert from Japan</a:t>
            </a:r>
            <a:endParaRPr kumimoji="1" lang="ja-JP" altLang="en-US" sz="1050" dirty="0"/>
          </a:p>
        </p:txBody>
      </p:sp>
      <p:sp>
        <p:nvSpPr>
          <p:cNvPr id="5" name="テキスト ボックス 4"/>
          <p:cNvSpPr txBox="1"/>
          <p:nvPr/>
        </p:nvSpPr>
        <p:spPr>
          <a:xfrm>
            <a:off x="6698535" y="154015"/>
            <a:ext cx="2445465" cy="577081"/>
          </a:xfrm>
          <a:prstGeom prst="rect">
            <a:avLst/>
          </a:prstGeom>
          <a:noFill/>
        </p:spPr>
        <p:txBody>
          <a:bodyPr wrap="square" rtlCol="0">
            <a:spAutoFit/>
          </a:bodyPr>
          <a:lstStyle/>
          <a:p>
            <a:r>
              <a:rPr lang="en-US" altLang="ja-JP" sz="1050" u="sng" dirty="0"/>
              <a:t>Informal document </a:t>
            </a:r>
            <a:r>
              <a:rPr lang="en-US" altLang="ja-JP" sz="1050" b="1" dirty="0"/>
              <a:t>GRVA-14-14</a:t>
            </a:r>
          </a:p>
          <a:p>
            <a:r>
              <a:rPr lang="en-US" altLang="ja-JP" sz="1050" dirty="0"/>
              <a:t>14th GRVA, 26-30 September 2022</a:t>
            </a:r>
          </a:p>
          <a:p>
            <a:r>
              <a:rPr lang="en-US" altLang="ja-JP" sz="1050" dirty="0"/>
              <a:t>Provisional agenda item 6 (c)  </a:t>
            </a:r>
            <a:endParaRPr kumimoji="1" lang="ja-JP" altLang="en-US"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836712"/>
            <a:ext cx="8879803" cy="1080120"/>
          </a:xfrm>
          <a:prstGeom prst="rect">
            <a:avLst/>
          </a:prstGeom>
          <a:noFill/>
          <a:ln w="12700" cap="flat" cmpd="sng" algn="ctr">
            <a:solidFill>
              <a:srgbClr val="44546A">
                <a:lumMod val="50000"/>
              </a:srgbClr>
            </a:solidFill>
            <a:prstDash val="solid"/>
            <a:miter lim="800000"/>
          </a:ln>
          <a:effectLst/>
        </p:spPr>
        <p:txBody>
          <a:bodyPr wrap="square"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b="0" i="0" u="none" strike="noStrike" kern="0" cap="none" spc="0" normalizeH="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 serious accident involving 2 fatalities and 8 injuries happened in central Tokyo in 3 years ago.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This accident</a:t>
            </a:r>
            <a:r>
              <a:rPr kumimoji="0" lang="en-US" altLang="ja-JP" sz="2000" b="0" i="0" u="none" strike="noStrike" kern="0" cap="none" spc="0" normalizeH="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caused</a:t>
            </a:r>
            <a:r>
              <a:rPr kumimoji="0" lang="en-US" altLang="ja-JP" sz="2000" b="0" i="0" u="none" strike="noStrike" kern="0" cap="none" spc="0" normalizeH="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big social discussion for such accident.</a:t>
            </a:r>
            <a:endPar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5" name="図 4"/>
          <p:cNvPicPr>
            <a:picLocks noChangeAspect="1"/>
          </p:cNvPicPr>
          <p:nvPr/>
        </p:nvPicPr>
        <p:blipFill rotWithShape="1">
          <a:blip r:embed="rId3"/>
          <a:srcRect l="17702" t="21204" r="39009" b="7436"/>
          <a:stretch/>
        </p:blipFill>
        <p:spPr>
          <a:xfrm>
            <a:off x="2135137" y="2048318"/>
            <a:ext cx="4824536" cy="4473661"/>
          </a:xfrm>
          <a:prstGeom prst="rect">
            <a:avLst/>
          </a:prstGeom>
        </p:spPr>
      </p:pic>
      <p:sp>
        <p:nvSpPr>
          <p:cNvPr id="8" name="タイトル 1"/>
          <p:cNvSpPr txBox="1">
            <a:spLocks/>
          </p:cNvSpPr>
          <p:nvPr/>
        </p:nvSpPr>
        <p:spPr bwMode="auto">
          <a:xfrm>
            <a:off x="0" y="59138"/>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2000" kern="0" dirty="0"/>
              <a:t>2. Japanese situation (an actual accident in Japan)</a:t>
            </a:r>
            <a:endParaRPr lang="ja-JP" altLang="en-US" sz="2000" kern="0" dirty="0"/>
          </a:p>
        </p:txBody>
      </p:sp>
      <p:sp>
        <p:nvSpPr>
          <p:cNvPr id="2" name="スライド番号プレースホルダー 1"/>
          <p:cNvSpPr>
            <a:spLocks noGrp="1"/>
          </p:cNvSpPr>
          <p:nvPr>
            <p:ph type="sldNum" sz="quarter" idx="12"/>
          </p:nvPr>
        </p:nvSpPr>
        <p:spPr/>
        <p:txBody>
          <a:bodyPr/>
          <a:lstStyle/>
          <a:p>
            <a:pPr>
              <a:defRPr/>
            </a:pPr>
            <a:fld id="{651FC12D-27C1-4F31-90C9-A93D49E44687}" type="slidenum">
              <a:rPr lang="en-US" altLang="ja-JP" smtClean="0"/>
              <a:pPr>
                <a:defRPr/>
              </a:pPr>
              <a:t>10</a:t>
            </a:fld>
            <a:endParaRPr lang="en-US" altLang="ja-JP"/>
          </a:p>
        </p:txBody>
      </p:sp>
    </p:spTree>
    <p:extLst>
      <p:ext uri="{BB962C8B-B14F-4D97-AF65-F5344CB8AC3E}">
        <p14:creationId xmlns:p14="http://schemas.microsoft.com/office/powerpoint/2010/main" val="288660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08"/>
          <p:cNvSpPr/>
          <p:nvPr/>
        </p:nvSpPr>
        <p:spPr>
          <a:xfrm>
            <a:off x="54819" y="2200934"/>
            <a:ext cx="4733206" cy="171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19124" fontAlgn="auto">
              <a:spcBef>
                <a:spcPts val="0"/>
              </a:spcBef>
              <a:spcAft>
                <a:spcPts val="0"/>
              </a:spcAft>
              <a:defRPr/>
            </a:pPr>
            <a:r>
              <a:rPr lang="ja-JP" altLang="en-US" sz="1600" b="1" u="sng" dirty="0">
                <a:solidFill>
                  <a:prstClr val="black"/>
                </a:solidFill>
                <a:latin typeface="ＭＳ Ｐゴシック"/>
                <a:ea typeface="ＭＳ Ｐゴシック"/>
                <a:cs typeface="Meiryo UI" panose="020B0604030504040204" pitchFamily="50" charset="-128"/>
              </a:rPr>
              <a:t>１．</a:t>
            </a:r>
            <a:r>
              <a:rPr lang="en-US" altLang="ja-JP" sz="1600" b="1" u="sng" dirty="0">
                <a:solidFill>
                  <a:prstClr val="black"/>
                </a:solidFill>
                <a:latin typeface="ＭＳ Ｐゴシック"/>
                <a:ea typeface="ＭＳ Ｐゴシック"/>
                <a:cs typeface="Meiryo UI" panose="020B0604030504040204" pitchFamily="50" charset="-128"/>
              </a:rPr>
              <a:t>Promotion of ACPE, “</a:t>
            </a:r>
            <a:r>
              <a:rPr lang="en-US" altLang="ja-JP" sz="1600" b="1" u="sng" dirty="0" err="1">
                <a:solidFill>
                  <a:prstClr val="black"/>
                </a:solidFill>
                <a:latin typeface="ＭＳ Ｐゴシック"/>
                <a:ea typeface="ＭＳ Ｐゴシック"/>
                <a:cs typeface="Meiryo UI" panose="020B0604030504040204" pitchFamily="50" charset="-128"/>
              </a:rPr>
              <a:t>sapo</a:t>
            </a:r>
            <a:r>
              <a:rPr lang="en-US" altLang="ja-JP" sz="1600" b="1" u="sng" dirty="0">
                <a:solidFill>
                  <a:prstClr val="black"/>
                </a:solidFill>
                <a:latin typeface="ＭＳ Ｐゴシック"/>
                <a:ea typeface="ＭＳ Ｐゴシック"/>
                <a:cs typeface="Meiryo UI" panose="020B0604030504040204" pitchFamily="50" charset="-128"/>
              </a:rPr>
              <a:t>-car  </a:t>
            </a:r>
            <a:r>
              <a:rPr lang="en-US" altLang="ja-JP" sz="1600" b="1" u="sng" dirty="0" err="1">
                <a:solidFill>
                  <a:prstClr val="black"/>
                </a:solidFill>
                <a:latin typeface="ＭＳ Ｐゴシック"/>
                <a:ea typeface="ＭＳ Ｐゴシック"/>
                <a:cs typeface="Meiryo UI" panose="020B0604030504040204" pitchFamily="50" charset="-128"/>
              </a:rPr>
              <a:t>campain</a:t>
            </a:r>
            <a:r>
              <a:rPr lang="en-US" altLang="ja-JP" sz="1600" b="1" u="sng" dirty="0">
                <a:solidFill>
                  <a:prstClr val="black"/>
                </a:solidFill>
                <a:latin typeface="ＭＳ Ｐゴシック"/>
                <a:ea typeface="ＭＳ Ｐゴシック"/>
                <a:cs typeface="Meiryo UI" panose="020B0604030504040204" pitchFamily="50" charset="-128"/>
              </a:rPr>
              <a:t>”</a:t>
            </a:r>
            <a:endParaRPr lang="ja-JP" altLang="en-US" sz="1600" b="1" u="sng" dirty="0">
              <a:solidFill>
                <a:prstClr val="black"/>
              </a:solidFill>
              <a:latin typeface="ＭＳ Ｐゴシック"/>
              <a:ea typeface="ＭＳ Ｐゴシック"/>
              <a:cs typeface="Meiryo UI" panose="020B0604030504040204" pitchFamily="50" charset="-128"/>
            </a:endParaRPr>
          </a:p>
        </p:txBody>
      </p:sp>
      <p:pic>
        <p:nvPicPr>
          <p:cNvPr id="43" name="図 42">
            <a:extLst>
              <a:ext uri="{FF2B5EF4-FFF2-40B4-BE49-F238E27FC236}">
                <a16:creationId xmlns:a16="http://schemas.microsoft.com/office/drawing/2014/main" id="{F0D4E8A9-29B1-4939-BCB8-66E54C03966E}"/>
              </a:ext>
            </a:extLst>
          </p:cNvPr>
          <p:cNvPicPr>
            <a:picLocks noChangeAspect="1"/>
          </p:cNvPicPr>
          <p:nvPr/>
        </p:nvPicPr>
        <p:blipFill>
          <a:blip r:embed="rId2"/>
          <a:stretch>
            <a:fillRect/>
          </a:stretch>
        </p:blipFill>
        <p:spPr>
          <a:xfrm>
            <a:off x="2656630" y="3430735"/>
            <a:ext cx="1320670" cy="926096"/>
          </a:xfrm>
          <a:prstGeom prst="rect">
            <a:avLst/>
          </a:prstGeom>
        </p:spPr>
      </p:pic>
      <p:sp>
        <p:nvSpPr>
          <p:cNvPr id="41" name="Rectangle 20"/>
          <p:cNvSpPr>
            <a:spLocks noChangeArrowheads="1"/>
          </p:cNvSpPr>
          <p:nvPr/>
        </p:nvSpPr>
        <p:spPr bwMode="auto">
          <a:xfrm>
            <a:off x="590370" y="3069635"/>
            <a:ext cx="1505361" cy="3213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ja-JP"/>
            </a:defPPr>
            <a:lvl1pPr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5pPr>
            <a:lvl6pPr marL="22860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6pPr>
            <a:lvl7pPr marL="27432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7pPr>
            <a:lvl8pPr marL="32004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8pPr>
            <a:lvl9pPr marL="36576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9pPr>
          </a:lstStyle>
          <a:p>
            <a:pPr algn="ctr" defTabSz="844083">
              <a:defRPr/>
            </a:pPr>
            <a:r>
              <a:rPr lang="ja-JP" altLang="en-US" sz="1108" b="1" dirty="0">
                <a:solidFill>
                  <a:prstClr val="black"/>
                </a:solidFill>
                <a:effectLst/>
              </a:rPr>
              <a:t>　</a:t>
            </a:r>
            <a:r>
              <a:rPr lang="ja-JP" altLang="en-US" b="1" dirty="0">
                <a:solidFill>
                  <a:prstClr val="black"/>
                </a:solidFill>
                <a:effectLst/>
              </a:rPr>
              <a:t>①</a:t>
            </a:r>
            <a:r>
              <a:rPr lang="en-US" altLang="ja-JP" b="1" dirty="0">
                <a:solidFill>
                  <a:prstClr val="black"/>
                </a:solidFill>
                <a:effectLst/>
              </a:rPr>
              <a:t>AEBS</a:t>
            </a:r>
            <a:endParaRPr lang="ja-JP" altLang="en-US" b="1" dirty="0">
              <a:solidFill>
                <a:prstClr val="black"/>
              </a:solidFill>
              <a:effectLst/>
            </a:endParaRPr>
          </a:p>
        </p:txBody>
      </p:sp>
      <p:pic>
        <p:nvPicPr>
          <p:cNvPr id="44" name="図 4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7351" y="3610667"/>
            <a:ext cx="2049444" cy="733381"/>
          </a:xfrm>
          <a:prstGeom prst="rect">
            <a:avLst/>
          </a:prstGeom>
        </p:spPr>
      </p:pic>
      <p:graphicFrame>
        <p:nvGraphicFramePr>
          <p:cNvPr id="48" name="表 47"/>
          <p:cNvGraphicFramePr>
            <a:graphicFrameLocks noGrp="1"/>
          </p:cNvGraphicFramePr>
          <p:nvPr>
            <p:extLst>
              <p:ext uri="{D42A27DB-BD31-4B8C-83A1-F6EECF244321}">
                <p14:modId xmlns:p14="http://schemas.microsoft.com/office/powerpoint/2010/main" val="2374872409"/>
              </p:ext>
            </p:extLst>
          </p:nvPr>
        </p:nvGraphicFramePr>
        <p:xfrm>
          <a:off x="5218955" y="2716420"/>
          <a:ext cx="3392932" cy="646689"/>
        </p:xfrm>
        <a:graphic>
          <a:graphicData uri="http://schemas.openxmlformats.org/drawingml/2006/table">
            <a:tbl>
              <a:tblPr firstRow="1" bandRow="1"/>
              <a:tblGrid>
                <a:gridCol w="1218625">
                  <a:extLst>
                    <a:ext uri="{9D8B030D-6E8A-4147-A177-3AD203B41FA5}">
                      <a16:colId xmlns:a16="http://schemas.microsoft.com/office/drawing/2014/main" val="3919265097"/>
                    </a:ext>
                  </a:extLst>
                </a:gridCol>
                <a:gridCol w="1088999">
                  <a:extLst>
                    <a:ext uri="{9D8B030D-6E8A-4147-A177-3AD203B41FA5}">
                      <a16:colId xmlns:a16="http://schemas.microsoft.com/office/drawing/2014/main" val="3274718851"/>
                    </a:ext>
                  </a:extLst>
                </a:gridCol>
                <a:gridCol w="1085308">
                  <a:extLst>
                    <a:ext uri="{9D8B030D-6E8A-4147-A177-3AD203B41FA5}">
                      <a16:colId xmlns:a16="http://schemas.microsoft.com/office/drawing/2014/main" val="3710374961"/>
                    </a:ext>
                  </a:extLst>
                </a:gridCol>
              </a:tblGrid>
              <a:tr h="340372">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indent="0" algn="ctr" defTabSz="914395" rtl="0" eaLnBrk="1" fontAlgn="auto" latinLnBrk="0" hangingPunct="1">
                        <a:lnSpc>
                          <a:spcPct val="100000"/>
                        </a:lnSpc>
                        <a:spcBef>
                          <a:spcPts val="0"/>
                        </a:spcBef>
                        <a:spcAft>
                          <a:spcPts val="0"/>
                        </a:spcAft>
                        <a:buClrTx/>
                        <a:buSzTx/>
                        <a:buFontTx/>
                        <a:buNone/>
                        <a:tabLst/>
                        <a:defRPr/>
                      </a:pPr>
                      <a:r>
                        <a:rPr lang="ja-JP" altLang="en-US" sz="1100" dirty="0"/>
                        <a:t>車両購入</a:t>
                      </a:r>
                      <a:endParaRPr lang="en-US" altLang="ja-JP" sz="1100" dirty="0"/>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indent="0" algn="l" defTabSz="914395" rtl="0" eaLnBrk="1" fontAlgn="auto" latinLnBrk="0" hangingPunct="1">
                        <a:lnSpc>
                          <a:spcPct val="100000"/>
                        </a:lnSpc>
                        <a:spcBef>
                          <a:spcPts val="0"/>
                        </a:spcBef>
                        <a:spcAft>
                          <a:spcPts val="0"/>
                        </a:spcAft>
                        <a:buClrTx/>
                        <a:buSzTx/>
                        <a:buFontTx/>
                        <a:buNone/>
                        <a:tabLst/>
                        <a:defRPr/>
                      </a:pPr>
                      <a:r>
                        <a:rPr lang="ja-JP" altLang="en-US" sz="1100" u="none" baseline="0" dirty="0"/>
                        <a:t>①＋②の場合</a:t>
                      </a:r>
                      <a:endParaRPr lang="en-US" altLang="ja-JP" sz="1100" u="none" baseline="0" dirty="0">
                        <a:solidFill>
                          <a:srgbClr val="000000"/>
                        </a:solidFill>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indent="0" algn="l" defTabSz="914395" rtl="0" eaLnBrk="1" fontAlgn="auto" latinLnBrk="0" hangingPunct="1">
                        <a:lnSpc>
                          <a:spcPct val="100000"/>
                        </a:lnSpc>
                        <a:spcBef>
                          <a:spcPts val="0"/>
                        </a:spcBef>
                        <a:spcAft>
                          <a:spcPts val="0"/>
                        </a:spcAft>
                        <a:buClrTx/>
                        <a:buSzTx/>
                        <a:buFontTx/>
                        <a:buNone/>
                        <a:tabLst/>
                        <a:defRPr/>
                      </a:pPr>
                      <a:r>
                        <a:rPr lang="ja-JP" altLang="en-US" sz="1100" u="none" baseline="0" dirty="0"/>
                        <a:t>①のみの場合</a:t>
                      </a:r>
                      <a:endParaRPr lang="en-US" altLang="ja-JP" sz="1100" u="none" baseline="0" dirty="0">
                        <a:solidFill>
                          <a:srgbClr val="000000"/>
                        </a:solidFill>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132934518"/>
                  </a:ext>
                </a:extLst>
              </a:tr>
              <a:tr h="306317">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r>
                        <a:rPr lang="ja-JP" altLang="en-US" sz="1100" dirty="0"/>
                        <a:t>登録車</a:t>
                      </a:r>
                      <a:endParaRPr kumimoji="1" lang="ja-JP" altLang="en-US" sz="1100" dirty="0"/>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r"/>
                      <a:r>
                        <a:rPr lang="en-US" altLang="ja-JP" sz="1100" dirty="0"/>
                        <a:t>10</a:t>
                      </a:r>
                      <a:r>
                        <a:rPr lang="ja-JP" altLang="en-US" sz="1100" dirty="0"/>
                        <a:t>万円</a:t>
                      </a:r>
                      <a:endParaRPr kumimoji="1" lang="ja-JP" altLang="en-US" sz="1100" dirty="0"/>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r"/>
                      <a:r>
                        <a:rPr lang="en-US" altLang="ja-JP" sz="1100" dirty="0"/>
                        <a:t>6</a:t>
                      </a:r>
                      <a:r>
                        <a:rPr lang="ja-JP" altLang="en-US" sz="1100" dirty="0"/>
                        <a:t>万円</a:t>
                      </a:r>
                      <a:endParaRPr kumimoji="1" lang="ja-JP" altLang="en-US" sz="1100" dirty="0"/>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64601534"/>
                  </a:ext>
                </a:extLst>
              </a:tr>
            </a:tbl>
          </a:graphicData>
        </a:graphic>
      </p:graphicFrame>
      <p:sp>
        <p:nvSpPr>
          <p:cNvPr id="51" name="正方形/長方形 109"/>
          <p:cNvSpPr/>
          <p:nvPr/>
        </p:nvSpPr>
        <p:spPr>
          <a:xfrm>
            <a:off x="5249007" y="2112171"/>
            <a:ext cx="3655286" cy="314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19124" fontAlgn="auto">
              <a:spcBef>
                <a:spcPts val="0"/>
              </a:spcBef>
              <a:spcAft>
                <a:spcPts val="0"/>
              </a:spcAft>
              <a:defRPr/>
            </a:pPr>
            <a:r>
              <a:rPr lang="ja-JP" altLang="en-US" sz="1600" b="1" u="sng" dirty="0">
                <a:solidFill>
                  <a:prstClr val="black"/>
                </a:solidFill>
                <a:latin typeface="ＭＳ Ｐゴシック"/>
                <a:ea typeface="ＭＳ Ｐゴシック"/>
                <a:cs typeface="Meiryo UI" panose="020B0604030504040204" pitchFamily="50" charset="-128"/>
              </a:rPr>
              <a:t>２．</a:t>
            </a:r>
            <a:r>
              <a:rPr lang="en-US" altLang="ja-JP" sz="1600" b="1" u="sng" dirty="0">
                <a:solidFill>
                  <a:prstClr val="black"/>
                </a:solidFill>
                <a:latin typeface="ＭＳ Ｐゴシック"/>
                <a:ea typeface="ＭＳ Ｐゴシック"/>
                <a:cs typeface="Meiryo UI" panose="020B0604030504040204" pitchFamily="50" charset="-128"/>
              </a:rPr>
              <a:t>Certification and subsidiary</a:t>
            </a:r>
            <a:endParaRPr lang="ja-JP" altLang="en-US" sz="1600" b="1" u="sng" dirty="0">
              <a:solidFill>
                <a:prstClr val="black"/>
              </a:solidFill>
              <a:latin typeface="ＭＳ Ｐゴシック"/>
              <a:ea typeface="ＭＳ Ｐゴシック"/>
              <a:cs typeface="Meiryo UI" panose="020B0604030504040204" pitchFamily="50" charset="-128"/>
            </a:endParaRPr>
          </a:p>
        </p:txBody>
      </p:sp>
      <p:sp>
        <p:nvSpPr>
          <p:cNvPr id="3" name="テキスト ボックス 2"/>
          <p:cNvSpPr txBox="1"/>
          <p:nvPr/>
        </p:nvSpPr>
        <p:spPr>
          <a:xfrm>
            <a:off x="209147" y="777404"/>
            <a:ext cx="8769484" cy="1353724"/>
          </a:xfrm>
          <a:prstGeom prst="rect">
            <a:avLst/>
          </a:prstGeom>
          <a:noFill/>
          <a:ln w="12700" cap="flat" cmpd="sng" algn="ctr">
            <a:solidFill>
              <a:srgbClr val="44546A">
                <a:lumMod val="50000"/>
              </a:srgbClr>
            </a:solidFill>
            <a:prstDash val="solid"/>
            <a:miter lim="800000"/>
          </a:ln>
        </p:spPr>
        <p:txBody>
          <a:bodyPr rtlCol="0" anchor="ctr"/>
          <a:lstStyle>
            <a:defPPr>
              <a:defRPr lang="ja-JP">
                <a:solidFill>
                  <a:sysClr val="window" lastClr="FFFFFF"/>
                </a:solidFill>
                <a:latin typeface="Calibri"/>
                <a:ea typeface="ＭＳ Ｐゴシック"/>
              </a:defRPr>
            </a:defPPr>
            <a:lvl1pPr marL="263776" indent="-263776" defTabSz="914400" eaLnBrk="1" latinLnBrk="0" hangingPunct="1">
              <a:buFont typeface="Wingdings" panose="05000000000000000000" pitchFamily="2" charset="2"/>
              <a:buChar char="l"/>
              <a:defRPr sz="2000">
                <a:solidFill>
                  <a:sysClr val="windowText" lastClr="000000"/>
                </a:solidFill>
                <a:latin typeface="+mn-ea"/>
                <a:ea typeface="+mn-ea"/>
              </a:defRPr>
            </a:lvl1pPr>
            <a:lvl2pPr defTabSz="914400" eaLnBrk="1" latinLnBrk="0" hangingPunct="1">
              <a:defRPr sz="1800">
                <a:solidFill>
                  <a:sysClr val="windowText" lastClr="000000"/>
                </a:solidFill>
                <a:latin typeface="Calibri"/>
                <a:ea typeface="ＭＳ Ｐゴシック"/>
              </a:defRPr>
            </a:lvl2pPr>
            <a:lvl3pPr defTabSz="914400" eaLnBrk="1" latinLnBrk="0" hangingPunct="1">
              <a:defRPr sz="1800">
                <a:solidFill>
                  <a:sysClr val="windowText" lastClr="000000"/>
                </a:solidFill>
                <a:latin typeface="Calibri"/>
                <a:ea typeface="ＭＳ Ｐゴシック"/>
              </a:defRPr>
            </a:lvl3pPr>
            <a:lvl4pPr defTabSz="914400" eaLnBrk="1" latinLnBrk="0" hangingPunct="1">
              <a:defRPr sz="1800">
                <a:solidFill>
                  <a:sysClr val="windowText" lastClr="000000"/>
                </a:solidFill>
                <a:latin typeface="Calibri"/>
                <a:ea typeface="ＭＳ Ｐゴシック"/>
              </a:defRPr>
            </a:lvl4pPr>
            <a:lvl5pPr defTabSz="914400" eaLnBrk="1" latinLnBrk="0" hangingPunct="1">
              <a:defRPr sz="1800">
                <a:solidFill>
                  <a:sysClr val="windowText" lastClr="000000"/>
                </a:solidFill>
                <a:latin typeface="Calibri"/>
                <a:ea typeface="ＭＳ Ｐゴシック"/>
              </a:defRPr>
            </a:lvl5pPr>
            <a:lvl6pPr>
              <a:defRPr sz="1800">
                <a:solidFill>
                  <a:sysClr val="windowText" lastClr="000000"/>
                </a:solidFill>
                <a:latin typeface="Calibri"/>
                <a:ea typeface="ＭＳ Ｐゴシック"/>
              </a:defRPr>
            </a:lvl6pPr>
            <a:lvl7pPr>
              <a:defRPr sz="1800">
                <a:solidFill>
                  <a:sysClr val="windowText" lastClr="000000"/>
                </a:solidFill>
                <a:latin typeface="Calibri"/>
                <a:ea typeface="ＭＳ Ｐゴシック"/>
              </a:defRPr>
            </a:lvl7pPr>
            <a:lvl8pPr>
              <a:defRPr sz="1800">
                <a:solidFill>
                  <a:sysClr val="windowText" lastClr="000000"/>
                </a:solidFill>
                <a:latin typeface="Calibri"/>
                <a:ea typeface="ＭＳ Ｐゴシック"/>
              </a:defRPr>
            </a:lvl8pPr>
            <a:lvl9pPr>
              <a:defRPr sz="1800">
                <a:solidFill>
                  <a:sysClr val="windowText" lastClr="000000"/>
                </a:solidFill>
                <a:latin typeface="Calibri"/>
                <a:ea typeface="ＭＳ Ｐゴシック"/>
              </a:defRPr>
            </a:lvl9pPr>
          </a:lstStyle>
          <a:p>
            <a:r>
              <a:rPr lang="en-US" altLang="ja-JP" sz="1800" dirty="0"/>
              <a:t>MLIT has promoted ACPE strongly after the serious accident, together with AEBS. </a:t>
            </a:r>
          </a:p>
          <a:p>
            <a:r>
              <a:rPr lang="en-US" altLang="ja-JP" sz="1800" dirty="0"/>
              <a:t>The ratio of new vehicle with ACPE is increasing up to </a:t>
            </a:r>
            <a:r>
              <a:rPr lang="en-US" altLang="ja-JP" sz="1800" dirty="0">
                <a:solidFill>
                  <a:srgbClr val="FF0000"/>
                </a:solidFill>
              </a:rPr>
              <a:t>over 90% </a:t>
            </a:r>
            <a:r>
              <a:rPr lang="en-US" altLang="ja-JP" sz="1800" dirty="0"/>
              <a:t>by a subsidiary and certification.</a:t>
            </a:r>
          </a:p>
          <a:p>
            <a:r>
              <a:rPr lang="en-US" altLang="ja-JP" sz="1800" dirty="0"/>
              <a:t>MLIT has started NCAP as well.</a:t>
            </a:r>
          </a:p>
        </p:txBody>
      </p:sp>
      <p:sp>
        <p:nvSpPr>
          <p:cNvPr id="35" name="Rectangle 20"/>
          <p:cNvSpPr>
            <a:spLocks noChangeArrowheads="1"/>
          </p:cNvSpPr>
          <p:nvPr/>
        </p:nvSpPr>
        <p:spPr bwMode="auto">
          <a:xfrm>
            <a:off x="2627784" y="3065352"/>
            <a:ext cx="1539117" cy="3230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a:noAutofit/>
          </a:bodyPr>
          <a:lstStyle>
            <a:defPPr>
              <a:defRPr lang="ja-JP"/>
            </a:defPPr>
            <a:lvl1pPr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5pPr>
            <a:lvl6pPr marL="22860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6pPr>
            <a:lvl7pPr marL="27432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7pPr>
            <a:lvl8pPr marL="32004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8pPr>
            <a:lvl9pPr marL="3657600" algn="l" defTabSz="914400" rtl="0" eaLnBrk="1" latinLnBrk="0" hangingPunct="1">
              <a:defRPr kumimoji="1" kern="1200">
                <a:solidFill>
                  <a:schemeClr val="tx1"/>
                </a:solidFill>
                <a:effectLst>
                  <a:outerShdw blurRad="38100" dist="38100" dir="2700000" algn="tl">
                    <a:srgbClr val="000000">
                      <a:alpha val="43137"/>
                    </a:srgbClr>
                  </a:outerShdw>
                </a:effectLst>
                <a:latin typeface="Arial" charset="0"/>
                <a:ea typeface="ＭＳ Ｐゴシック" pitchFamily="50" charset="-128"/>
                <a:cs typeface="+mn-cs"/>
              </a:defRPr>
            </a:lvl9pPr>
          </a:lstStyle>
          <a:p>
            <a:pPr algn="ctr" defTabSz="844083">
              <a:defRPr/>
            </a:pPr>
            <a:r>
              <a:rPr lang="ja-JP" altLang="en-US" b="1" dirty="0">
                <a:solidFill>
                  <a:prstClr val="black"/>
                </a:solidFill>
                <a:effectLst/>
              </a:rPr>
              <a:t>　</a:t>
            </a:r>
            <a:r>
              <a:rPr lang="ja-JP" altLang="en-US" b="1" dirty="0">
                <a:solidFill>
                  <a:srgbClr val="FF0000"/>
                </a:solidFill>
                <a:effectLst/>
              </a:rPr>
              <a:t>②</a:t>
            </a:r>
            <a:r>
              <a:rPr lang="en-US" altLang="ja-JP" b="1" dirty="0">
                <a:solidFill>
                  <a:srgbClr val="FF0000"/>
                </a:solidFill>
                <a:effectLst/>
              </a:rPr>
              <a:t>ACPE</a:t>
            </a:r>
            <a:endParaRPr lang="ja-JP" altLang="en-US" b="1" dirty="0">
              <a:solidFill>
                <a:srgbClr val="FF0000"/>
              </a:solidFill>
              <a:effectLst/>
            </a:endParaRPr>
          </a:p>
        </p:txBody>
      </p:sp>
      <p:sp>
        <p:nvSpPr>
          <p:cNvPr id="5" name="角丸四角形 4"/>
          <p:cNvSpPr/>
          <p:nvPr/>
        </p:nvSpPr>
        <p:spPr>
          <a:xfrm>
            <a:off x="151308" y="2473789"/>
            <a:ext cx="4392488" cy="1948214"/>
          </a:xfrm>
          <a:prstGeom prst="roundRect">
            <a:avLst/>
          </a:prstGeom>
          <a:noFill/>
          <a:ln>
            <a:solidFill>
              <a:srgbClr val="8B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471" y="2450211"/>
            <a:ext cx="675362" cy="60570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712" y="3578943"/>
            <a:ext cx="2305372" cy="514422"/>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238" y="4229691"/>
            <a:ext cx="2295846" cy="533474"/>
          </a:xfrm>
          <a:prstGeom prst="rect">
            <a:avLst/>
          </a:prstGeom>
        </p:spPr>
      </p:pic>
      <p:graphicFrame>
        <p:nvGraphicFramePr>
          <p:cNvPr id="40" name="グラフ 39"/>
          <p:cNvGraphicFramePr>
            <a:graphicFrameLocks/>
          </p:cNvGraphicFramePr>
          <p:nvPr>
            <p:extLst>
              <p:ext uri="{D42A27DB-BD31-4B8C-83A1-F6EECF244321}">
                <p14:modId xmlns:p14="http://schemas.microsoft.com/office/powerpoint/2010/main" val="2440716309"/>
              </p:ext>
            </p:extLst>
          </p:nvPr>
        </p:nvGraphicFramePr>
        <p:xfrm>
          <a:off x="142776" y="4509926"/>
          <a:ext cx="4824536" cy="2382929"/>
        </p:xfrm>
        <a:graphic>
          <a:graphicData uri="http://schemas.openxmlformats.org/drawingml/2006/chart">
            <c:chart xmlns:c="http://schemas.openxmlformats.org/drawingml/2006/chart" xmlns:r="http://schemas.openxmlformats.org/officeDocument/2006/relationships" r:id="rId7"/>
          </a:graphicData>
        </a:graphic>
      </p:graphicFrame>
      <p:sp>
        <p:nvSpPr>
          <p:cNvPr id="10" name="テキスト ボックス 9"/>
          <p:cNvSpPr txBox="1"/>
          <p:nvPr/>
        </p:nvSpPr>
        <p:spPr>
          <a:xfrm>
            <a:off x="7519166" y="4300117"/>
            <a:ext cx="1579591" cy="369332"/>
          </a:xfrm>
          <a:prstGeom prst="rect">
            <a:avLst/>
          </a:prstGeom>
          <a:noFill/>
        </p:spPr>
        <p:txBody>
          <a:bodyPr wrap="square" rtlCol="0">
            <a:spAutoFit/>
          </a:bodyPr>
          <a:lstStyle/>
          <a:p>
            <a:r>
              <a:rPr kumimoji="1" lang="ja-JP" altLang="en-US" dirty="0"/>
              <a:t>３２５型式認定</a:t>
            </a:r>
          </a:p>
        </p:txBody>
      </p:sp>
      <p:sp>
        <p:nvSpPr>
          <p:cNvPr id="45" name="テキスト ボックス 44"/>
          <p:cNvSpPr txBox="1"/>
          <p:nvPr/>
        </p:nvSpPr>
        <p:spPr>
          <a:xfrm>
            <a:off x="7504465" y="3651488"/>
            <a:ext cx="1663065" cy="369332"/>
          </a:xfrm>
          <a:prstGeom prst="rect">
            <a:avLst/>
          </a:prstGeom>
          <a:noFill/>
        </p:spPr>
        <p:txBody>
          <a:bodyPr wrap="square" rtlCol="0">
            <a:spAutoFit/>
          </a:bodyPr>
          <a:lstStyle/>
          <a:p>
            <a:r>
              <a:rPr kumimoji="1" lang="ja-JP" altLang="en-US" dirty="0"/>
              <a:t>２５３型式認定</a:t>
            </a:r>
          </a:p>
        </p:txBody>
      </p:sp>
      <p:sp>
        <p:nvSpPr>
          <p:cNvPr id="12" name="角丸四角形吹き出し 11"/>
          <p:cNvSpPr/>
          <p:nvPr/>
        </p:nvSpPr>
        <p:spPr>
          <a:xfrm>
            <a:off x="4860032" y="5346351"/>
            <a:ext cx="4025075" cy="602929"/>
          </a:xfrm>
          <a:prstGeom prst="wedgeRoundRectCallout">
            <a:avLst>
              <a:gd name="adj1" fmla="val -47943"/>
              <a:gd name="adj2" fmla="val -90123"/>
              <a:gd name="adj3" fmla="val 16667"/>
            </a:avLst>
          </a:prstGeom>
          <a:solidFill>
            <a:schemeClr val="accent1"/>
          </a:solidFill>
          <a:ln>
            <a:solidFill>
              <a:srgbClr val="8B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90</a:t>
            </a:r>
            <a:r>
              <a:rPr kumimoji="1" lang="ja-JP" altLang="en-US" dirty="0">
                <a:solidFill>
                  <a:srgbClr val="FF0000"/>
                </a:solidFill>
              </a:rPr>
              <a:t>％</a:t>
            </a:r>
            <a:r>
              <a:rPr lang="ja-JP" altLang="en-US" dirty="0">
                <a:solidFill>
                  <a:schemeClr val="tx1"/>
                </a:solidFill>
              </a:rPr>
              <a:t> </a:t>
            </a:r>
            <a:r>
              <a:rPr lang="en-US" altLang="ja-JP" dirty="0">
                <a:solidFill>
                  <a:schemeClr val="tx1"/>
                </a:solidFill>
              </a:rPr>
              <a:t>of new vehicles have ACPE in Japan. </a:t>
            </a:r>
            <a:r>
              <a:rPr lang="en-US" altLang="ja-JP" sz="1100" dirty="0">
                <a:solidFill>
                  <a:schemeClr val="tx1"/>
                </a:solidFill>
              </a:rPr>
              <a:t>But levels of prevention are different</a:t>
            </a:r>
            <a:endParaRPr kumimoji="1" lang="ja-JP" altLang="en-US" dirty="0">
              <a:solidFill>
                <a:schemeClr val="tx1"/>
              </a:solidFill>
            </a:endParaRPr>
          </a:p>
        </p:txBody>
      </p:sp>
      <p:sp>
        <p:nvSpPr>
          <p:cNvPr id="13" name="正方形/長方形 12"/>
          <p:cNvSpPr/>
          <p:nvPr/>
        </p:nvSpPr>
        <p:spPr>
          <a:xfrm>
            <a:off x="5139562" y="4205962"/>
            <a:ext cx="2415671" cy="575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AEEA8F3-3ADD-F71F-E671-03327F6272AA}"/>
              </a:ext>
            </a:extLst>
          </p:cNvPr>
          <p:cNvSpPr txBox="1"/>
          <p:nvPr/>
        </p:nvSpPr>
        <p:spPr>
          <a:xfrm>
            <a:off x="7574744" y="3681751"/>
            <a:ext cx="1569256" cy="358260"/>
          </a:xfrm>
          <a:prstGeom prst="rect">
            <a:avLst/>
          </a:prstGeom>
          <a:solidFill>
            <a:schemeClr val="bg1"/>
          </a:solidFill>
        </p:spPr>
        <p:txBody>
          <a:bodyPr wrap="square" lIns="0" tIns="0" rIns="0" bIns="0">
            <a:noAutofit/>
          </a:bodyPr>
          <a:lstStyle/>
          <a:p>
            <a:pPr algn="ctr"/>
            <a:r>
              <a:rPr lang="en-US" altLang="ja-JP" sz="1400" dirty="0"/>
              <a:t>253 type approved</a:t>
            </a:r>
            <a:endParaRPr lang="ja-JP" altLang="en-US" sz="1200" dirty="0"/>
          </a:p>
        </p:txBody>
      </p:sp>
      <p:sp>
        <p:nvSpPr>
          <p:cNvPr id="27" name="テキスト ボックス 26">
            <a:extLst>
              <a:ext uri="{FF2B5EF4-FFF2-40B4-BE49-F238E27FC236}">
                <a16:creationId xmlns:a16="http://schemas.microsoft.com/office/drawing/2014/main" id="{0A7CF7A5-332A-17B1-36DF-6C4BDB07D4EB}"/>
              </a:ext>
            </a:extLst>
          </p:cNvPr>
          <p:cNvSpPr txBox="1"/>
          <p:nvPr/>
        </p:nvSpPr>
        <p:spPr>
          <a:xfrm>
            <a:off x="7564760" y="4319308"/>
            <a:ext cx="1569256" cy="358260"/>
          </a:xfrm>
          <a:prstGeom prst="rect">
            <a:avLst/>
          </a:prstGeom>
          <a:solidFill>
            <a:schemeClr val="bg1"/>
          </a:solidFill>
        </p:spPr>
        <p:txBody>
          <a:bodyPr wrap="square" lIns="0" tIns="0" rIns="0" bIns="0">
            <a:noAutofit/>
          </a:bodyPr>
          <a:lstStyle/>
          <a:p>
            <a:pPr algn="ctr"/>
            <a:r>
              <a:rPr lang="en-US" altLang="ja-JP" sz="1400" dirty="0"/>
              <a:t>325 type approved</a:t>
            </a:r>
            <a:endParaRPr lang="ja-JP" altLang="en-US" sz="1200" dirty="0"/>
          </a:p>
        </p:txBody>
      </p:sp>
      <p:graphicFrame>
        <p:nvGraphicFramePr>
          <p:cNvPr id="28" name="表 27">
            <a:extLst>
              <a:ext uri="{FF2B5EF4-FFF2-40B4-BE49-F238E27FC236}">
                <a16:creationId xmlns:a16="http://schemas.microsoft.com/office/drawing/2014/main" id="{917FD7D7-C649-528B-61F3-3B9031C3193F}"/>
              </a:ext>
            </a:extLst>
          </p:cNvPr>
          <p:cNvGraphicFramePr>
            <a:graphicFrameLocks noGrp="1"/>
          </p:cNvGraphicFramePr>
          <p:nvPr>
            <p:extLst>
              <p:ext uri="{D42A27DB-BD31-4B8C-83A1-F6EECF244321}">
                <p14:modId xmlns:p14="http://schemas.microsoft.com/office/powerpoint/2010/main" val="1804382010"/>
              </p:ext>
            </p:extLst>
          </p:nvPr>
        </p:nvGraphicFramePr>
        <p:xfrm>
          <a:off x="5218955" y="2556247"/>
          <a:ext cx="3457500" cy="839372"/>
        </p:xfrm>
        <a:graphic>
          <a:graphicData uri="http://schemas.openxmlformats.org/drawingml/2006/table">
            <a:tbl>
              <a:tblPr firstRow="1" bandRow="1"/>
              <a:tblGrid>
                <a:gridCol w="1241815">
                  <a:extLst>
                    <a:ext uri="{9D8B030D-6E8A-4147-A177-3AD203B41FA5}">
                      <a16:colId xmlns:a16="http://schemas.microsoft.com/office/drawing/2014/main" val="3919265097"/>
                    </a:ext>
                  </a:extLst>
                </a:gridCol>
                <a:gridCol w="1109723">
                  <a:extLst>
                    <a:ext uri="{9D8B030D-6E8A-4147-A177-3AD203B41FA5}">
                      <a16:colId xmlns:a16="http://schemas.microsoft.com/office/drawing/2014/main" val="3274718851"/>
                    </a:ext>
                  </a:extLst>
                </a:gridCol>
                <a:gridCol w="1105962">
                  <a:extLst>
                    <a:ext uri="{9D8B030D-6E8A-4147-A177-3AD203B41FA5}">
                      <a16:colId xmlns:a16="http://schemas.microsoft.com/office/drawing/2014/main" val="3710374961"/>
                    </a:ext>
                  </a:extLst>
                </a:gridCol>
              </a:tblGrid>
              <a:tr h="340372">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indent="0" algn="ctr" defTabSz="914395" rtl="0" eaLnBrk="1" fontAlgn="auto" latinLnBrk="0" hangingPunct="1">
                        <a:lnSpc>
                          <a:spcPct val="100000"/>
                        </a:lnSpc>
                        <a:spcBef>
                          <a:spcPts val="0"/>
                        </a:spcBef>
                        <a:spcAft>
                          <a:spcPts val="0"/>
                        </a:spcAft>
                        <a:buClrTx/>
                        <a:buSzTx/>
                        <a:buFontTx/>
                        <a:buNone/>
                        <a:tabLst/>
                        <a:defRPr/>
                      </a:pPr>
                      <a:r>
                        <a:rPr lang="en-US" altLang="ja-JP" sz="1100" dirty="0"/>
                        <a:t>Purchase of Vehicles</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indent="0" algn="ctr" defTabSz="914395" rtl="0" eaLnBrk="1" fontAlgn="auto" latinLnBrk="0" hangingPunct="1">
                        <a:lnSpc>
                          <a:spcPct val="100000"/>
                        </a:lnSpc>
                        <a:spcBef>
                          <a:spcPts val="0"/>
                        </a:spcBef>
                        <a:spcAft>
                          <a:spcPts val="0"/>
                        </a:spcAft>
                        <a:buClrTx/>
                        <a:buSzTx/>
                        <a:buFontTx/>
                        <a:buNone/>
                        <a:tabLst/>
                        <a:defRPr/>
                      </a:pPr>
                      <a:r>
                        <a:rPr lang="ja-JP" altLang="en-US" sz="1100" u="none" baseline="0" dirty="0"/>
                        <a:t>①＋②</a:t>
                      </a:r>
                      <a:endParaRPr lang="en-US" altLang="ja-JP" sz="1100" u="none" baseline="0" dirty="0">
                        <a:solidFill>
                          <a:srgbClr val="000000"/>
                        </a:solidFill>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indent="0" algn="ctr" defTabSz="914395" rtl="0" eaLnBrk="1" fontAlgn="auto" latinLnBrk="0" hangingPunct="1">
                        <a:lnSpc>
                          <a:spcPct val="100000"/>
                        </a:lnSpc>
                        <a:spcBef>
                          <a:spcPts val="0"/>
                        </a:spcBef>
                        <a:spcAft>
                          <a:spcPts val="0"/>
                        </a:spcAft>
                        <a:buClrTx/>
                        <a:buSzTx/>
                        <a:buFontTx/>
                        <a:buNone/>
                        <a:tabLst/>
                        <a:defRPr/>
                      </a:pPr>
                      <a:r>
                        <a:rPr lang="ja-JP" altLang="en-US" sz="1100" u="none" baseline="0" dirty="0"/>
                        <a:t>①</a:t>
                      </a:r>
                      <a:endParaRPr lang="en-US" altLang="ja-JP" sz="1100" u="none" baseline="0" dirty="0">
                        <a:solidFill>
                          <a:srgbClr val="000000"/>
                        </a:solidFill>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132934518"/>
                  </a:ext>
                </a:extLst>
              </a:tr>
              <a:tr h="306317">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r>
                        <a:rPr lang="en-US" altLang="ja-JP" sz="1100" dirty="0"/>
                        <a:t>registered vehicle</a:t>
                      </a:r>
                      <a:endParaRPr kumimoji="1" lang="ja-JP" altLang="en-US" sz="1100" dirty="0"/>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r"/>
                      <a:r>
                        <a:rPr lang="en-US" altLang="ja-JP" sz="1100" dirty="0"/>
                        <a:t>100,000 yen</a:t>
                      </a:r>
                      <a:endParaRPr kumimoji="1" lang="ja-JP" altLang="en-US" sz="1100" dirty="0"/>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r"/>
                      <a:r>
                        <a:rPr lang="en-US" altLang="ja-JP" sz="1100" dirty="0"/>
                        <a:t>60,000 yen</a:t>
                      </a:r>
                      <a:endParaRPr kumimoji="1" lang="ja-JP" altLang="en-US" sz="1100" dirty="0"/>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64601534"/>
                  </a:ext>
                </a:extLst>
              </a:tr>
            </a:tbl>
          </a:graphicData>
        </a:graphic>
      </p:graphicFrame>
      <p:sp>
        <p:nvSpPr>
          <p:cNvPr id="33" name="タイトル 1"/>
          <p:cNvSpPr txBox="1">
            <a:spLocks/>
          </p:cNvSpPr>
          <p:nvPr/>
        </p:nvSpPr>
        <p:spPr bwMode="auto">
          <a:xfrm>
            <a:off x="0" y="59138"/>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2000" kern="0" dirty="0"/>
              <a:t>2. Japanese situation (promotion of ACPE)</a:t>
            </a:r>
            <a:endParaRPr lang="ja-JP" altLang="en-US" sz="2000" kern="0" dirty="0"/>
          </a:p>
        </p:txBody>
      </p:sp>
      <p:sp>
        <p:nvSpPr>
          <p:cNvPr id="2" name="スライド番号プレースホルダー 1"/>
          <p:cNvSpPr>
            <a:spLocks noGrp="1"/>
          </p:cNvSpPr>
          <p:nvPr>
            <p:ph type="sldNum" sz="quarter" idx="12"/>
          </p:nvPr>
        </p:nvSpPr>
        <p:spPr/>
        <p:txBody>
          <a:bodyPr/>
          <a:lstStyle/>
          <a:p>
            <a:pPr>
              <a:defRPr/>
            </a:pPr>
            <a:fld id="{06FFE511-5094-4685-A035-FB392A6605D8}" type="slidenum">
              <a:rPr lang="en-US" altLang="ja-JP" smtClean="0"/>
              <a:pPr>
                <a:defRPr/>
              </a:pPr>
              <a:t>11</a:t>
            </a:fld>
            <a:endParaRPr lang="en-US" altLang="ja-JP"/>
          </a:p>
        </p:txBody>
      </p:sp>
      <p:sp>
        <p:nvSpPr>
          <p:cNvPr id="4" name="テキスト ボックス 3"/>
          <p:cNvSpPr txBox="1"/>
          <p:nvPr/>
        </p:nvSpPr>
        <p:spPr>
          <a:xfrm>
            <a:off x="5978755" y="4751566"/>
            <a:ext cx="1329549" cy="261610"/>
          </a:xfrm>
          <a:prstGeom prst="rect">
            <a:avLst/>
          </a:prstGeom>
          <a:noFill/>
        </p:spPr>
        <p:txBody>
          <a:bodyPr wrap="square" rtlCol="0">
            <a:spAutoFit/>
          </a:bodyPr>
          <a:lstStyle/>
          <a:p>
            <a:r>
              <a:rPr lang="en-US" altLang="ja-JP" sz="1100" dirty="0"/>
              <a:t>※PMPD=ACPE</a:t>
            </a:r>
            <a:endParaRPr kumimoji="1" lang="ja-JP" altLang="en-US" sz="1100" dirty="0"/>
          </a:p>
        </p:txBody>
      </p:sp>
    </p:spTree>
    <p:extLst>
      <p:ext uri="{BB962C8B-B14F-4D97-AF65-F5344CB8AC3E}">
        <p14:creationId xmlns:p14="http://schemas.microsoft.com/office/powerpoint/2010/main" val="374611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268760"/>
            <a:ext cx="8640960" cy="3539430"/>
          </a:xfrm>
          <a:prstGeom prst="rect">
            <a:avLst/>
          </a:prstGeom>
        </p:spPr>
        <p:txBody>
          <a:bodyPr wrap="square">
            <a:spAutoFit/>
          </a:bodyPr>
          <a:lstStyle/>
          <a:p>
            <a:pPr marL="534988"/>
            <a:r>
              <a:rPr lang="en-US" altLang="ja-JP" sz="3200" dirty="0">
                <a:solidFill>
                  <a:srgbClr val="CCECFF"/>
                </a:solidFill>
              </a:rPr>
              <a:t>1. What is ACPE?</a:t>
            </a:r>
          </a:p>
          <a:p>
            <a:pPr marL="534988"/>
            <a:endParaRPr lang="en-US" altLang="ja-JP" sz="3200" dirty="0">
              <a:solidFill>
                <a:srgbClr val="4087C8"/>
              </a:solidFill>
            </a:endParaRPr>
          </a:p>
          <a:p>
            <a:pPr marL="534988"/>
            <a:r>
              <a:rPr lang="en-US" altLang="ja-JP" sz="3200" dirty="0">
                <a:solidFill>
                  <a:srgbClr val="CCECFF"/>
                </a:solidFill>
              </a:rPr>
              <a:t>2. Japanese situation of ACPE</a:t>
            </a:r>
          </a:p>
          <a:p>
            <a:pPr marL="534988"/>
            <a:endParaRPr lang="en-US" altLang="ja-JP" sz="3200" dirty="0">
              <a:solidFill>
                <a:srgbClr val="4087C8"/>
              </a:solidFill>
            </a:endParaRPr>
          </a:p>
          <a:p>
            <a:pPr marL="534988"/>
            <a:r>
              <a:rPr lang="en-US" altLang="ja-JP" sz="3200" dirty="0">
                <a:solidFill>
                  <a:srgbClr val="4087C8"/>
                </a:solidFill>
              </a:rPr>
              <a:t>3. Benefit for future traffic in the world</a:t>
            </a:r>
          </a:p>
          <a:p>
            <a:pPr marL="534988"/>
            <a:endParaRPr lang="en-US" altLang="ja-JP" sz="3200" dirty="0">
              <a:solidFill>
                <a:srgbClr val="CCECFF"/>
              </a:solidFill>
            </a:endParaRPr>
          </a:p>
          <a:p>
            <a:pPr marL="534988"/>
            <a:r>
              <a:rPr lang="en-US" altLang="ja-JP" sz="3200" dirty="0">
                <a:solidFill>
                  <a:srgbClr val="CCECFF"/>
                </a:solidFill>
              </a:rPr>
              <a:t>4. Plan for the discussion </a:t>
            </a:r>
            <a:endParaRPr lang="ja-JP" altLang="en-US" sz="3200" dirty="0">
              <a:solidFill>
                <a:srgbClr val="CCECFF"/>
              </a:solidFill>
            </a:endParaRPr>
          </a:p>
        </p:txBody>
      </p:sp>
      <p:sp>
        <p:nvSpPr>
          <p:cNvPr id="3" name="スライド番号プレースホルダー 2"/>
          <p:cNvSpPr>
            <a:spLocks noGrp="1"/>
          </p:cNvSpPr>
          <p:nvPr>
            <p:ph type="sldNum" sz="quarter" idx="12"/>
          </p:nvPr>
        </p:nvSpPr>
        <p:spPr/>
        <p:txBody>
          <a:bodyPr/>
          <a:lstStyle/>
          <a:p>
            <a:pPr>
              <a:defRPr/>
            </a:pPr>
            <a:fld id="{DE9C2EA1-6911-4BAC-954D-0A2DD024DDCF}" type="slidenum">
              <a:rPr lang="en-US" altLang="ja-JP" smtClean="0"/>
              <a:pPr>
                <a:defRPr/>
              </a:pPr>
              <a:t>12</a:t>
            </a:fld>
            <a:endParaRPr lang="en-US" altLang="ja-JP"/>
          </a:p>
        </p:txBody>
      </p:sp>
    </p:spTree>
    <p:extLst>
      <p:ext uri="{BB962C8B-B14F-4D97-AF65-F5344CB8AC3E}">
        <p14:creationId xmlns:p14="http://schemas.microsoft.com/office/powerpoint/2010/main" val="673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 Benefit for the future traffic in the world</a:t>
            </a:r>
            <a:endParaRPr kumimoji="1" lang="ja-JP" altLang="en-US" dirty="0"/>
          </a:p>
        </p:txBody>
      </p:sp>
      <p:pic>
        <p:nvPicPr>
          <p:cNvPr id="20" name="図 19"/>
          <p:cNvPicPr>
            <a:picLocks noChangeAspect="1"/>
          </p:cNvPicPr>
          <p:nvPr/>
        </p:nvPicPr>
        <p:blipFill rotWithShape="1">
          <a:blip r:embed="rId3"/>
          <a:srcRect l="34250" t="25500" r="16531" b="16401"/>
          <a:stretch/>
        </p:blipFill>
        <p:spPr>
          <a:xfrm>
            <a:off x="467544" y="3068960"/>
            <a:ext cx="5096952" cy="3384376"/>
          </a:xfrm>
          <a:prstGeom prst="rect">
            <a:avLst/>
          </a:prstGeom>
        </p:spPr>
      </p:pic>
      <p:sp>
        <p:nvSpPr>
          <p:cNvPr id="34" name="正方形/長方形 33"/>
          <p:cNvSpPr/>
          <p:nvPr/>
        </p:nvSpPr>
        <p:spPr>
          <a:xfrm>
            <a:off x="107504" y="836712"/>
            <a:ext cx="8879803" cy="1944216"/>
          </a:xfrm>
          <a:prstGeom prst="rect">
            <a:avLst/>
          </a:prstGeom>
          <a:noFill/>
          <a:ln w="12700" cap="flat" cmpd="sng" algn="ctr">
            <a:solidFill>
              <a:srgbClr val="44546A">
                <a:lumMod val="50000"/>
              </a:srgbClr>
            </a:solidFill>
            <a:prstDash val="solid"/>
            <a:miter lim="800000"/>
          </a:ln>
          <a:effectLst/>
        </p:spPr>
        <p:txBody>
          <a:bodyPr wrap="square"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ACPE is beneficial, only for Japan or not?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We do believe ACPE is clearly beneficial for the world including Europe.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The reasons of this are;</a:t>
            </a:r>
          </a:p>
          <a:p>
            <a:pPr marR="0" lvl="0" defTabSz="914400" eaLnBrk="1" fontAlgn="auto" latinLnBrk="0" hangingPunct="1">
              <a:lnSpc>
                <a:spcPct val="100000"/>
              </a:lnSpc>
              <a:spcBef>
                <a:spcPts val="0"/>
              </a:spcBef>
              <a:spcAft>
                <a:spcPts val="0"/>
              </a:spcAft>
              <a:buClrTx/>
              <a:buSzTx/>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       - Expectation of increasing total population of elderly people</a:t>
            </a:r>
          </a:p>
          <a:p>
            <a:pPr marR="0" lvl="0" defTabSz="914400" eaLnBrk="1" fontAlgn="auto" latinLnBrk="0" hangingPunct="1">
              <a:lnSpc>
                <a:spcPct val="100000"/>
              </a:lnSpc>
              <a:spcBef>
                <a:spcPts val="0"/>
              </a:spcBef>
              <a:spcAft>
                <a:spcPts val="0"/>
              </a:spcAft>
              <a:buClrTx/>
              <a:buSzTx/>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       - Expectation of increase of other types of pedals</a:t>
            </a:r>
          </a:p>
          <a:p>
            <a:pPr marR="0" lvl="0" defTabSz="914400" eaLnBrk="1" fontAlgn="auto" latinLnBrk="0" hangingPunct="1">
              <a:lnSpc>
                <a:spcPct val="100000"/>
              </a:lnSpc>
              <a:spcBef>
                <a:spcPts val="0"/>
              </a:spcBef>
              <a:spcAft>
                <a:spcPts val="0"/>
              </a:spcAft>
              <a:buClrTx/>
              <a:buSzTx/>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       </a:t>
            </a:r>
            <a:r>
              <a:rPr kumimoji="0" lang="en-US" altLang="ja-JP" sz="2000" kern="0" dirty="0">
                <a:latin typeface="ＭＳ Ｐゴシック" panose="020B0600070205080204" pitchFamily="50" charset="-128"/>
                <a:ea typeface="ＭＳ Ｐゴシック" panose="020B0600070205080204" pitchFamily="50" charset="-128"/>
              </a:rPr>
              <a:t>-</a:t>
            </a:r>
            <a:r>
              <a:rPr kumimoji="0" lang="en-US" altLang="ja-JP" sz="2000" kern="0" dirty="0">
                <a:solidFill>
                  <a:srgbClr val="00B050"/>
                </a:solidFill>
                <a:latin typeface="ＭＳ Ｐゴシック" panose="020B0600070205080204" pitchFamily="50" charset="-128"/>
                <a:ea typeface="ＭＳ Ｐゴシック" panose="020B0600070205080204" pitchFamily="50" charset="-128"/>
              </a:rPr>
              <a:t> </a:t>
            </a:r>
            <a:r>
              <a:rPr kumimoji="0" lang="en-US" altLang="ja-JP" sz="2000" kern="0" dirty="0">
                <a:latin typeface="ＭＳ Ｐゴシック" panose="020B0600070205080204" pitchFamily="50" charset="-128"/>
                <a:ea typeface="ＭＳ Ｐゴシック" panose="020B0600070205080204" pitchFamily="50" charset="-128"/>
              </a:rPr>
              <a:t>Increase of Automatic Transmission</a:t>
            </a:r>
            <a:endParaRPr kumimoji="0" lang="en-US" altLang="ja-JP" sz="20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35" name="角丸四角形吹き出し 34"/>
          <p:cNvSpPr/>
          <p:nvPr/>
        </p:nvSpPr>
        <p:spPr>
          <a:xfrm>
            <a:off x="5940152" y="3284984"/>
            <a:ext cx="3048795" cy="2448272"/>
          </a:xfrm>
          <a:prstGeom prst="wedgeRoundRectCallout">
            <a:avLst>
              <a:gd name="adj1" fmla="val -60256"/>
              <a:gd name="adj2" fmla="val -19439"/>
              <a:gd name="adj3" fmla="val 16667"/>
            </a:avLst>
          </a:prstGeom>
          <a:solidFill>
            <a:schemeClr val="accent1"/>
          </a:solidFill>
          <a:ln>
            <a:solidFill>
              <a:srgbClr val="8BD9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2"/>
                </a:solidFill>
              </a:rPr>
              <a:t>- </a:t>
            </a:r>
            <a:r>
              <a:rPr kumimoji="1" lang="en-US" altLang="ja-JP" dirty="0">
                <a:solidFill>
                  <a:schemeClr val="tx2"/>
                </a:solidFill>
              </a:rPr>
              <a:t>This data shows that aging society will come soo</a:t>
            </a:r>
            <a:r>
              <a:rPr lang="en-US" altLang="ja-JP" dirty="0">
                <a:solidFill>
                  <a:schemeClr val="tx2"/>
                </a:solidFill>
              </a:rPr>
              <a:t>n in all over the world.</a:t>
            </a:r>
          </a:p>
          <a:p>
            <a:r>
              <a:rPr kumimoji="1" lang="en-US" altLang="ja-JP" dirty="0">
                <a:solidFill>
                  <a:schemeClr val="tx2"/>
                </a:solidFill>
              </a:rPr>
              <a:t>- That means that the number of elderly driver </a:t>
            </a:r>
            <a:r>
              <a:rPr lang="en-US" altLang="ja-JP" dirty="0">
                <a:solidFill>
                  <a:schemeClr val="tx2"/>
                </a:solidFill>
              </a:rPr>
              <a:t>will increase as Japan.</a:t>
            </a:r>
            <a:endParaRPr kumimoji="1" lang="ja-JP" altLang="en-US"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651FC12D-27C1-4F31-90C9-A93D49E44687}" type="slidenum">
              <a:rPr lang="en-US" altLang="ja-JP" smtClean="0"/>
              <a:pPr>
                <a:defRPr/>
              </a:pPr>
              <a:t>13</a:t>
            </a:fld>
            <a:endParaRPr lang="en-US" altLang="ja-JP"/>
          </a:p>
        </p:txBody>
      </p:sp>
    </p:spTree>
    <p:extLst>
      <p:ext uri="{BB962C8B-B14F-4D97-AF65-F5344CB8AC3E}">
        <p14:creationId xmlns:p14="http://schemas.microsoft.com/office/powerpoint/2010/main" val="21665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496" y="2916003"/>
            <a:ext cx="5630858" cy="3290772"/>
          </a:xfrm>
        </p:spPr>
      </p:pic>
      <p:sp>
        <p:nvSpPr>
          <p:cNvPr id="5" name="テキスト ボックス 4"/>
          <p:cNvSpPr txBox="1"/>
          <p:nvPr/>
        </p:nvSpPr>
        <p:spPr>
          <a:xfrm>
            <a:off x="1963777" y="6305787"/>
            <a:ext cx="4176464" cy="215444"/>
          </a:xfrm>
          <a:prstGeom prst="rect">
            <a:avLst/>
          </a:prstGeom>
          <a:noFill/>
        </p:spPr>
        <p:txBody>
          <a:bodyPr wrap="square" rtlCol="0">
            <a:spAutoFit/>
          </a:bodyPr>
          <a:lstStyle/>
          <a:p>
            <a:r>
              <a:rPr lang="en-US" altLang="ja-JP" sz="800" dirty="0"/>
              <a:t>Global Sales and Sales Market Share of Electric Cars, 2010-2021, IEA</a:t>
            </a:r>
            <a:endParaRPr kumimoji="1" lang="ja-JP" altLang="en-US" sz="800" dirty="0"/>
          </a:p>
        </p:txBody>
      </p:sp>
      <p:cxnSp>
        <p:nvCxnSpPr>
          <p:cNvPr id="7" name="直線矢印コネクタ 6"/>
          <p:cNvCxnSpPr/>
          <p:nvPr/>
        </p:nvCxnSpPr>
        <p:spPr>
          <a:xfrm flipV="1">
            <a:off x="4788024" y="3442310"/>
            <a:ext cx="504056" cy="15779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685" y="6019997"/>
            <a:ext cx="4696480" cy="285790"/>
          </a:xfrm>
          <a:prstGeom prst="rect">
            <a:avLst/>
          </a:prstGeom>
        </p:spPr>
      </p:pic>
      <p:sp>
        <p:nvSpPr>
          <p:cNvPr id="17" name="四角形吹き出し 16"/>
          <p:cNvSpPr/>
          <p:nvPr/>
        </p:nvSpPr>
        <p:spPr>
          <a:xfrm>
            <a:off x="6268303" y="2685957"/>
            <a:ext cx="2771800" cy="597505"/>
          </a:xfrm>
          <a:prstGeom prst="wedgeRectCallout">
            <a:avLst>
              <a:gd name="adj1" fmla="val -78093"/>
              <a:gd name="adj2" fmla="val 73036"/>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Sales volume will be approximately 6.6 million</a:t>
            </a:r>
            <a:endParaRPr kumimoji="1" lang="ja-JP" altLang="en-US" dirty="0">
              <a:solidFill>
                <a:srgbClr val="FF0000"/>
              </a:solidFill>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8807" y="3326646"/>
            <a:ext cx="1625601" cy="677751"/>
          </a:xfrm>
          <a:prstGeom prst="rect">
            <a:avLst/>
          </a:prstGeom>
        </p:spPr>
      </p:pic>
      <p:sp>
        <p:nvSpPr>
          <p:cNvPr id="8" name="テキスト ボックス 7"/>
          <p:cNvSpPr txBox="1"/>
          <p:nvPr/>
        </p:nvSpPr>
        <p:spPr>
          <a:xfrm>
            <a:off x="7693091" y="3871242"/>
            <a:ext cx="863809" cy="215444"/>
          </a:xfrm>
          <a:prstGeom prst="rect">
            <a:avLst/>
          </a:prstGeom>
          <a:noFill/>
        </p:spPr>
        <p:txBody>
          <a:bodyPr wrap="square" rtlCol="0">
            <a:spAutoFit/>
          </a:bodyPr>
          <a:lstStyle/>
          <a:p>
            <a:r>
              <a:rPr kumimoji="1" lang="en-US" altLang="ja-JP" sz="800" dirty="0"/>
              <a:t>STOP</a:t>
            </a:r>
          </a:p>
        </p:txBody>
      </p:sp>
      <p:sp>
        <p:nvSpPr>
          <p:cNvPr id="12" name="テキスト ボックス 11"/>
          <p:cNvSpPr txBox="1"/>
          <p:nvPr/>
        </p:nvSpPr>
        <p:spPr>
          <a:xfrm>
            <a:off x="6698750" y="3904363"/>
            <a:ext cx="441426" cy="215444"/>
          </a:xfrm>
          <a:prstGeom prst="rect">
            <a:avLst/>
          </a:prstGeom>
          <a:noFill/>
        </p:spPr>
        <p:txBody>
          <a:bodyPr wrap="square" rtlCol="0">
            <a:spAutoFit/>
          </a:bodyPr>
          <a:lstStyle/>
          <a:p>
            <a:r>
              <a:rPr lang="en-US" altLang="ja-JP" sz="800" dirty="0"/>
              <a:t>ON</a:t>
            </a:r>
          </a:p>
        </p:txBody>
      </p:sp>
      <p:sp>
        <p:nvSpPr>
          <p:cNvPr id="14" name="テキスト ボックス 13"/>
          <p:cNvSpPr txBox="1"/>
          <p:nvPr/>
        </p:nvSpPr>
        <p:spPr>
          <a:xfrm>
            <a:off x="1193920" y="2636912"/>
            <a:ext cx="5112568" cy="369332"/>
          </a:xfrm>
          <a:prstGeom prst="rect">
            <a:avLst/>
          </a:prstGeom>
          <a:noFill/>
        </p:spPr>
        <p:txBody>
          <a:bodyPr wrap="square" rtlCol="0">
            <a:spAutoFit/>
          </a:bodyPr>
          <a:lstStyle/>
          <a:p>
            <a:r>
              <a:rPr lang="en-US" altLang="ja-JP" b="1" dirty="0"/>
              <a:t>EV sales in the global market</a:t>
            </a:r>
            <a:endParaRPr kumimoji="1" lang="ja-JP" altLang="en-US" b="1" dirty="0"/>
          </a:p>
        </p:txBody>
      </p:sp>
      <p:pic>
        <p:nvPicPr>
          <p:cNvPr id="3" name="図 2"/>
          <p:cNvPicPr>
            <a:picLocks noChangeAspect="1"/>
          </p:cNvPicPr>
          <p:nvPr/>
        </p:nvPicPr>
        <p:blipFill>
          <a:blip r:embed="rId6">
            <a:lum bright="70000" contrast="-70000"/>
            <a:extLst>
              <a:ext uri="{BEBA8EAE-BF5A-486C-A8C5-ECC9F3942E4B}">
                <a14:imgProps xmlns:a14="http://schemas.microsoft.com/office/drawing/2010/main">
                  <a14:imgLayer r:embed="rId7">
                    <a14:imgEffect>
                      <a14:sharpenSoften amount="-1000"/>
                    </a14:imgEffect>
                    <a14:imgEffect>
                      <a14:saturation sat="203000"/>
                    </a14:imgEffect>
                  </a14:imgLayer>
                </a14:imgProps>
              </a:ext>
              <a:ext uri="{28A0092B-C50C-407E-A947-70E740481C1C}">
                <a14:useLocalDpi xmlns:a14="http://schemas.microsoft.com/office/drawing/2010/main" val="0"/>
              </a:ext>
            </a:extLst>
          </a:blip>
          <a:stretch>
            <a:fillRect/>
          </a:stretch>
        </p:blipFill>
        <p:spPr>
          <a:xfrm>
            <a:off x="1091504" y="3717031"/>
            <a:ext cx="1862732" cy="1573325"/>
          </a:xfrm>
          <a:prstGeom prst="rect">
            <a:avLst/>
          </a:prstGeom>
          <a:blipFill dpi="0" rotWithShape="1">
            <a:blip r:embed="rId8">
              <a:alphaModFix amt="55000"/>
              <a:lum bright="70000" contrast="-70000"/>
            </a:blip>
            <a:srcRect/>
            <a:tile tx="0" ty="0" sx="100000" sy="100000" flip="none" algn="tl"/>
          </a:blipFill>
          <a:effectLst>
            <a:softEdge rad="88900"/>
          </a:effectLst>
        </p:spPr>
      </p:pic>
      <p:sp>
        <p:nvSpPr>
          <p:cNvPr id="15" name="タイトル 1"/>
          <p:cNvSpPr>
            <a:spLocks noGrp="1"/>
          </p:cNvSpPr>
          <p:nvPr>
            <p:ph type="title"/>
          </p:nvPr>
        </p:nvSpPr>
        <p:spPr>
          <a:xfrm>
            <a:off x="0" y="0"/>
            <a:ext cx="8316416" cy="476250"/>
          </a:xfrm>
        </p:spPr>
        <p:txBody>
          <a:bodyPr/>
          <a:lstStyle/>
          <a:p>
            <a:r>
              <a:rPr lang="en-US" altLang="ja-JP" sz="2000" dirty="0"/>
              <a:t>3. Benefit for the future traffic in the world </a:t>
            </a:r>
            <a:r>
              <a:rPr lang="en-US" altLang="ja-JP" sz="1400" dirty="0"/>
              <a:t>(other types of pedals)</a:t>
            </a:r>
            <a:endParaRPr kumimoji="1" lang="ja-JP" altLang="en-US" sz="1400" dirty="0"/>
          </a:p>
        </p:txBody>
      </p:sp>
      <p:sp>
        <p:nvSpPr>
          <p:cNvPr id="16" name="正方形/長方形 15"/>
          <p:cNvSpPr/>
          <p:nvPr/>
        </p:nvSpPr>
        <p:spPr>
          <a:xfrm>
            <a:off x="65246" y="775044"/>
            <a:ext cx="8879803" cy="1861867"/>
          </a:xfrm>
          <a:prstGeom prst="rect">
            <a:avLst/>
          </a:prstGeom>
          <a:noFill/>
          <a:ln w="12700" cap="flat" cmpd="sng" algn="ctr">
            <a:solidFill>
              <a:srgbClr val="44546A">
                <a:lumMod val="50000"/>
              </a:srgbClr>
            </a:solidFill>
            <a:prstDash val="solid"/>
            <a:miter lim="800000"/>
          </a:ln>
          <a:effectLst/>
        </p:spPr>
        <p:txBody>
          <a:bodyPr wrap="square"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In addition to elderly driver, Other types of pedals may have another potential risk of relevant accidents.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a:latin typeface="ＭＳ Ｐゴシック" panose="020B0600070205080204" pitchFamily="50" charset="-128"/>
                <a:ea typeface="ＭＳ Ｐゴシック" panose="020B0600070205080204" pitchFamily="50" charset="-128"/>
              </a:rPr>
              <a:t>EV dose </a:t>
            </a:r>
            <a:r>
              <a:rPr kumimoji="0" lang="en-US" altLang="ja-JP" sz="2000" kern="0" dirty="0">
                <a:latin typeface="ＭＳ Ｐゴシック" panose="020B0600070205080204" pitchFamily="50" charset="-128"/>
                <a:ea typeface="ＭＳ Ｐゴシック" panose="020B0600070205080204" pitchFamily="50" charset="-128"/>
              </a:rPr>
              <a:t>not have a manual transmission, so automatic transmissions will increase. And other types of pedaling, such as one pedal system, may be another factor.</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The number of EV is expected to increase in near future.</a:t>
            </a:r>
          </a:p>
        </p:txBody>
      </p:sp>
      <p:sp>
        <p:nvSpPr>
          <p:cNvPr id="2" name="スライド番号プレースホルダー 1"/>
          <p:cNvSpPr>
            <a:spLocks noGrp="1"/>
          </p:cNvSpPr>
          <p:nvPr>
            <p:ph type="sldNum" sz="quarter" idx="12"/>
          </p:nvPr>
        </p:nvSpPr>
        <p:spPr>
          <a:xfrm>
            <a:off x="6968058" y="6215457"/>
            <a:ext cx="2133600" cy="476250"/>
          </a:xfrm>
        </p:spPr>
        <p:txBody>
          <a:bodyPr/>
          <a:lstStyle/>
          <a:p>
            <a:pPr>
              <a:defRPr/>
            </a:pPr>
            <a:fld id="{651FC12D-27C1-4F31-90C9-A93D49E44687}" type="slidenum">
              <a:rPr lang="en-US" altLang="ja-JP" smtClean="0"/>
              <a:pPr>
                <a:defRPr/>
              </a:pPr>
              <a:t>14</a:t>
            </a:fld>
            <a:endParaRPr lang="en-US" altLang="ja-JP"/>
          </a:p>
        </p:txBody>
      </p:sp>
      <p:sp>
        <p:nvSpPr>
          <p:cNvPr id="18" name="テキスト ボックス 17"/>
          <p:cNvSpPr txBox="1"/>
          <p:nvPr/>
        </p:nvSpPr>
        <p:spPr>
          <a:xfrm>
            <a:off x="5940152" y="6411945"/>
            <a:ext cx="1843068" cy="215444"/>
          </a:xfrm>
          <a:prstGeom prst="rect">
            <a:avLst/>
          </a:prstGeom>
          <a:noFill/>
        </p:spPr>
        <p:txBody>
          <a:bodyPr wrap="square" rtlCol="0">
            <a:spAutoFit/>
          </a:bodyPr>
          <a:lstStyle/>
          <a:p>
            <a:r>
              <a:rPr lang="en-US" altLang="ja-JP" sz="800" dirty="0"/>
              <a:t>Japan is over 99%AT</a:t>
            </a:r>
          </a:p>
        </p:txBody>
      </p:sp>
      <p:sp>
        <p:nvSpPr>
          <p:cNvPr id="19" name="テキスト ボックス 18"/>
          <p:cNvSpPr txBox="1"/>
          <p:nvPr/>
        </p:nvSpPr>
        <p:spPr>
          <a:xfrm>
            <a:off x="5777216" y="4178635"/>
            <a:ext cx="2951237" cy="338554"/>
          </a:xfrm>
          <a:prstGeom prst="rect">
            <a:avLst/>
          </a:prstGeom>
          <a:noFill/>
        </p:spPr>
        <p:txBody>
          <a:bodyPr wrap="square" rtlCol="0">
            <a:spAutoFit/>
          </a:bodyPr>
          <a:lstStyle/>
          <a:p>
            <a:r>
              <a:rPr lang="en-US" altLang="ja-JP" sz="800" dirty="0"/>
              <a:t>Percentage of new car registrations and sales of passenger cars with automatic transmissions in European countries</a:t>
            </a:r>
          </a:p>
        </p:txBody>
      </p:sp>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8505" y="4455854"/>
            <a:ext cx="2419919" cy="2010534"/>
          </a:xfrm>
          <a:prstGeom prst="rect">
            <a:avLst/>
          </a:prstGeom>
        </p:spPr>
      </p:pic>
      <p:sp>
        <p:nvSpPr>
          <p:cNvPr id="20" name="テキスト ボックス 19"/>
          <p:cNvSpPr txBox="1"/>
          <p:nvPr/>
        </p:nvSpPr>
        <p:spPr>
          <a:xfrm>
            <a:off x="7516956" y="6401741"/>
            <a:ext cx="943476" cy="215444"/>
          </a:xfrm>
          <a:prstGeom prst="rect">
            <a:avLst/>
          </a:prstGeom>
          <a:noFill/>
        </p:spPr>
        <p:txBody>
          <a:bodyPr wrap="square" rtlCol="0">
            <a:spAutoFit/>
          </a:bodyPr>
          <a:lstStyle/>
          <a:p>
            <a:r>
              <a:rPr lang="en-US" altLang="ja-JP" sz="800" dirty="0"/>
              <a:t>Materials : ICCT</a:t>
            </a:r>
          </a:p>
        </p:txBody>
      </p:sp>
    </p:spTree>
    <p:extLst>
      <p:ext uri="{BB962C8B-B14F-4D97-AF65-F5344CB8AC3E}">
        <p14:creationId xmlns:p14="http://schemas.microsoft.com/office/powerpoint/2010/main" val="401620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hlinkClick r:id="rId3"/>
          </p:cNvPr>
          <p:cNvPicPr>
            <a:picLocks noChangeAspect="1"/>
          </p:cNvPicPr>
          <p:nvPr/>
        </p:nvPicPr>
        <p:blipFill>
          <a:blip r:embed="rId4"/>
          <a:stretch>
            <a:fillRect/>
          </a:stretch>
        </p:blipFill>
        <p:spPr>
          <a:xfrm>
            <a:off x="2483768" y="2924944"/>
            <a:ext cx="3903753" cy="3744416"/>
          </a:xfrm>
          <a:prstGeom prst="rect">
            <a:avLst/>
          </a:prstGeom>
        </p:spPr>
      </p:pic>
      <p:sp>
        <p:nvSpPr>
          <p:cNvPr id="21" name="タイトル 1"/>
          <p:cNvSpPr>
            <a:spLocks noGrp="1"/>
          </p:cNvSpPr>
          <p:nvPr>
            <p:ph type="title"/>
          </p:nvPr>
        </p:nvSpPr>
        <p:spPr>
          <a:xfrm>
            <a:off x="0" y="0"/>
            <a:ext cx="8316416" cy="476250"/>
          </a:xfrm>
        </p:spPr>
        <p:txBody>
          <a:bodyPr/>
          <a:lstStyle/>
          <a:p>
            <a:r>
              <a:rPr lang="en-US" altLang="ja-JP" dirty="0"/>
              <a:t>3. </a:t>
            </a:r>
            <a:r>
              <a:rPr lang="en-US" altLang="ja-JP" sz="2400" dirty="0"/>
              <a:t>Benefit for the future traffic in the world </a:t>
            </a:r>
            <a:r>
              <a:rPr lang="en-US" altLang="ja-JP" sz="2000" dirty="0"/>
              <a:t>(actual accident)</a:t>
            </a:r>
            <a:endParaRPr kumimoji="1" lang="ja-JP" altLang="en-US" sz="2000" dirty="0"/>
          </a:p>
        </p:txBody>
      </p:sp>
      <p:sp>
        <p:nvSpPr>
          <p:cNvPr id="22" name="正方形/長方形 21"/>
          <p:cNvSpPr/>
          <p:nvPr/>
        </p:nvSpPr>
        <p:spPr>
          <a:xfrm>
            <a:off x="179512" y="980728"/>
            <a:ext cx="8879803" cy="2295980"/>
          </a:xfrm>
          <a:prstGeom prst="rect">
            <a:avLst/>
          </a:prstGeom>
          <a:noFill/>
          <a:ln w="12700" cap="flat" cmpd="sng" algn="ctr">
            <a:solidFill>
              <a:srgbClr val="44546A">
                <a:lumMod val="50000"/>
              </a:srgbClr>
            </a:solidFill>
            <a:prstDash val="solid"/>
            <a:miter lim="800000"/>
          </a:ln>
          <a:effectLst/>
        </p:spPr>
        <p:txBody>
          <a:bodyPr wrap="square"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In Sep 2020, a female driver, 39 years old, made a collision to a school gate with high speed, and caused 11 injuries including 7 kids, when she tried to pick up her kids. This accident seems to be caused by pedal error, in UK.</a:t>
            </a:r>
          </a:p>
          <a:p>
            <a:pPr marR="0" lvl="0" defTabSz="914400" eaLnBrk="1" fontAlgn="auto" latinLnBrk="0" hangingPunct="1">
              <a:lnSpc>
                <a:spcPct val="100000"/>
              </a:lnSpc>
              <a:spcBef>
                <a:spcPts val="0"/>
              </a:spcBef>
              <a:spcAft>
                <a:spcPts val="0"/>
              </a:spcAft>
              <a:buClrTx/>
              <a:buSzTx/>
              <a:tabLst/>
              <a:defRPr/>
            </a:pPr>
            <a:endParaRPr kumimoji="0" lang="en-US" altLang="ja-JP" sz="2000" kern="0" dirty="0">
              <a:solidFill>
                <a:prstClr val="black"/>
              </a:solidFill>
              <a:latin typeface="ＭＳ Ｐゴシック" panose="020B0600070205080204" pitchFamily="50" charset="-128"/>
              <a:ea typeface="ＭＳ Ｐゴシック" panose="020B0600070205080204"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We need to do an effort prevent to repeat such accident. ACPE is one of the important measures to prevent them.</a:t>
            </a:r>
          </a:p>
        </p:txBody>
      </p:sp>
    </p:spTree>
    <p:extLst>
      <p:ext uri="{BB962C8B-B14F-4D97-AF65-F5344CB8AC3E}">
        <p14:creationId xmlns:p14="http://schemas.microsoft.com/office/powerpoint/2010/main" val="342663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268760"/>
            <a:ext cx="8640960" cy="3539430"/>
          </a:xfrm>
          <a:prstGeom prst="rect">
            <a:avLst/>
          </a:prstGeom>
        </p:spPr>
        <p:txBody>
          <a:bodyPr wrap="square">
            <a:spAutoFit/>
          </a:bodyPr>
          <a:lstStyle/>
          <a:p>
            <a:pPr marL="534988"/>
            <a:r>
              <a:rPr lang="en-US" altLang="ja-JP" sz="3200" dirty="0">
                <a:solidFill>
                  <a:srgbClr val="CCECFF"/>
                </a:solidFill>
              </a:rPr>
              <a:t>1. What is ACPE?</a:t>
            </a:r>
          </a:p>
          <a:p>
            <a:pPr marL="534988"/>
            <a:endParaRPr lang="en-US" altLang="ja-JP" sz="3200" dirty="0">
              <a:solidFill>
                <a:srgbClr val="4087C8"/>
              </a:solidFill>
            </a:endParaRPr>
          </a:p>
          <a:p>
            <a:pPr marL="534988"/>
            <a:r>
              <a:rPr lang="en-US" altLang="ja-JP" sz="3200" dirty="0">
                <a:solidFill>
                  <a:srgbClr val="CCECFF"/>
                </a:solidFill>
              </a:rPr>
              <a:t>2. Japanese situation of ACPE</a:t>
            </a:r>
          </a:p>
          <a:p>
            <a:pPr marL="534988"/>
            <a:endParaRPr lang="en-US" altLang="ja-JP" sz="3200" dirty="0">
              <a:solidFill>
                <a:srgbClr val="CCECFF"/>
              </a:solidFill>
            </a:endParaRPr>
          </a:p>
          <a:p>
            <a:pPr marL="534988"/>
            <a:r>
              <a:rPr lang="en-US" altLang="ja-JP" sz="3200" dirty="0">
                <a:solidFill>
                  <a:srgbClr val="CCECFF"/>
                </a:solidFill>
              </a:rPr>
              <a:t>3. Benefit for future traffic in the world</a:t>
            </a:r>
          </a:p>
          <a:p>
            <a:pPr marL="534988"/>
            <a:endParaRPr lang="en-US" altLang="ja-JP" sz="3200" dirty="0">
              <a:solidFill>
                <a:srgbClr val="CCECFF"/>
              </a:solidFill>
            </a:endParaRPr>
          </a:p>
          <a:p>
            <a:pPr marL="534988"/>
            <a:r>
              <a:rPr lang="en-US" altLang="ja-JP" sz="3200" dirty="0">
                <a:solidFill>
                  <a:srgbClr val="629CD2"/>
                </a:solidFill>
              </a:rPr>
              <a:t>4. Plan for the discussion </a:t>
            </a:r>
            <a:endParaRPr lang="ja-JP" altLang="en-US" sz="3200" dirty="0">
              <a:solidFill>
                <a:srgbClr val="629CD2"/>
              </a:solidFill>
            </a:endParaRPr>
          </a:p>
        </p:txBody>
      </p:sp>
      <p:sp>
        <p:nvSpPr>
          <p:cNvPr id="3" name="スライド番号プレースホルダー 2"/>
          <p:cNvSpPr>
            <a:spLocks noGrp="1"/>
          </p:cNvSpPr>
          <p:nvPr>
            <p:ph type="sldNum" sz="quarter" idx="12"/>
          </p:nvPr>
        </p:nvSpPr>
        <p:spPr/>
        <p:txBody>
          <a:bodyPr/>
          <a:lstStyle/>
          <a:p>
            <a:pPr>
              <a:defRPr/>
            </a:pPr>
            <a:fld id="{DE9C2EA1-6911-4BAC-954D-0A2DD024DDCF}" type="slidenum">
              <a:rPr lang="en-US" altLang="ja-JP" smtClean="0"/>
              <a:pPr>
                <a:defRPr/>
              </a:pPr>
              <a:t>16</a:t>
            </a:fld>
            <a:endParaRPr lang="en-US" altLang="ja-JP"/>
          </a:p>
        </p:txBody>
      </p:sp>
    </p:spTree>
    <p:extLst>
      <p:ext uri="{BB962C8B-B14F-4D97-AF65-F5344CB8AC3E}">
        <p14:creationId xmlns:p14="http://schemas.microsoft.com/office/powerpoint/2010/main" val="57595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7339"/>
            <a:ext cx="7740352" cy="476250"/>
          </a:xfrm>
        </p:spPr>
        <p:txBody>
          <a:bodyPr/>
          <a:lstStyle/>
          <a:p>
            <a:r>
              <a:rPr lang="en-US" altLang="ja-JP" dirty="0"/>
              <a:t>4. Plan for the discussion</a:t>
            </a:r>
            <a:endParaRPr kumimoji="1" lang="ja-JP" altLang="en-US" dirty="0"/>
          </a:p>
        </p:txBody>
      </p:sp>
      <p:sp>
        <p:nvSpPr>
          <p:cNvPr id="5" name="コンテンツ プレースホルダー 2"/>
          <p:cNvSpPr txBox="1">
            <a:spLocks/>
          </p:cNvSpPr>
          <p:nvPr/>
        </p:nvSpPr>
        <p:spPr bwMode="auto">
          <a:xfrm>
            <a:off x="116891" y="3172831"/>
            <a:ext cx="8820472" cy="26324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sz="2400" kern="0" dirty="0">
                <a:solidFill>
                  <a:srgbClr val="0070C0"/>
                </a:solidFill>
              </a:rPr>
              <a:t>Within 2022 kick off for TOR</a:t>
            </a:r>
          </a:p>
          <a:p>
            <a:r>
              <a:rPr lang="en-US" altLang="ja-JP" sz="2400" kern="0" dirty="0"/>
              <a:t>2023/2 GRVA#15 adoption of TOR and starting IWG</a:t>
            </a:r>
          </a:p>
          <a:p>
            <a:r>
              <a:rPr lang="en-US" altLang="ja-JP" sz="2400" kern="0" dirty="0"/>
              <a:t>2023/3 start IWG</a:t>
            </a:r>
          </a:p>
          <a:p>
            <a:r>
              <a:rPr lang="en-US" altLang="ja-JP" sz="2400" kern="0" dirty="0"/>
              <a:t>2024/2 informal doc to GRVA</a:t>
            </a:r>
          </a:p>
          <a:p>
            <a:r>
              <a:rPr lang="en-US" altLang="ja-JP" sz="2400" kern="0" dirty="0"/>
              <a:t>2024/5 formal doc to GRVA</a:t>
            </a:r>
          </a:p>
          <a:p>
            <a:r>
              <a:rPr lang="en-US" altLang="ja-JP" sz="2400" kern="0" dirty="0"/>
              <a:t>2024/11 formal doc to WP29</a:t>
            </a:r>
          </a:p>
        </p:txBody>
      </p:sp>
      <p:sp>
        <p:nvSpPr>
          <p:cNvPr id="6" name="テキスト ボックス 5"/>
          <p:cNvSpPr txBox="1"/>
          <p:nvPr/>
        </p:nvSpPr>
        <p:spPr>
          <a:xfrm>
            <a:off x="1871192" y="2689970"/>
            <a:ext cx="5976664" cy="461665"/>
          </a:xfrm>
          <a:prstGeom prst="rect">
            <a:avLst/>
          </a:prstGeom>
          <a:noFill/>
        </p:spPr>
        <p:txBody>
          <a:bodyPr wrap="square" rtlCol="0">
            <a:spAutoFit/>
          </a:bodyPr>
          <a:lstStyle/>
          <a:p>
            <a:r>
              <a:rPr lang="en-US" altLang="ja-JP" sz="2400" dirty="0"/>
              <a:t>Idea of schedule (optimistic situation)</a:t>
            </a:r>
            <a:endParaRPr kumimoji="1" lang="ja-JP" altLang="en-US" sz="2400" dirty="0"/>
          </a:p>
        </p:txBody>
      </p:sp>
      <p:sp>
        <p:nvSpPr>
          <p:cNvPr id="8" name="正方形/長方形 7"/>
          <p:cNvSpPr/>
          <p:nvPr/>
        </p:nvSpPr>
        <p:spPr>
          <a:xfrm>
            <a:off x="65246" y="775045"/>
            <a:ext cx="8879803" cy="1634150"/>
          </a:xfrm>
          <a:prstGeom prst="rect">
            <a:avLst/>
          </a:prstGeom>
          <a:noFill/>
          <a:ln w="12700" cap="flat" cmpd="sng" algn="ctr">
            <a:solidFill>
              <a:srgbClr val="44546A">
                <a:lumMod val="50000"/>
              </a:srgbClr>
            </a:solidFill>
            <a:prstDash val="solid"/>
            <a:miter lim="800000"/>
          </a:ln>
          <a:effectLst/>
        </p:spPr>
        <p:txBody>
          <a:bodyPr wrap="square"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Considering the situation explained in this presentation, Japan proposes the start of the discussion of ACPE.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Tentative plan of this discussion is as follows.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We hope GRVA members consider to this issue positively.</a:t>
            </a:r>
          </a:p>
        </p:txBody>
      </p:sp>
      <p:sp>
        <p:nvSpPr>
          <p:cNvPr id="3" name="スライド番号プレースホルダー 2"/>
          <p:cNvSpPr>
            <a:spLocks noGrp="1"/>
          </p:cNvSpPr>
          <p:nvPr>
            <p:ph type="sldNum" sz="quarter" idx="12"/>
          </p:nvPr>
        </p:nvSpPr>
        <p:spPr/>
        <p:txBody>
          <a:bodyPr/>
          <a:lstStyle/>
          <a:p>
            <a:pPr>
              <a:defRPr/>
            </a:pPr>
            <a:fld id="{651FC12D-27C1-4F31-90C9-A93D49E44687}" type="slidenum">
              <a:rPr lang="en-US" altLang="ja-JP" smtClean="0"/>
              <a:pPr>
                <a:defRPr/>
              </a:pPr>
              <a:t>17</a:t>
            </a:fld>
            <a:endParaRPr lang="en-US" altLang="ja-JP"/>
          </a:p>
        </p:txBody>
      </p:sp>
    </p:spTree>
    <p:extLst>
      <p:ext uri="{BB962C8B-B14F-4D97-AF65-F5344CB8AC3E}">
        <p14:creationId xmlns:p14="http://schemas.microsoft.com/office/powerpoint/2010/main" val="392994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7624" y="2996952"/>
            <a:ext cx="6696744" cy="707886"/>
          </a:xfrm>
          <a:prstGeom prst="rect">
            <a:avLst/>
          </a:prstGeom>
          <a:noFill/>
        </p:spPr>
        <p:txBody>
          <a:bodyPr wrap="square" rtlCol="0">
            <a:spAutoFit/>
          </a:bodyPr>
          <a:lstStyle/>
          <a:p>
            <a:pPr algn="ctr"/>
            <a:r>
              <a:rPr kumimoji="1" lang="en-US" altLang="ja-JP" sz="4000" dirty="0">
                <a:solidFill>
                  <a:srgbClr val="0070C0"/>
                </a:solidFill>
              </a:rPr>
              <a:t>Thank you for your attention.</a:t>
            </a:r>
            <a:endParaRPr kumimoji="1" lang="ja-JP" altLang="en-US" sz="4000" dirty="0">
              <a:solidFill>
                <a:srgbClr val="0070C0"/>
              </a:solidFill>
            </a:endParaRPr>
          </a:p>
        </p:txBody>
      </p:sp>
      <p:sp>
        <p:nvSpPr>
          <p:cNvPr id="2" name="スライド番号プレースホルダー 1"/>
          <p:cNvSpPr>
            <a:spLocks noGrp="1"/>
          </p:cNvSpPr>
          <p:nvPr>
            <p:ph type="sldNum" sz="quarter" idx="12"/>
          </p:nvPr>
        </p:nvSpPr>
        <p:spPr/>
        <p:txBody>
          <a:bodyPr/>
          <a:lstStyle/>
          <a:p>
            <a:pPr>
              <a:defRPr/>
            </a:pPr>
            <a:fld id="{651FC12D-27C1-4F31-90C9-A93D49E44687}" type="slidenum">
              <a:rPr lang="en-US" altLang="ja-JP" smtClean="0"/>
              <a:pPr>
                <a:defRPr/>
              </a:pPr>
              <a:t>18</a:t>
            </a:fld>
            <a:endParaRPr lang="en-US" altLang="ja-JP"/>
          </a:p>
        </p:txBody>
      </p:sp>
    </p:spTree>
    <p:extLst>
      <p:ext uri="{BB962C8B-B14F-4D97-AF65-F5344CB8AC3E}">
        <p14:creationId xmlns:p14="http://schemas.microsoft.com/office/powerpoint/2010/main" val="4224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0" y="0"/>
            <a:ext cx="7740352" cy="476250"/>
          </a:xfrm>
          <a:prstGeom prst="rect">
            <a:avLst/>
          </a:prstGeom>
        </p:spPr>
        <p:txBody>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2400" kern="0" dirty="0"/>
              <a:t>Purpose and Contents of this presentation</a:t>
            </a:r>
            <a:endParaRPr lang="ja-JP" altLang="en-US" sz="2400" kern="0" dirty="0"/>
          </a:p>
        </p:txBody>
      </p:sp>
      <p:sp>
        <p:nvSpPr>
          <p:cNvPr id="2" name="テキスト ボックス 1"/>
          <p:cNvSpPr txBox="1"/>
          <p:nvPr/>
        </p:nvSpPr>
        <p:spPr>
          <a:xfrm>
            <a:off x="179512" y="1052736"/>
            <a:ext cx="8208912" cy="3785652"/>
          </a:xfrm>
          <a:prstGeom prst="rect">
            <a:avLst/>
          </a:prstGeom>
          <a:noFill/>
        </p:spPr>
        <p:txBody>
          <a:bodyPr wrap="square" rtlCol="0">
            <a:spAutoFit/>
          </a:bodyPr>
          <a:lstStyle/>
          <a:p>
            <a:r>
              <a:rPr kumimoji="1" lang="en-US" altLang="ja-JP" sz="2000" dirty="0">
                <a:solidFill>
                  <a:srgbClr val="4087C8"/>
                </a:solidFill>
              </a:rPr>
              <a:t>Japan would like to propose to start discussion of making new UNR regarding Acceleration Control for Pedal </a:t>
            </a:r>
            <a:r>
              <a:rPr lang="en-US" altLang="ja-JP" sz="2000" dirty="0">
                <a:solidFill>
                  <a:srgbClr val="4087C8"/>
                </a:solidFill>
              </a:rPr>
              <a:t>Error </a:t>
            </a:r>
            <a:r>
              <a:rPr kumimoji="1" lang="en-US" altLang="ja-JP" sz="2000" dirty="0">
                <a:solidFill>
                  <a:srgbClr val="4087C8"/>
                </a:solidFill>
              </a:rPr>
              <a:t> (ACPE).</a:t>
            </a:r>
          </a:p>
          <a:p>
            <a:endParaRPr lang="en-US" altLang="ja-JP" sz="2000" dirty="0">
              <a:solidFill>
                <a:srgbClr val="4087C8"/>
              </a:solidFill>
            </a:endParaRPr>
          </a:p>
          <a:p>
            <a:r>
              <a:rPr kumimoji="1" lang="en-US" altLang="ja-JP" sz="2000" dirty="0">
                <a:solidFill>
                  <a:srgbClr val="4087C8"/>
                </a:solidFill>
              </a:rPr>
              <a:t>In this presentation, we explain the following contents;</a:t>
            </a:r>
          </a:p>
          <a:p>
            <a:endParaRPr lang="en-US" altLang="ja-JP" sz="2000" dirty="0">
              <a:solidFill>
                <a:srgbClr val="4087C8"/>
              </a:solidFill>
            </a:endParaRPr>
          </a:p>
          <a:p>
            <a:pPr marL="534988"/>
            <a:r>
              <a:rPr kumimoji="1" lang="en-US" altLang="ja-JP" sz="2000" dirty="0">
                <a:solidFill>
                  <a:srgbClr val="4087C8"/>
                </a:solidFill>
              </a:rPr>
              <a:t> 1. What is ACPE?</a:t>
            </a:r>
          </a:p>
          <a:p>
            <a:pPr marL="534988"/>
            <a:endParaRPr lang="en-US" altLang="ja-JP" sz="2000" dirty="0">
              <a:solidFill>
                <a:srgbClr val="4087C8"/>
              </a:solidFill>
            </a:endParaRPr>
          </a:p>
          <a:p>
            <a:pPr marL="534988"/>
            <a:r>
              <a:rPr kumimoji="1" lang="en-US" altLang="ja-JP" sz="2000" dirty="0">
                <a:solidFill>
                  <a:srgbClr val="4087C8"/>
                </a:solidFill>
              </a:rPr>
              <a:t> 2. Japanese situation of ACPE</a:t>
            </a:r>
          </a:p>
          <a:p>
            <a:pPr marL="534988"/>
            <a:endParaRPr lang="en-US" altLang="ja-JP" sz="2000" dirty="0">
              <a:solidFill>
                <a:srgbClr val="4087C8"/>
              </a:solidFill>
            </a:endParaRPr>
          </a:p>
          <a:p>
            <a:pPr marL="534988"/>
            <a:r>
              <a:rPr kumimoji="1" lang="en-US" altLang="ja-JP" sz="2000" dirty="0">
                <a:solidFill>
                  <a:srgbClr val="4087C8"/>
                </a:solidFill>
              </a:rPr>
              <a:t> 3. </a:t>
            </a:r>
            <a:r>
              <a:rPr lang="en-US" altLang="ja-JP" sz="2000" dirty="0">
                <a:solidFill>
                  <a:srgbClr val="4087C8"/>
                </a:solidFill>
              </a:rPr>
              <a:t>Benefit for future traffic safety in the world</a:t>
            </a:r>
            <a:endParaRPr kumimoji="1" lang="en-US" altLang="ja-JP" sz="2000" dirty="0">
              <a:solidFill>
                <a:srgbClr val="4087C8"/>
              </a:solidFill>
            </a:endParaRPr>
          </a:p>
          <a:p>
            <a:pPr marL="534988"/>
            <a:endParaRPr lang="en-US" altLang="ja-JP" sz="2000" dirty="0">
              <a:solidFill>
                <a:srgbClr val="4087C8"/>
              </a:solidFill>
            </a:endParaRPr>
          </a:p>
          <a:p>
            <a:pPr marL="534988"/>
            <a:r>
              <a:rPr lang="en-US" altLang="ja-JP" sz="2000" dirty="0">
                <a:solidFill>
                  <a:srgbClr val="4087C8"/>
                </a:solidFill>
              </a:rPr>
              <a:t> 4. Plan for the discussion </a:t>
            </a:r>
            <a:endParaRPr kumimoji="1" lang="ja-JP" altLang="en-US" sz="2000" dirty="0">
              <a:solidFill>
                <a:srgbClr val="4087C8"/>
              </a:solidFill>
            </a:endParaRPr>
          </a:p>
        </p:txBody>
      </p:sp>
      <p:sp>
        <p:nvSpPr>
          <p:cNvPr id="3" name="スライド番号プレースホルダー 2"/>
          <p:cNvSpPr>
            <a:spLocks noGrp="1"/>
          </p:cNvSpPr>
          <p:nvPr>
            <p:ph type="sldNum" sz="quarter" idx="12"/>
          </p:nvPr>
        </p:nvSpPr>
        <p:spPr/>
        <p:txBody>
          <a:bodyPr/>
          <a:lstStyle/>
          <a:p>
            <a:pPr>
              <a:defRPr/>
            </a:pPr>
            <a:fld id="{DE9C2EA1-6911-4BAC-954D-0A2DD024DDCF}" type="slidenum">
              <a:rPr lang="en-US" altLang="ja-JP" smtClean="0"/>
              <a:pPr>
                <a:defRPr/>
              </a:pPr>
              <a:t>2</a:t>
            </a:fld>
            <a:endParaRPr lang="en-US" altLang="ja-JP"/>
          </a:p>
        </p:txBody>
      </p:sp>
    </p:spTree>
    <p:extLst>
      <p:ext uri="{BB962C8B-B14F-4D97-AF65-F5344CB8AC3E}">
        <p14:creationId xmlns:p14="http://schemas.microsoft.com/office/powerpoint/2010/main" val="90320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268760"/>
            <a:ext cx="8640960" cy="3539430"/>
          </a:xfrm>
          <a:prstGeom prst="rect">
            <a:avLst/>
          </a:prstGeom>
        </p:spPr>
        <p:txBody>
          <a:bodyPr wrap="square">
            <a:spAutoFit/>
          </a:bodyPr>
          <a:lstStyle/>
          <a:p>
            <a:pPr marL="534988"/>
            <a:r>
              <a:rPr lang="en-US" altLang="ja-JP" sz="3200" dirty="0">
                <a:solidFill>
                  <a:srgbClr val="4087C8"/>
                </a:solidFill>
              </a:rPr>
              <a:t>1. What is ACPE?</a:t>
            </a:r>
          </a:p>
          <a:p>
            <a:pPr marL="534988"/>
            <a:endParaRPr lang="en-US" altLang="ja-JP" sz="3200" dirty="0">
              <a:solidFill>
                <a:srgbClr val="4087C8"/>
              </a:solidFill>
            </a:endParaRPr>
          </a:p>
          <a:p>
            <a:pPr marL="534988"/>
            <a:r>
              <a:rPr lang="en-US" altLang="ja-JP" sz="3200" dirty="0">
                <a:solidFill>
                  <a:srgbClr val="CCECFF"/>
                </a:solidFill>
              </a:rPr>
              <a:t>2. Japanese situation of ACPE</a:t>
            </a:r>
          </a:p>
          <a:p>
            <a:pPr marL="534988"/>
            <a:endParaRPr lang="en-US" altLang="ja-JP" sz="3200" dirty="0">
              <a:solidFill>
                <a:srgbClr val="CCECFF"/>
              </a:solidFill>
            </a:endParaRPr>
          </a:p>
          <a:p>
            <a:pPr marL="534988"/>
            <a:r>
              <a:rPr lang="en-US" altLang="ja-JP" sz="3200" dirty="0">
                <a:solidFill>
                  <a:srgbClr val="CCECFF"/>
                </a:solidFill>
              </a:rPr>
              <a:t>3. Benefit for future traffic in the world</a:t>
            </a:r>
          </a:p>
          <a:p>
            <a:pPr marL="534988"/>
            <a:endParaRPr lang="en-US" altLang="ja-JP" sz="3200" dirty="0">
              <a:solidFill>
                <a:srgbClr val="CCECFF"/>
              </a:solidFill>
            </a:endParaRPr>
          </a:p>
          <a:p>
            <a:pPr marL="534988"/>
            <a:r>
              <a:rPr lang="en-US" altLang="ja-JP" sz="3200" dirty="0">
                <a:solidFill>
                  <a:srgbClr val="CCECFF"/>
                </a:solidFill>
              </a:rPr>
              <a:t>4. Plan for the discussion </a:t>
            </a:r>
            <a:endParaRPr lang="ja-JP" altLang="en-US" sz="3200" dirty="0">
              <a:solidFill>
                <a:srgbClr val="CCECFF"/>
              </a:solidFill>
            </a:endParaRPr>
          </a:p>
        </p:txBody>
      </p:sp>
      <p:sp>
        <p:nvSpPr>
          <p:cNvPr id="3" name="スライド番号プレースホルダー 2"/>
          <p:cNvSpPr>
            <a:spLocks noGrp="1"/>
          </p:cNvSpPr>
          <p:nvPr>
            <p:ph type="sldNum" sz="quarter" idx="12"/>
          </p:nvPr>
        </p:nvSpPr>
        <p:spPr/>
        <p:txBody>
          <a:bodyPr/>
          <a:lstStyle/>
          <a:p>
            <a:pPr>
              <a:defRPr/>
            </a:pPr>
            <a:fld id="{DE9C2EA1-6911-4BAC-954D-0A2DD024DDCF}" type="slidenum">
              <a:rPr lang="en-US" altLang="ja-JP" smtClean="0"/>
              <a:pPr>
                <a:defRPr/>
              </a:pPr>
              <a:t>3</a:t>
            </a:fld>
            <a:endParaRPr lang="en-US" altLang="ja-JP"/>
          </a:p>
        </p:txBody>
      </p:sp>
    </p:spTree>
    <p:extLst>
      <p:ext uri="{BB962C8B-B14F-4D97-AF65-F5344CB8AC3E}">
        <p14:creationId xmlns:p14="http://schemas.microsoft.com/office/powerpoint/2010/main" val="55149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9" name="Rectangle 39"/>
          <p:cNvSpPr>
            <a:spLocks noChangeArrowheads="1"/>
          </p:cNvSpPr>
          <p:nvPr/>
        </p:nvSpPr>
        <p:spPr>
          <a:xfrm>
            <a:off x="0" y="61198"/>
            <a:ext cx="7164288" cy="405798"/>
          </a:xfrm>
          <a:prstGeom prst="rect">
            <a:avLst/>
          </a:prstGeom>
          <a:noFill/>
          <a:ln w="9525">
            <a:noFill/>
            <a:miter lim="800000"/>
            <a:headEnd/>
            <a:tailEnd/>
          </a:ln>
        </p:spPr>
        <p:txBody>
          <a:bodyPr anchor="ctr"/>
          <a:lstStyle/>
          <a:p>
            <a:pPr defTabSz="844083">
              <a:defRPr/>
            </a:pPr>
            <a:r>
              <a:rPr lang="en-US" altLang="ja-JP" sz="2215" kern="0" dirty="0">
                <a:solidFill>
                  <a:srgbClr val="4087C8"/>
                </a:solidFill>
                <a:latin typeface="HGP創英角ｺﾞｼｯｸUB"/>
                <a:ea typeface="HGP創英角ｺﾞｼｯｸUB"/>
              </a:rPr>
              <a:t>1. What is ACPE?</a:t>
            </a:r>
            <a:endParaRPr lang="ja-JP" altLang="en-US" sz="2215" kern="0" dirty="0">
              <a:solidFill>
                <a:srgbClr val="4087C8"/>
              </a:solidFill>
              <a:latin typeface="HGP創英角ｺﾞｼｯｸUB"/>
              <a:ea typeface="HGP創英角ｺﾞｼｯｸUB"/>
            </a:endParaRPr>
          </a:p>
        </p:txBody>
      </p:sp>
      <p:sp>
        <p:nvSpPr>
          <p:cNvPr id="2817" name="テキスト ボックス 11"/>
          <p:cNvSpPr txBox="1"/>
          <p:nvPr/>
        </p:nvSpPr>
        <p:spPr>
          <a:xfrm>
            <a:off x="52722" y="826271"/>
            <a:ext cx="8983774" cy="2058336"/>
          </a:xfrm>
          <a:prstGeom prst="rect">
            <a:avLst/>
          </a:prstGeom>
          <a:noFill/>
          <a:ln w="12700" cap="flat" cmpd="sng" algn="ctr">
            <a:solidFill>
              <a:srgbClr val="44546A">
                <a:lumMod val="50000"/>
              </a:srgbClr>
            </a:solidFill>
            <a:prstDash val="solid"/>
            <a:miter lim="800000"/>
          </a:ln>
        </p:spPr>
        <p:txBody>
          <a:bodyPr rtlCol="0" anchor="ctr"/>
          <a:lstStyle>
            <a:defPPr>
              <a:defRPr lang="ja-JP">
                <a:solidFill>
                  <a:sysClr val="window" lastClr="FFFFFF"/>
                </a:solidFill>
                <a:latin typeface="Calibri"/>
                <a:ea typeface="ＭＳ Ｐゴシック"/>
              </a:defRPr>
            </a:defPPr>
            <a:lvl1pPr marL="263776" indent="-263776" defTabSz="914400" eaLnBrk="1" latinLnBrk="0" hangingPunct="1">
              <a:buFont typeface="Wingdings" panose="05000000000000000000" pitchFamily="2" charset="2"/>
              <a:buChar char="l"/>
              <a:defRPr sz="2000">
                <a:solidFill>
                  <a:sysClr val="windowText" lastClr="000000"/>
                </a:solidFill>
                <a:latin typeface="+mn-ea"/>
                <a:ea typeface="+mn-ea"/>
              </a:defRPr>
            </a:lvl1pPr>
            <a:lvl2pPr defTabSz="914400" eaLnBrk="1" latinLnBrk="0" hangingPunct="1">
              <a:defRPr sz="1800">
                <a:solidFill>
                  <a:sysClr val="windowText" lastClr="000000"/>
                </a:solidFill>
                <a:latin typeface="Calibri"/>
                <a:ea typeface="ＭＳ Ｐゴシック"/>
              </a:defRPr>
            </a:lvl2pPr>
            <a:lvl3pPr defTabSz="914400" eaLnBrk="1" latinLnBrk="0" hangingPunct="1">
              <a:defRPr sz="1800">
                <a:solidFill>
                  <a:sysClr val="windowText" lastClr="000000"/>
                </a:solidFill>
                <a:latin typeface="Calibri"/>
                <a:ea typeface="ＭＳ Ｐゴシック"/>
              </a:defRPr>
            </a:lvl3pPr>
            <a:lvl4pPr defTabSz="914400" eaLnBrk="1" latinLnBrk="0" hangingPunct="1">
              <a:defRPr sz="1800">
                <a:solidFill>
                  <a:sysClr val="windowText" lastClr="000000"/>
                </a:solidFill>
                <a:latin typeface="Calibri"/>
                <a:ea typeface="ＭＳ Ｐゴシック"/>
              </a:defRPr>
            </a:lvl4pPr>
            <a:lvl5pPr defTabSz="914400" eaLnBrk="1" latinLnBrk="0" hangingPunct="1">
              <a:defRPr sz="1800">
                <a:solidFill>
                  <a:sysClr val="windowText" lastClr="000000"/>
                </a:solidFill>
                <a:latin typeface="Calibri"/>
                <a:ea typeface="ＭＳ Ｐゴシック"/>
              </a:defRPr>
            </a:lvl5pPr>
            <a:lvl6pPr>
              <a:defRPr sz="1800">
                <a:solidFill>
                  <a:sysClr val="windowText" lastClr="000000"/>
                </a:solidFill>
                <a:latin typeface="Calibri"/>
                <a:ea typeface="ＭＳ Ｐゴシック"/>
              </a:defRPr>
            </a:lvl6pPr>
            <a:lvl7pPr>
              <a:defRPr sz="1800">
                <a:solidFill>
                  <a:sysClr val="windowText" lastClr="000000"/>
                </a:solidFill>
                <a:latin typeface="Calibri"/>
                <a:ea typeface="ＭＳ Ｐゴシック"/>
              </a:defRPr>
            </a:lvl7pPr>
            <a:lvl8pPr>
              <a:defRPr sz="1800">
                <a:solidFill>
                  <a:sysClr val="windowText" lastClr="000000"/>
                </a:solidFill>
                <a:latin typeface="Calibri"/>
                <a:ea typeface="ＭＳ Ｐゴシック"/>
              </a:defRPr>
            </a:lvl8pPr>
            <a:lvl9pPr>
              <a:defRPr sz="1800">
                <a:solidFill>
                  <a:sysClr val="windowText" lastClr="000000"/>
                </a:solidFill>
                <a:latin typeface="Calibri"/>
                <a:ea typeface="ＭＳ Ｐゴシック"/>
              </a:defRPr>
            </a:lvl9pPr>
          </a:lstStyle>
          <a:p>
            <a:r>
              <a:rPr lang="en-US" altLang="ja-JP" sz="1800" dirty="0"/>
              <a:t>ACPE stands for Acceleration Control for Pedal Error.</a:t>
            </a:r>
          </a:p>
          <a:p>
            <a:r>
              <a:rPr lang="en-US" altLang="ja-JP" sz="1800" dirty="0"/>
              <a:t>Drivers sometimes </a:t>
            </a:r>
            <a:r>
              <a:rPr lang="en-US" altLang="ja-JP" sz="1800" dirty="0" err="1"/>
              <a:t>mis</a:t>
            </a:r>
            <a:r>
              <a:rPr lang="en-US" altLang="ja-JP" sz="1800" dirty="0"/>
              <a:t>-use acceleration pedal instead of brake pedals by mistake, in the case of unusual situation, such as collision cases, going back cases.</a:t>
            </a:r>
          </a:p>
          <a:p>
            <a:r>
              <a:rPr lang="en-US" altLang="ja-JP" sz="1800" dirty="0"/>
              <a:t>Especially, elderly drivers tends to make a error more than young drivers.(See later slide)</a:t>
            </a:r>
          </a:p>
          <a:p>
            <a:r>
              <a:rPr lang="en-US" altLang="ja-JP" sz="1800" dirty="0"/>
              <a:t>If the vehicle accelerate in such error situation, it may cause terrible accidents.</a:t>
            </a:r>
          </a:p>
        </p:txBody>
      </p:sp>
      <p:sp>
        <p:nvSpPr>
          <p:cNvPr id="2818" name="正方形/長方形 12"/>
          <p:cNvSpPr/>
          <p:nvPr/>
        </p:nvSpPr>
        <p:spPr>
          <a:xfrm>
            <a:off x="2483768" y="3068960"/>
            <a:ext cx="3824990" cy="338554"/>
          </a:xfrm>
          <a:prstGeom prst="rect">
            <a:avLst/>
          </a:prstGeom>
        </p:spPr>
        <p:txBody>
          <a:bodyPr wrap="square">
            <a:spAutoFit/>
          </a:bodyPr>
          <a:lstStyle/>
          <a:p>
            <a:pPr algn="ctr" defTabSz="844083">
              <a:defRPr/>
            </a:pPr>
            <a:r>
              <a:rPr lang="en-US" altLang="ja-JP" sz="1600" b="1" u="sng" dirty="0">
                <a:latin typeface="ＭＳ Ｐゴシック" panose="020B0600070205080204" pitchFamily="50" charset="-128"/>
                <a:ea typeface="ＭＳ Ｐゴシック" pitchFamily="50" charset="-128"/>
              </a:rPr>
              <a:t>Examples of ACPE</a:t>
            </a:r>
          </a:p>
        </p:txBody>
      </p:sp>
      <p:sp>
        <p:nvSpPr>
          <p:cNvPr id="9" name="テキスト ボックス 8"/>
          <p:cNvSpPr txBox="1"/>
          <p:nvPr/>
        </p:nvSpPr>
        <p:spPr>
          <a:xfrm>
            <a:off x="661376" y="3598121"/>
            <a:ext cx="3622592" cy="307777"/>
          </a:xfrm>
          <a:prstGeom prst="rect">
            <a:avLst/>
          </a:prstGeom>
          <a:noFill/>
        </p:spPr>
        <p:txBody>
          <a:bodyPr wrap="square" rtlCol="0">
            <a:spAutoFit/>
          </a:bodyPr>
          <a:lstStyle/>
          <a:p>
            <a:r>
              <a:rPr lang="en-US" altLang="ja-JP" sz="1400" b="1" dirty="0"/>
              <a:t>Ex1 detecting object in front vehicle</a:t>
            </a:r>
            <a:endParaRPr kumimoji="1" lang="ja-JP" altLang="en-US" sz="1400" b="1"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75" y="3850136"/>
            <a:ext cx="3622593" cy="1363498"/>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816" y="3840285"/>
            <a:ext cx="3888432" cy="1347832"/>
          </a:xfrm>
          <a:prstGeom prst="rect">
            <a:avLst/>
          </a:prstGeom>
        </p:spPr>
      </p:pic>
      <p:sp>
        <p:nvSpPr>
          <p:cNvPr id="6" name="正方形/長方形 5"/>
          <p:cNvSpPr/>
          <p:nvPr/>
        </p:nvSpPr>
        <p:spPr>
          <a:xfrm>
            <a:off x="661375" y="3865702"/>
            <a:ext cx="3608102" cy="1363497"/>
          </a:xfrm>
          <a:prstGeom prst="rect">
            <a:avLst/>
          </a:prstGeom>
          <a:noFill/>
          <a:ln w="3175">
            <a:solidFill>
              <a:srgbClr val="68C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644008" y="3865702"/>
            <a:ext cx="3888432" cy="1363498"/>
          </a:xfrm>
          <a:prstGeom prst="rect">
            <a:avLst/>
          </a:prstGeom>
          <a:no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573396" y="3552773"/>
            <a:ext cx="3815027" cy="307777"/>
          </a:xfrm>
          <a:prstGeom prst="rect">
            <a:avLst/>
          </a:prstGeom>
          <a:noFill/>
        </p:spPr>
        <p:txBody>
          <a:bodyPr wrap="square" rtlCol="0">
            <a:spAutoFit/>
          </a:bodyPr>
          <a:lstStyle/>
          <a:p>
            <a:r>
              <a:rPr lang="en-US" altLang="ja-JP" sz="1400" b="1" dirty="0"/>
              <a:t>Ex2 detecting object backward of vehicle</a:t>
            </a:r>
            <a:endParaRPr kumimoji="1" lang="ja-JP" altLang="en-US" sz="1400" b="1" dirty="0"/>
          </a:p>
        </p:txBody>
      </p:sp>
      <p:sp>
        <p:nvSpPr>
          <p:cNvPr id="15" name="テキスト ボックス 14">
            <a:extLst>
              <a:ext uri="{FF2B5EF4-FFF2-40B4-BE49-F238E27FC236}">
                <a16:creationId xmlns:a16="http://schemas.microsoft.com/office/drawing/2014/main" id="{38A25082-1D32-F353-3F74-14EE314535CC}"/>
              </a:ext>
            </a:extLst>
          </p:cNvPr>
          <p:cNvSpPr txBox="1"/>
          <p:nvPr/>
        </p:nvSpPr>
        <p:spPr>
          <a:xfrm>
            <a:off x="971600" y="4126868"/>
            <a:ext cx="826342" cy="382252"/>
          </a:xfrm>
          <a:prstGeom prst="rect">
            <a:avLst/>
          </a:prstGeom>
          <a:solidFill>
            <a:schemeClr val="bg1"/>
          </a:solidFill>
        </p:spPr>
        <p:txBody>
          <a:bodyPr wrap="square" lIns="0" tIns="0" rIns="0" bIns="0">
            <a:noAutofit/>
          </a:bodyPr>
          <a:lstStyle/>
          <a:p>
            <a:pPr algn="ctr"/>
            <a:r>
              <a:rPr lang="en-US" altLang="ja-JP" sz="900" dirty="0"/>
              <a:t>Approx. </a:t>
            </a:r>
            <a:r>
              <a:rPr lang="en-US" altLang="ja-JP" sz="2400" dirty="0"/>
              <a:t>3</a:t>
            </a:r>
            <a:r>
              <a:rPr lang="en-US" altLang="ja-JP" sz="900" dirty="0"/>
              <a:t>m</a:t>
            </a:r>
            <a:endParaRPr lang="ja-JP" altLang="en-US" sz="800" dirty="0"/>
          </a:p>
        </p:txBody>
      </p:sp>
      <p:sp>
        <p:nvSpPr>
          <p:cNvPr id="16" name="テキスト ボックス 15">
            <a:extLst>
              <a:ext uri="{FF2B5EF4-FFF2-40B4-BE49-F238E27FC236}">
                <a16:creationId xmlns:a16="http://schemas.microsoft.com/office/drawing/2014/main" id="{82E12467-D40B-7E11-614F-29D94238F7F9}"/>
              </a:ext>
            </a:extLst>
          </p:cNvPr>
          <p:cNvSpPr txBox="1"/>
          <p:nvPr/>
        </p:nvSpPr>
        <p:spPr>
          <a:xfrm>
            <a:off x="5592852" y="4046207"/>
            <a:ext cx="851356" cy="382252"/>
          </a:xfrm>
          <a:prstGeom prst="rect">
            <a:avLst/>
          </a:prstGeom>
          <a:solidFill>
            <a:schemeClr val="bg1"/>
          </a:solidFill>
        </p:spPr>
        <p:txBody>
          <a:bodyPr wrap="square" lIns="0" tIns="0" rIns="0" bIns="0">
            <a:noAutofit/>
          </a:bodyPr>
          <a:lstStyle/>
          <a:p>
            <a:pPr algn="ctr"/>
            <a:r>
              <a:rPr lang="en-US" altLang="ja-JP" sz="900" dirty="0"/>
              <a:t>Approx. </a:t>
            </a:r>
            <a:r>
              <a:rPr lang="en-US" altLang="ja-JP" sz="2400" dirty="0"/>
              <a:t>5</a:t>
            </a:r>
            <a:r>
              <a:rPr lang="en-US" altLang="ja-JP" sz="900" dirty="0"/>
              <a:t>km/h</a:t>
            </a:r>
            <a:endParaRPr lang="ja-JP" altLang="en-US" sz="800" dirty="0"/>
          </a:p>
        </p:txBody>
      </p:sp>
      <p:sp>
        <p:nvSpPr>
          <p:cNvPr id="18" name="テキスト ボックス 17">
            <a:extLst>
              <a:ext uri="{FF2B5EF4-FFF2-40B4-BE49-F238E27FC236}">
                <a16:creationId xmlns:a16="http://schemas.microsoft.com/office/drawing/2014/main" id="{4AAE3B04-5FED-6EDC-46C8-39C4AA42A2FB}"/>
              </a:ext>
            </a:extLst>
          </p:cNvPr>
          <p:cNvSpPr txBox="1"/>
          <p:nvPr/>
        </p:nvSpPr>
        <p:spPr>
          <a:xfrm>
            <a:off x="539552" y="5436513"/>
            <a:ext cx="8389624" cy="584775"/>
          </a:xfrm>
          <a:prstGeom prst="rect">
            <a:avLst/>
          </a:prstGeom>
          <a:noFill/>
        </p:spPr>
        <p:txBody>
          <a:bodyPr wrap="square">
            <a:spAutoFit/>
          </a:bodyPr>
          <a:lstStyle/>
          <a:p>
            <a:r>
              <a:rPr lang="en-GB" altLang="ja-JP" sz="1600" dirty="0">
                <a:solidFill>
                  <a:srgbClr val="4087C8"/>
                </a:solidFill>
              </a:rPr>
              <a:t>Ex1 and 2) By detecting object, the system determines that the driver has stepped on the wrong pedal.</a:t>
            </a:r>
          </a:p>
        </p:txBody>
      </p:sp>
      <p:sp useBgFill="1">
        <p:nvSpPr>
          <p:cNvPr id="2" name="正方形/長方形 1"/>
          <p:cNvSpPr/>
          <p:nvPr/>
        </p:nvSpPr>
        <p:spPr>
          <a:xfrm>
            <a:off x="971599" y="4200371"/>
            <a:ext cx="799731" cy="272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22" name="正方形/長方形 21"/>
          <p:cNvSpPr/>
          <p:nvPr/>
        </p:nvSpPr>
        <p:spPr>
          <a:xfrm>
            <a:off x="5569661" y="4088611"/>
            <a:ext cx="886144" cy="272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DE9C2EA1-6911-4BAC-954D-0A2DD024DDCF}" type="slidenum">
              <a:rPr lang="en-US" altLang="ja-JP" smtClean="0"/>
              <a:pPr>
                <a:defRPr/>
              </a:pPr>
              <a:t>4</a:t>
            </a:fld>
            <a:endParaRPr lang="en-US" altLang="ja-JP" dirty="0"/>
          </a:p>
        </p:txBody>
      </p:sp>
      <p:cxnSp>
        <p:nvCxnSpPr>
          <p:cNvPr id="5" name="直線コネクタ 4"/>
          <p:cNvCxnSpPr/>
          <p:nvPr/>
        </p:nvCxnSpPr>
        <p:spPr>
          <a:xfrm>
            <a:off x="8388423" y="4301150"/>
            <a:ext cx="1" cy="640018"/>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a:off x="8388423" y="4291298"/>
            <a:ext cx="144017"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6228184" y="4219290"/>
            <a:ext cx="0" cy="721878"/>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6228184" y="4219290"/>
            <a:ext cx="216024"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113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9" name="Rectangle 39"/>
          <p:cNvSpPr>
            <a:spLocks noChangeArrowheads="1"/>
          </p:cNvSpPr>
          <p:nvPr/>
        </p:nvSpPr>
        <p:spPr>
          <a:xfrm>
            <a:off x="0" y="61198"/>
            <a:ext cx="7164288" cy="405798"/>
          </a:xfrm>
          <a:prstGeom prst="rect">
            <a:avLst/>
          </a:prstGeom>
          <a:noFill/>
          <a:ln w="9525">
            <a:noFill/>
            <a:miter lim="800000"/>
            <a:headEnd/>
            <a:tailEnd/>
          </a:ln>
        </p:spPr>
        <p:txBody>
          <a:bodyPr anchor="ctr"/>
          <a:lstStyle/>
          <a:p>
            <a:pPr defTabSz="844083">
              <a:defRPr/>
            </a:pPr>
            <a:r>
              <a:rPr lang="en-US" altLang="ja-JP" sz="2215" kern="0" dirty="0">
                <a:solidFill>
                  <a:srgbClr val="4087C8"/>
                </a:solidFill>
                <a:latin typeface="HGP創英角ｺﾞｼｯｸUB"/>
                <a:ea typeface="HGP創英角ｺﾞｼｯｸUB"/>
              </a:rPr>
              <a:t>1. What is ACPE?(Effect by ACPE)</a:t>
            </a:r>
            <a:endParaRPr lang="ja-JP" altLang="en-US" sz="2215" kern="0" dirty="0">
              <a:solidFill>
                <a:srgbClr val="4087C8"/>
              </a:solidFill>
              <a:latin typeface="HGP創英角ｺﾞｼｯｸUB"/>
              <a:ea typeface="HGP創英角ｺﾞｼｯｸUB"/>
            </a:endParaRPr>
          </a:p>
        </p:txBody>
      </p:sp>
      <p:sp>
        <p:nvSpPr>
          <p:cNvPr id="2817" name="テキスト ボックス 11"/>
          <p:cNvSpPr txBox="1"/>
          <p:nvPr/>
        </p:nvSpPr>
        <p:spPr>
          <a:xfrm>
            <a:off x="52722" y="826271"/>
            <a:ext cx="8983774" cy="2058336"/>
          </a:xfrm>
          <a:prstGeom prst="rect">
            <a:avLst/>
          </a:prstGeom>
          <a:noFill/>
          <a:ln w="12700" cap="flat" cmpd="sng" algn="ctr">
            <a:solidFill>
              <a:srgbClr val="44546A">
                <a:lumMod val="50000"/>
              </a:srgbClr>
            </a:solidFill>
            <a:prstDash val="solid"/>
            <a:miter lim="800000"/>
          </a:ln>
        </p:spPr>
        <p:txBody>
          <a:bodyPr rtlCol="0" anchor="ctr"/>
          <a:lstStyle>
            <a:defPPr>
              <a:defRPr lang="ja-JP">
                <a:solidFill>
                  <a:sysClr val="window" lastClr="FFFFFF"/>
                </a:solidFill>
                <a:latin typeface="Calibri"/>
                <a:ea typeface="ＭＳ Ｐゴシック"/>
              </a:defRPr>
            </a:defPPr>
            <a:lvl1pPr marL="263776" indent="-263776" defTabSz="914400" eaLnBrk="1" latinLnBrk="0" hangingPunct="1">
              <a:buFont typeface="Wingdings" panose="05000000000000000000" pitchFamily="2" charset="2"/>
              <a:buChar char="l"/>
              <a:defRPr sz="2000">
                <a:solidFill>
                  <a:sysClr val="windowText" lastClr="000000"/>
                </a:solidFill>
                <a:latin typeface="+mn-ea"/>
                <a:ea typeface="+mn-ea"/>
              </a:defRPr>
            </a:lvl1pPr>
            <a:lvl2pPr defTabSz="914400" eaLnBrk="1" latinLnBrk="0" hangingPunct="1">
              <a:defRPr sz="1800">
                <a:solidFill>
                  <a:sysClr val="windowText" lastClr="000000"/>
                </a:solidFill>
                <a:latin typeface="Calibri"/>
                <a:ea typeface="ＭＳ Ｐゴシック"/>
              </a:defRPr>
            </a:lvl2pPr>
            <a:lvl3pPr defTabSz="914400" eaLnBrk="1" latinLnBrk="0" hangingPunct="1">
              <a:defRPr sz="1800">
                <a:solidFill>
                  <a:sysClr val="windowText" lastClr="000000"/>
                </a:solidFill>
                <a:latin typeface="Calibri"/>
                <a:ea typeface="ＭＳ Ｐゴシック"/>
              </a:defRPr>
            </a:lvl3pPr>
            <a:lvl4pPr defTabSz="914400" eaLnBrk="1" latinLnBrk="0" hangingPunct="1">
              <a:defRPr sz="1800">
                <a:solidFill>
                  <a:sysClr val="windowText" lastClr="000000"/>
                </a:solidFill>
                <a:latin typeface="Calibri"/>
                <a:ea typeface="ＭＳ Ｐゴシック"/>
              </a:defRPr>
            </a:lvl4pPr>
            <a:lvl5pPr defTabSz="914400" eaLnBrk="1" latinLnBrk="0" hangingPunct="1">
              <a:defRPr sz="1800">
                <a:solidFill>
                  <a:sysClr val="windowText" lastClr="000000"/>
                </a:solidFill>
                <a:latin typeface="Calibri"/>
                <a:ea typeface="ＭＳ Ｐゴシック"/>
              </a:defRPr>
            </a:lvl5pPr>
            <a:lvl6pPr>
              <a:defRPr sz="1800">
                <a:solidFill>
                  <a:sysClr val="windowText" lastClr="000000"/>
                </a:solidFill>
                <a:latin typeface="Calibri"/>
                <a:ea typeface="ＭＳ Ｐゴシック"/>
              </a:defRPr>
            </a:lvl6pPr>
            <a:lvl7pPr>
              <a:defRPr sz="1800">
                <a:solidFill>
                  <a:sysClr val="windowText" lastClr="000000"/>
                </a:solidFill>
                <a:latin typeface="Calibri"/>
                <a:ea typeface="ＭＳ Ｐゴシック"/>
              </a:defRPr>
            </a:lvl7pPr>
            <a:lvl8pPr>
              <a:defRPr sz="1800">
                <a:solidFill>
                  <a:sysClr val="windowText" lastClr="000000"/>
                </a:solidFill>
                <a:latin typeface="Calibri"/>
                <a:ea typeface="ＭＳ Ｐゴシック"/>
              </a:defRPr>
            </a:lvl8pPr>
            <a:lvl9pPr>
              <a:defRPr sz="1800">
                <a:solidFill>
                  <a:sysClr val="windowText" lastClr="000000"/>
                </a:solidFill>
                <a:latin typeface="Calibri"/>
                <a:ea typeface="ＭＳ Ｐゴシック"/>
              </a:defRPr>
            </a:lvl9pPr>
          </a:lstStyle>
          <a:p>
            <a:r>
              <a:rPr lang="en-US" altLang="ja-JP" sz="1800" dirty="0"/>
              <a:t>ACPE can prevent accidents caused by error of pedals.</a:t>
            </a:r>
          </a:p>
          <a:p>
            <a:r>
              <a:rPr lang="en-US" altLang="ja-JP" sz="1800" dirty="0"/>
              <a:t>In some analysis, ACPE has a big effect to be able to prevent </a:t>
            </a:r>
            <a:r>
              <a:rPr lang="en-US" altLang="ja-JP" sz="1800" dirty="0">
                <a:solidFill>
                  <a:srgbClr val="FF0000"/>
                </a:solidFill>
              </a:rPr>
              <a:t>63% </a:t>
            </a:r>
            <a:r>
              <a:rPr lang="en-US" altLang="ja-JP" sz="1800" dirty="0"/>
              <a:t>of all relevant accidents.</a:t>
            </a:r>
          </a:p>
        </p:txBody>
      </p:sp>
      <p:pic>
        <p:nvPicPr>
          <p:cNvPr id="2" name="図 1"/>
          <p:cNvPicPr>
            <a:picLocks noChangeAspect="1"/>
          </p:cNvPicPr>
          <p:nvPr/>
        </p:nvPicPr>
        <p:blipFill rotWithShape="1">
          <a:blip r:embed="rId2"/>
          <a:srcRect l="49212" t="31100" r="20863" b="29000"/>
          <a:stretch/>
        </p:blipFill>
        <p:spPr>
          <a:xfrm>
            <a:off x="2339752" y="3140968"/>
            <a:ext cx="4176464" cy="3132348"/>
          </a:xfrm>
          <a:prstGeom prst="rect">
            <a:avLst/>
          </a:prstGeom>
        </p:spPr>
      </p:pic>
      <p:sp>
        <p:nvSpPr>
          <p:cNvPr id="3" name="スライド番号プレースホルダー 2"/>
          <p:cNvSpPr>
            <a:spLocks noGrp="1"/>
          </p:cNvSpPr>
          <p:nvPr>
            <p:ph type="sldNum" sz="quarter" idx="12"/>
          </p:nvPr>
        </p:nvSpPr>
        <p:spPr/>
        <p:txBody>
          <a:bodyPr/>
          <a:lstStyle/>
          <a:p>
            <a:pPr>
              <a:defRPr/>
            </a:pPr>
            <a:fld id="{DE9C2EA1-6911-4BAC-954D-0A2DD024DDCF}" type="slidenum">
              <a:rPr lang="en-US" altLang="ja-JP" smtClean="0"/>
              <a:pPr>
                <a:defRPr/>
              </a:pPr>
              <a:t>5</a:t>
            </a:fld>
            <a:endParaRPr lang="en-US" altLang="ja-JP"/>
          </a:p>
        </p:txBody>
      </p:sp>
      <p:sp>
        <p:nvSpPr>
          <p:cNvPr id="4" name="テキスト ボックス 3"/>
          <p:cNvSpPr txBox="1"/>
          <p:nvPr/>
        </p:nvSpPr>
        <p:spPr>
          <a:xfrm>
            <a:off x="3012697" y="5780391"/>
            <a:ext cx="1656184" cy="369332"/>
          </a:xfrm>
          <a:prstGeom prst="rect">
            <a:avLst/>
          </a:prstGeom>
          <a:solidFill>
            <a:schemeClr val="bg1">
              <a:lumMod val="95000"/>
            </a:schemeClr>
          </a:solidFill>
        </p:spPr>
        <p:txBody>
          <a:bodyPr wrap="square" rtlCol="0">
            <a:spAutoFit/>
          </a:bodyPr>
          <a:lstStyle/>
          <a:p>
            <a:r>
              <a:rPr lang="en-US" altLang="ja-JP" dirty="0"/>
              <a:t>Without ACPE</a:t>
            </a:r>
            <a:endParaRPr kumimoji="1" lang="ja-JP" altLang="en-US" dirty="0"/>
          </a:p>
        </p:txBody>
      </p:sp>
      <p:sp>
        <p:nvSpPr>
          <p:cNvPr id="8" name="テキスト ボックス 7"/>
          <p:cNvSpPr txBox="1"/>
          <p:nvPr/>
        </p:nvSpPr>
        <p:spPr>
          <a:xfrm>
            <a:off x="4764456" y="5780391"/>
            <a:ext cx="1656184" cy="369332"/>
          </a:xfrm>
          <a:prstGeom prst="rect">
            <a:avLst/>
          </a:prstGeom>
          <a:solidFill>
            <a:schemeClr val="bg1">
              <a:lumMod val="95000"/>
            </a:schemeClr>
          </a:solidFill>
        </p:spPr>
        <p:txBody>
          <a:bodyPr wrap="square" rtlCol="0">
            <a:spAutoFit/>
          </a:bodyPr>
          <a:lstStyle/>
          <a:p>
            <a:r>
              <a:rPr lang="en-US" altLang="ja-JP" dirty="0"/>
              <a:t>With  ACPE</a:t>
            </a:r>
            <a:endParaRPr kumimoji="1" lang="ja-JP" altLang="en-US" dirty="0"/>
          </a:p>
        </p:txBody>
      </p:sp>
      <p:sp>
        <p:nvSpPr>
          <p:cNvPr id="5" name="テキスト ボックス 4"/>
          <p:cNvSpPr txBox="1"/>
          <p:nvPr/>
        </p:nvSpPr>
        <p:spPr>
          <a:xfrm>
            <a:off x="3995936" y="6232352"/>
            <a:ext cx="3504824" cy="230832"/>
          </a:xfrm>
          <a:prstGeom prst="rect">
            <a:avLst/>
          </a:prstGeom>
          <a:noFill/>
        </p:spPr>
        <p:txBody>
          <a:bodyPr wrap="square" rtlCol="0">
            <a:spAutoFit/>
          </a:bodyPr>
          <a:lstStyle/>
          <a:p>
            <a:r>
              <a:rPr lang="en-US" altLang="ja-JP" sz="900" dirty="0"/>
              <a:t>※The number of accidents in this survey:195</a:t>
            </a:r>
          </a:p>
        </p:txBody>
      </p:sp>
    </p:spTree>
    <p:extLst>
      <p:ext uri="{BB962C8B-B14F-4D97-AF65-F5344CB8AC3E}">
        <p14:creationId xmlns:p14="http://schemas.microsoft.com/office/powerpoint/2010/main" val="67741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268760"/>
            <a:ext cx="8640960" cy="3539430"/>
          </a:xfrm>
          <a:prstGeom prst="rect">
            <a:avLst/>
          </a:prstGeom>
        </p:spPr>
        <p:txBody>
          <a:bodyPr wrap="square">
            <a:spAutoFit/>
          </a:bodyPr>
          <a:lstStyle/>
          <a:p>
            <a:pPr marL="534988"/>
            <a:r>
              <a:rPr lang="en-US" altLang="ja-JP" sz="3200" dirty="0">
                <a:solidFill>
                  <a:srgbClr val="CCECFF"/>
                </a:solidFill>
              </a:rPr>
              <a:t>1. What is ACPE?</a:t>
            </a:r>
          </a:p>
          <a:p>
            <a:pPr marL="534988"/>
            <a:endParaRPr lang="en-US" altLang="ja-JP" sz="3200" dirty="0">
              <a:solidFill>
                <a:srgbClr val="4087C8"/>
              </a:solidFill>
            </a:endParaRPr>
          </a:p>
          <a:p>
            <a:pPr marL="534988"/>
            <a:r>
              <a:rPr lang="en-US" altLang="ja-JP" sz="3200" dirty="0">
                <a:solidFill>
                  <a:srgbClr val="629CD2"/>
                </a:solidFill>
              </a:rPr>
              <a:t>2. Japanese situation of ACPE</a:t>
            </a:r>
          </a:p>
          <a:p>
            <a:pPr marL="534988"/>
            <a:endParaRPr lang="en-US" altLang="ja-JP" sz="3200" dirty="0">
              <a:solidFill>
                <a:srgbClr val="CCECFF"/>
              </a:solidFill>
            </a:endParaRPr>
          </a:p>
          <a:p>
            <a:pPr marL="534988"/>
            <a:r>
              <a:rPr lang="en-US" altLang="ja-JP" sz="3200" dirty="0">
                <a:solidFill>
                  <a:srgbClr val="CCECFF"/>
                </a:solidFill>
              </a:rPr>
              <a:t>3. Benefit for future traffic in the world</a:t>
            </a:r>
          </a:p>
          <a:p>
            <a:pPr marL="534988"/>
            <a:endParaRPr lang="en-US" altLang="ja-JP" sz="3200" dirty="0">
              <a:solidFill>
                <a:srgbClr val="CCECFF"/>
              </a:solidFill>
            </a:endParaRPr>
          </a:p>
          <a:p>
            <a:pPr marL="534988"/>
            <a:r>
              <a:rPr lang="en-US" altLang="ja-JP" sz="3200" dirty="0">
                <a:solidFill>
                  <a:srgbClr val="CCECFF"/>
                </a:solidFill>
              </a:rPr>
              <a:t>4. Plan for the discussion </a:t>
            </a:r>
            <a:endParaRPr lang="ja-JP" altLang="en-US" sz="3200" dirty="0">
              <a:solidFill>
                <a:srgbClr val="CCECFF"/>
              </a:solidFill>
            </a:endParaRPr>
          </a:p>
        </p:txBody>
      </p:sp>
      <p:sp>
        <p:nvSpPr>
          <p:cNvPr id="3" name="スライド番号プレースホルダー 2"/>
          <p:cNvSpPr>
            <a:spLocks noGrp="1"/>
          </p:cNvSpPr>
          <p:nvPr>
            <p:ph type="sldNum" sz="quarter" idx="12"/>
          </p:nvPr>
        </p:nvSpPr>
        <p:spPr/>
        <p:txBody>
          <a:bodyPr/>
          <a:lstStyle/>
          <a:p>
            <a:pPr>
              <a:defRPr/>
            </a:pPr>
            <a:fld id="{DE9C2EA1-6911-4BAC-954D-0A2DD024DDCF}" type="slidenum">
              <a:rPr lang="en-US" altLang="ja-JP" smtClean="0"/>
              <a:pPr>
                <a:defRPr/>
              </a:pPr>
              <a:t>6</a:t>
            </a:fld>
            <a:endParaRPr lang="en-US" altLang="ja-JP"/>
          </a:p>
        </p:txBody>
      </p:sp>
    </p:spTree>
    <p:extLst>
      <p:ext uri="{BB962C8B-B14F-4D97-AF65-F5344CB8AC3E}">
        <p14:creationId xmlns:p14="http://schemas.microsoft.com/office/powerpoint/2010/main" val="139770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p:nvPr>
            <p:extLst>
              <p:ext uri="{D42A27DB-BD31-4B8C-83A1-F6EECF244321}">
                <p14:modId xmlns:p14="http://schemas.microsoft.com/office/powerpoint/2010/main" val="2296531509"/>
              </p:ext>
            </p:extLst>
          </p:nvPr>
        </p:nvGraphicFramePr>
        <p:xfrm>
          <a:off x="1" y="1988840"/>
          <a:ext cx="8388424" cy="4420184"/>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0" y="1731527"/>
            <a:ext cx="2016224" cy="319639"/>
          </a:xfrm>
          <a:prstGeom prst="rect">
            <a:avLst/>
          </a:prstGeom>
          <a:noFill/>
        </p:spPr>
        <p:txBody>
          <a:bodyPr wrap="square" rtlCol="0">
            <a:spAutoFit/>
          </a:bodyPr>
          <a:lstStyle/>
          <a:p>
            <a:r>
              <a:rPr lang="en-US" altLang="ja-JP" sz="1477" dirty="0"/>
              <a:t>Casualties </a:t>
            </a:r>
            <a:r>
              <a:rPr lang="ja-JP" altLang="en-US" sz="1477" dirty="0"/>
              <a:t>（</a:t>
            </a:r>
            <a:r>
              <a:rPr lang="en-US" altLang="ja-JP" sz="1477" dirty="0"/>
              <a:t>persons</a:t>
            </a:r>
            <a:r>
              <a:rPr lang="ja-JP" altLang="en-US" sz="1477" dirty="0"/>
              <a:t>）</a:t>
            </a:r>
          </a:p>
        </p:txBody>
      </p:sp>
      <p:sp>
        <p:nvSpPr>
          <p:cNvPr id="18" name="テキスト ボックス 17"/>
          <p:cNvSpPr txBox="1"/>
          <p:nvPr/>
        </p:nvSpPr>
        <p:spPr>
          <a:xfrm>
            <a:off x="7236296" y="1731527"/>
            <a:ext cx="1999607" cy="319639"/>
          </a:xfrm>
          <a:prstGeom prst="rect">
            <a:avLst/>
          </a:prstGeom>
          <a:noFill/>
        </p:spPr>
        <p:txBody>
          <a:bodyPr wrap="square" rtlCol="0">
            <a:spAutoFit/>
          </a:bodyPr>
          <a:lstStyle/>
          <a:p>
            <a:r>
              <a:rPr lang="en-US" altLang="ja-JP" sz="1477" dirty="0"/>
              <a:t>Fatalities</a:t>
            </a:r>
            <a:r>
              <a:rPr lang="ja-JP" altLang="en-US" sz="1477" dirty="0"/>
              <a:t>（</a:t>
            </a:r>
            <a:r>
              <a:rPr lang="en-US" altLang="ja-JP" sz="1477" dirty="0"/>
              <a:t>persons</a:t>
            </a:r>
            <a:r>
              <a:rPr lang="ja-JP" altLang="en-US" sz="1477" dirty="0"/>
              <a:t>）</a:t>
            </a:r>
          </a:p>
        </p:txBody>
      </p:sp>
      <p:sp>
        <p:nvSpPr>
          <p:cNvPr id="12" name="Rectangle 2"/>
          <p:cNvSpPr txBox="1">
            <a:spLocks noChangeArrowheads="1"/>
          </p:cNvSpPr>
          <p:nvPr/>
        </p:nvSpPr>
        <p:spPr>
          <a:xfrm>
            <a:off x="0" y="0"/>
            <a:ext cx="7740352" cy="476250"/>
          </a:xfrm>
          <a:prstGeom prst="rect">
            <a:avLst/>
          </a:prstGeom>
        </p:spPr>
        <p:txBody>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2400" kern="0" dirty="0"/>
              <a:t>2. </a:t>
            </a:r>
            <a:r>
              <a:rPr lang="en-US" altLang="ja-JP" sz="2000" kern="0" dirty="0"/>
              <a:t>Japanese situation of ACPE</a:t>
            </a:r>
            <a:r>
              <a:rPr lang="en-US" altLang="ja-JP" sz="2400" kern="0" dirty="0"/>
              <a:t> </a:t>
            </a:r>
            <a:r>
              <a:rPr lang="en-US" altLang="ja-JP" sz="1600" kern="0" dirty="0"/>
              <a:t>(Background data of accidents in Japan)</a:t>
            </a:r>
            <a:endParaRPr lang="ja-JP" altLang="en-US" sz="1600" kern="0" dirty="0"/>
          </a:p>
        </p:txBody>
      </p:sp>
      <p:sp>
        <p:nvSpPr>
          <p:cNvPr id="13" name="テキスト ボックス 12"/>
          <p:cNvSpPr txBox="1"/>
          <p:nvPr/>
        </p:nvSpPr>
        <p:spPr>
          <a:xfrm>
            <a:off x="251520" y="733563"/>
            <a:ext cx="8568952" cy="997964"/>
          </a:xfrm>
          <a:prstGeom prst="rect">
            <a:avLst/>
          </a:prstGeom>
          <a:noFill/>
          <a:ln w="12700" cap="flat" cmpd="sng" algn="ctr">
            <a:solidFill>
              <a:srgbClr val="44546A">
                <a:lumMod val="50000"/>
              </a:srgbClr>
            </a:solidFill>
            <a:prstDash val="solid"/>
            <a:miter lim="800000"/>
          </a:ln>
        </p:spPr>
        <p:txBody>
          <a:bodyPr rtlCol="0" anchor="ctr"/>
          <a:lstStyle>
            <a:defPPr>
              <a:defRPr lang="ja-JP">
                <a:solidFill>
                  <a:sysClr val="window" lastClr="FFFFFF"/>
                </a:solidFill>
                <a:latin typeface="Calibri"/>
                <a:ea typeface="ＭＳ Ｐゴシック"/>
              </a:defRPr>
            </a:defPPr>
            <a:lvl1pPr marL="263776" indent="-263776" defTabSz="914400" eaLnBrk="1" latinLnBrk="0" hangingPunct="1">
              <a:buFont typeface="Wingdings" panose="05000000000000000000" pitchFamily="2" charset="2"/>
              <a:buChar char="l"/>
              <a:defRPr sz="2000">
                <a:solidFill>
                  <a:sysClr val="windowText" lastClr="000000"/>
                </a:solidFill>
                <a:latin typeface="+mn-ea"/>
                <a:ea typeface="+mn-ea"/>
              </a:defRPr>
            </a:lvl1pPr>
            <a:lvl2pPr defTabSz="914400" eaLnBrk="1" latinLnBrk="0" hangingPunct="1">
              <a:defRPr sz="1800">
                <a:solidFill>
                  <a:sysClr val="windowText" lastClr="000000"/>
                </a:solidFill>
                <a:latin typeface="Calibri"/>
                <a:ea typeface="ＭＳ Ｐゴシック"/>
              </a:defRPr>
            </a:lvl2pPr>
            <a:lvl3pPr defTabSz="914400" eaLnBrk="1" latinLnBrk="0" hangingPunct="1">
              <a:defRPr sz="1800">
                <a:solidFill>
                  <a:sysClr val="windowText" lastClr="000000"/>
                </a:solidFill>
                <a:latin typeface="Calibri"/>
                <a:ea typeface="ＭＳ Ｐゴシック"/>
              </a:defRPr>
            </a:lvl3pPr>
            <a:lvl4pPr defTabSz="914400" eaLnBrk="1" latinLnBrk="0" hangingPunct="1">
              <a:defRPr sz="1800">
                <a:solidFill>
                  <a:sysClr val="windowText" lastClr="000000"/>
                </a:solidFill>
                <a:latin typeface="Calibri"/>
                <a:ea typeface="ＭＳ Ｐゴシック"/>
              </a:defRPr>
            </a:lvl4pPr>
            <a:lvl5pPr defTabSz="914400" eaLnBrk="1" latinLnBrk="0" hangingPunct="1">
              <a:defRPr sz="1800">
                <a:solidFill>
                  <a:sysClr val="windowText" lastClr="000000"/>
                </a:solidFill>
                <a:latin typeface="Calibri"/>
                <a:ea typeface="ＭＳ Ｐゴシック"/>
              </a:defRPr>
            </a:lvl5pPr>
            <a:lvl6pPr>
              <a:defRPr sz="1800">
                <a:solidFill>
                  <a:sysClr val="windowText" lastClr="000000"/>
                </a:solidFill>
                <a:latin typeface="Calibri"/>
                <a:ea typeface="ＭＳ Ｐゴシック"/>
              </a:defRPr>
            </a:lvl6pPr>
            <a:lvl7pPr>
              <a:defRPr sz="1800">
                <a:solidFill>
                  <a:sysClr val="windowText" lastClr="000000"/>
                </a:solidFill>
                <a:latin typeface="Calibri"/>
                <a:ea typeface="ＭＳ Ｐゴシック"/>
              </a:defRPr>
            </a:lvl7pPr>
            <a:lvl8pPr>
              <a:defRPr sz="1800">
                <a:solidFill>
                  <a:sysClr val="windowText" lastClr="000000"/>
                </a:solidFill>
                <a:latin typeface="Calibri"/>
                <a:ea typeface="ＭＳ Ｐゴシック"/>
              </a:defRPr>
            </a:lvl8pPr>
            <a:lvl9pPr>
              <a:defRPr sz="1800">
                <a:solidFill>
                  <a:sysClr val="windowText" lastClr="000000"/>
                </a:solidFill>
                <a:latin typeface="Calibri"/>
                <a:ea typeface="ＭＳ Ｐゴシック"/>
              </a:defRPr>
            </a:lvl9pPr>
          </a:lstStyle>
          <a:p>
            <a:r>
              <a:rPr lang="en-US" altLang="ja-JP" dirty="0"/>
              <a:t>Number of fatalities in traffic accidents is decreasing in Japan.</a:t>
            </a:r>
          </a:p>
          <a:p>
            <a:r>
              <a:rPr lang="en-US" altLang="ja-JP" dirty="0"/>
              <a:t>However, the number of elderly driver is increasing, we need to have some counter measurements to prevent the accident caused by elderly drivers.</a:t>
            </a:r>
            <a:endParaRPr lang="ja-JP" altLang="en-US" dirty="0"/>
          </a:p>
        </p:txBody>
      </p:sp>
      <p:sp>
        <p:nvSpPr>
          <p:cNvPr id="14" name="テキスト ボックス 13">
            <a:extLst>
              <a:ext uri="{FF2B5EF4-FFF2-40B4-BE49-F238E27FC236}">
                <a16:creationId xmlns:a16="http://schemas.microsoft.com/office/drawing/2014/main" id="{87C229A8-C50E-D966-35B6-4CFC449442C2}"/>
              </a:ext>
            </a:extLst>
          </p:cNvPr>
          <p:cNvSpPr txBox="1"/>
          <p:nvPr/>
        </p:nvSpPr>
        <p:spPr>
          <a:xfrm>
            <a:off x="7808710" y="5301208"/>
            <a:ext cx="1315023" cy="478877"/>
          </a:xfrm>
          <a:prstGeom prst="rect">
            <a:avLst/>
          </a:prstGeom>
          <a:solidFill>
            <a:schemeClr val="bg1"/>
          </a:solidFill>
        </p:spPr>
        <p:txBody>
          <a:bodyPr wrap="square" lIns="0" tIns="0" rIns="0" bIns="0">
            <a:noAutofit/>
          </a:bodyPr>
          <a:lstStyle/>
          <a:p>
            <a:pPr algn="ctr"/>
            <a:r>
              <a:rPr lang="en-US" altLang="ja-JP" sz="1600" b="1" dirty="0">
                <a:solidFill>
                  <a:srgbClr val="FF0000"/>
                </a:solidFill>
              </a:rPr>
              <a:t>2,636 </a:t>
            </a:r>
            <a:r>
              <a:rPr lang="en-US" altLang="ja-JP" sz="1600" dirty="0">
                <a:solidFill>
                  <a:srgbClr val="FF0000"/>
                </a:solidFill>
              </a:rPr>
              <a:t>persons</a:t>
            </a:r>
          </a:p>
          <a:p>
            <a:pPr algn="ctr"/>
            <a:r>
              <a:rPr lang="ja-JP" altLang="en-US" sz="1400" dirty="0"/>
              <a:t>（</a:t>
            </a:r>
            <a:r>
              <a:rPr lang="en-US" altLang="ja-JP" sz="1400" dirty="0"/>
              <a:t>2021</a:t>
            </a:r>
            <a:r>
              <a:rPr lang="ja-JP" altLang="en-US" sz="1400" dirty="0"/>
              <a:t>）</a:t>
            </a:r>
          </a:p>
        </p:txBody>
      </p:sp>
      <p:cxnSp>
        <p:nvCxnSpPr>
          <p:cNvPr id="4" name="直線矢印コネクタ 3"/>
          <p:cNvCxnSpPr/>
          <p:nvPr/>
        </p:nvCxnSpPr>
        <p:spPr>
          <a:xfrm>
            <a:off x="5868144" y="3861048"/>
            <a:ext cx="1800200" cy="1296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DE9C2EA1-6911-4BAC-954D-0A2DD024DDCF}" type="slidenum">
              <a:rPr lang="en-US" altLang="ja-JP" smtClean="0"/>
              <a:pPr>
                <a:defRPr/>
              </a:pPr>
              <a:t>7</a:t>
            </a:fld>
            <a:endParaRPr lang="en-US" altLang="ja-JP"/>
          </a:p>
        </p:txBody>
      </p:sp>
    </p:spTree>
    <p:extLst>
      <p:ext uri="{BB962C8B-B14F-4D97-AF65-F5344CB8AC3E}">
        <p14:creationId xmlns:p14="http://schemas.microsoft.com/office/powerpoint/2010/main" val="397864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name="think-cell スライド" r:id="rId4" imgW="353" imgH="353" progId="TCLayout.ActiveDocument.1">
                  <p:embed/>
                </p:oleObj>
              </mc:Choice>
              <mc:Fallback>
                <p:oleObj name="think-cell スライド" r:id="rId4" imgW="353" imgH="353" progId="TCLayout.ActiveDocument.1">
                  <p:embed/>
                  <p:pic>
                    <p:nvPicPr>
                      <p:cNvPr id="5" name="オブジェクト 4" hidden="1"/>
                      <p:cNvPicPr/>
                      <p:nvPr/>
                    </p:nvPicPr>
                    <p:blipFill>
                      <a:blip r:embed="rId5"/>
                      <a:stretch>
                        <a:fillRect/>
                      </a:stretch>
                    </p:blipFill>
                    <p:spPr>
                      <a:xfrm>
                        <a:off x="1466" y="265235"/>
                        <a:ext cx="1466" cy="1466"/>
                      </a:xfrm>
                      <a:prstGeom prst="rect">
                        <a:avLst/>
                      </a:prstGeom>
                    </p:spPr>
                  </p:pic>
                </p:oleObj>
              </mc:Fallback>
            </mc:AlternateContent>
          </a:graphicData>
        </a:graphic>
      </p:graphicFrame>
      <p:sp>
        <p:nvSpPr>
          <p:cNvPr id="26" name="タイトル 1"/>
          <p:cNvSpPr txBox="1">
            <a:spLocks/>
          </p:cNvSpPr>
          <p:nvPr/>
        </p:nvSpPr>
        <p:spPr bwMode="auto">
          <a:xfrm>
            <a:off x="0" y="59138"/>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2000" kern="0" dirty="0"/>
              <a:t>2. Japanese situation (the number of elderly drivers)</a:t>
            </a:r>
            <a:endParaRPr lang="ja-JP" altLang="en-US" sz="2000" kern="0" dirty="0"/>
          </a:p>
        </p:txBody>
      </p:sp>
      <p:sp>
        <p:nvSpPr>
          <p:cNvPr id="61" name="正方形/長方形 60"/>
          <p:cNvSpPr/>
          <p:nvPr/>
        </p:nvSpPr>
        <p:spPr>
          <a:xfrm>
            <a:off x="99039" y="818017"/>
            <a:ext cx="8879803" cy="674940"/>
          </a:xfrm>
          <a:prstGeom prst="rect">
            <a:avLst/>
          </a:prstGeom>
          <a:noFill/>
          <a:ln w="12700" cap="flat" cmpd="sng" algn="ctr">
            <a:solidFill>
              <a:srgbClr val="44546A">
                <a:lumMod val="50000"/>
              </a:srgbClr>
            </a:solidFill>
            <a:prstDash val="solid"/>
            <a:miter lim="800000"/>
          </a:ln>
          <a:effectLst/>
        </p:spPr>
        <p:txBody>
          <a:bodyPr wrap="square"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1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The </a:t>
            </a:r>
            <a:r>
              <a:rPr kumimoji="0" lang="en-US" altLang="ja-JP" sz="1800" b="0" i="0" u="none" strike="noStrike" kern="0" cap="none" spc="0" normalizeH="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number of license holders over 75 years old </a:t>
            </a:r>
            <a:r>
              <a:rPr kumimoji="0" lang="en-US" altLang="ja-JP" kern="0" dirty="0">
                <a:solidFill>
                  <a:prstClr val="black"/>
                </a:solidFill>
                <a:latin typeface="ＭＳ Ｐゴシック" panose="020B0600070205080204" pitchFamily="50" charset="-128"/>
                <a:ea typeface="ＭＳ Ｐゴシック" panose="020B0600070205080204" pitchFamily="50" charset="-128"/>
              </a:rPr>
              <a:t>will continue to increase in Japan. </a:t>
            </a:r>
            <a:endParaRPr kumimoji="0" lang="en-US" altLang="ja-JP" sz="1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2" name="正方形/長方形 61"/>
          <p:cNvSpPr/>
          <p:nvPr/>
        </p:nvSpPr>
        <p:spPr>
          <a:xfrm>
            <a:off x="1695000" y="1700435"/>
            <a:ext cx="6174464" cy="27543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Trend of number of license holder (total and elderly</a:t>
            </a:r>
            <a:r>
              <a:rPr kumimoji="0" lang="en-US" altLang="ja-JP" sz="1400" b="0" i="0" u="none" strike="noStrike" kern="0" cap="none" spc="0" normalizeH="0" noProof="0" dirty="0">
                <a:ln>
                  <a:noFill/>
                </a:ln>
                <a:solidFill>
                  <a:prstClr val="black"/>
                </a:solidFill>
                <a:effectLst/>
                <a:uLnTx/>
                <a:uFillTx/>
                <a:latin typeface="Calibri" panose="020F0502020204030204"/>
                <a:ea typeface="ＭＳ Ｐゴシック" panose="020B0600070205080204" pitchFamily="50" charset="-128"/>
                <a:cs typeface="+mn-cs"/>
              </a:rPr>
              <a:t> driver)</a:t>
            </a:r>
            <a:endParaRPr kumimoji="0" lang="ja-JP" altLang="en-US" sz="1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テキスト ボックス 1"/>
          <p:cNvSpPr txBox="1"/>
          <p:nvPr/>
        </p:nvSpPr>
        <p:spPr>
          <a:xfrm>
            <a:off x="8691592" y="6228674"/>
            <a:ext cx="454132" cy="3223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dirty="0">
                <a:solidFill>
                  <a:prstClr val="black"/>
                </a:solidFill>
                <a:latin typeface="Calibri" panose="020F0502020204030204"/>
              </a:rPr>
              <a:t>（年）</a:t>
            </a:r>
          </a:p>
        </p:txBody>
      </p:sp>
      <p:graphicFrame>
        <p:nvGraphicFramePr>
          <p:cNvPr id="64" name="グラフ 63"/>
          <p:cNvGraphicFramePr/>
          <p:nvPr>
            <p:extLst>
              <p:ext uri="{D42A27DB-BD31-4B8C-83A1-F6EECF244321}">
                <p14:modId xmlns:p14="http://schemas.microsoft.com/office/powerpoint/2010/main" val="78442002"/>
              </p:ext>
            </p:extLst>
          </p:nvPr>
        </p:nvGraphicFramePr>
        <p:xfrm>
          <a:off x="471742" y="2116460"/>
          <a:ext cx="8492746" cy="4093786"/>
        </p:xfrm>
        <a:graphic>
          <a:graphicData uri="http://schemas.openxmlformats.org/drawingml/2006/chart">
            <c:chart xmlns:c="http://schemas.openxmlformats.org/drawingml/2006/chart" xmlns:r="http://schemas.openxmlformats.org/officeDocument/2006/relationships" r:id="rId6"/>
          </a:graphicData>
        </a:graphic>
      </p:graphicFrame>
      <p:cxnSp>
        <p:nvCxnSpPr>
          <p:cNvPr id="65" name="直線矢印コネクタ 64"/>
          <p:cNvCxnSpPr/>
          <p:nvPr/>
        </p:nvCxnSpPr>
        <p:spPr>
          <a:xfrm>
            <a:off x="1143000" y="2277544"/>
            <a:ext cx="5373216"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66" name="正方形/長方形 65"/>
          <p:cNvSpPr/>
          <p:nvPr/>
        </p:nvSpPr>
        <p:spPr>
          <a:xfrm>
            <a:off x="3071382" y="2137434"/>
            <a:ext cx="733652" cy="2674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実績</a:t>
            </a:r>
          </a:p>
        </p:txBody>
      </p:sp>
      <p:cxnSp>
        <p:nvCxnSpPr>
          <p:cNvPr id="67" name="直線矢印コネクタ 66"/>
          <p:cNvCxnSpPr/>
          <p:nvPr/>
        </p:nvCxnSpPr>
        <p:spPr>
          <a:xfrm>
            <a:off x="6660232" y="2277544"/>
            <a:ext cx="1613072"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68" name="正方形/長方形 67"/>
          <p:cNvSpPr/>
          <p:nvPr/>
        </p:nvSpPr>
        <p:spPr>
          <a:xfrm>
            <a:off x="6845887" y="2131519"/>
            <a:ext cx="733652" cy="2674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推計</a:t>
            </a:r>
          </a:p>
        </p:txBody>
      </p:sp>
      <p:sp>
        <p:nvSpPr>
          <p:cNvPr id="69" name="正方形/長方形 68"/>
          <p:cNvSpPr/>
          <p:nvPr/>
        </p:nvSpPr>
        <p:spPr>
          <a:xfrm>
            <a:off x="54928" y="6305165"/>
            <a:ext cx="6766560" cy="53422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R2</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年の</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75</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歳以上免許保有者数推計は警察庁資料より</a:t>
            </a:r>
            <a:endPar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年の運転免許保有者数推計は</a:t>
            </a:r>
            <a:r>
              <a:rPr kumimoji="0" lang="ja-JP" altLang="en-US" sz="9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Wingdings" panose="05000000000000000000" pitchFamily="2" charset="2"/>
              </a:rPr>
              <a:t>（公財）交通事故総合分析センター</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年第</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 交通事故・調査分析研究発表会より</a:t>
            </a:r>
            <a:endPar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年の</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75</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歳以上免許保有者数及び</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R2</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R6</a:t>
            </a:r>
            <a:r>
              <a:rPr kumimoji="0" lang="ja-JP" altLang="en-US"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年の免許保有者数は上記数値より自動車局推計</a:t>
            </a:r>
            <a:endParaRPr kumimoji="0" lang="en-US" altLang="ja-JP" sz="9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0" name="四角形吹き出し 69"/>
          <p:cNvSpPr/>
          <p:nvPr/>
        </p:nvSpPr>
        <p:spPr>
          <a:xfrm>
            <a:off x="6084168" y="2440170"/>
            <a:ext cx="1375815" cy="443155"/>
          </a:xfrm>
          <a:prstGeom prst="wedgeRectCallout">
            <a:avLst>
              <a:gd name="adj1" fmla="val 86749"/>
              <a:gd name="adj2" fmla="val -11942"/>
            </a:avLst>
          </a:prstGeom>
          <a:solidFill>
            <a:sysClr val="window" lastClr="FFFFFF"/>
          </a:solidFill>
          <a:ln w="9525" cap="flat" cmpd="sng" algn="ctr">
            <a:solidFill>
              <a:srgbClr val="0070C0"/>
            </a:solidFill>
            <a:prstDash val="solid"/>
            <a:miter lim="800000"/>
          </a:ln>
          <a:effectLst/>
        </p:spPr>
        <p:txBody>
          <a:bodyPr wrap="non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75</a:t>
            </a:r>
            <a:r>
              <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歳以上の</a:t>
            </a:r>
            <a:endPar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免許保有率　</a:t>
            </a: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9.2%</a:t>
            </a:r>
            <a:endPar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71" name="四角形吹き出し 70"/>
          <p:cNvSpPr/>
          <p:nvPr/>
        </p:nvSpPr>
        <p:spPr>
          <a:xfrm>
            <a:off x="1475656" y="4725354"/>
            <a:ext cx="1495105" cy="443155"/>
          </a:xfrm>
          <a:prstGeom prst="wedgeRectCallout">
            <a:avLst>
              <a:gd name="adj1" fmla="val -52004"/>
              <a:gd name="adj2" fmla="val -80954"/>
            </a:avLst>
          </a:prstGeom>
          <a:solidFill>
            <a:sysClr val="window" lastClr="FFFFFF"/>
          </a:solidFill>
          <a:ln w="9525" cap="flat" cmpd="sng" algn="ctr">
            <a:solidFill>
              <a:srgbClr val="0070C0"/>
            </a:solidFill>
            <a:prstDash val="solid"/>
            <a:miter lim="800000"/>
          </a:ln>
          <a:effectLst/>
        </p:spPr>
        <p:txBody>
          <a:bodyPr wrap="non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75</a:t>
            </a:r>
            <a:r>
              <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歳以上の</a:t>
            </a:r>
            <a:endPar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免許保有率　</a:t>
            </a: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4.0%</a:t>
            </a:r>
            <a:endPar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72" name="テキスト ボックス 1"/>
          <p:cNvSpPr txBox="1"/>
          <p:nvPr/>
        </p:nvSpPr>
        <p:spPr>
          <a:xfrm>
            <a:off x="323528" y="1754833"/>
            <a:ext cx="960289" cy="19251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ja-JP" altLang="en-US" sz="900" dirty="0">
                <a:solidFill>
                  <a:prstClr val="black"/>
                </a:solidFill>
                <a:latin typeface="Calibri" panose="020F0502020204030204"/>
              </a:rPr>
              <a:t>免許保有者数</a:t>
            </a:r>
            <a:endParaRPr lang="en-US" altLang="ja-JP" sz="900" dirty="0">
              <a:solidFill>
                <a:prstClr val="black"/>
              </a:solidFill>
              <a:latin typeface="Calibri" panose="020F0502020204030204"/>
            </a:endParaRPr>
          </a:p>
          <a:p>
            <a:pPr algn="ctr" fontAlgn="auto">
              <a:spcBef>
                <a:spcPts val="0"/>
              </a:spcBef>
              <a:spcAft>
                <a:spcPts val="0"/>
              </a:spcAft>
            </a:pPr>
            <a:r>
              <a:rPr lang="ja-JP" altLang="en-US" sz="900" dirty="0">
                <a:solidFill>
                  <a:prstClr val="black"/>
                </a:solidFill>
                <a:latin typeface="Calibri" panose="020F0502020204030204"/>
              </a:rPr>
              <a:t>（千人</a:t>
            </a:r>
            <a:r>
              <a:rPr lang="ja-JP" altLang="en-US" dirty="0">
                <a:solidFill>
                  <a:prstClr val="black"/>
                </a:solidFill>
                <a:latin typeface="Calibri" panose="020F0502020204030204"/>
              </a:rPr>
              <a:t>）</a:t>
            </a:r>
          </a:p>
        </p:txBody>
      </p:sp>
      <p:sp>
        <p:nvSpPr>
          <p:cNvPr id="73" name="テキスト ボックス 1"/>
          <p:cNvSpPr txBox="1"/>
          <p:nvPr/>
        </p:nvSpPr>
        <p:spPr>
          <a:xfrm>
            <a:off x="8005667" y="1742797"/>
            <a:ext cx="960289" cy="19251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altLang="ja-JP" sz="900" dirty="0">
                <a:solidFill>
                  <a:prstClr val="black"/>
                </a:solidFill>
                <a:latin typeface="Calibri" panose="020F0502020204030204"/>
              </a:rPr>
              <a:t>75</a:t>
            </a:r>
            <a:r>
              <a:rPr lang="ja-JP" altLang="en-US" sz="900" dirty="0">
                <a:solidFill>
                  <a:prstClr val="black"/>
                </a:solidFill>
                <a:latin typeface="Calibri" panose="020F0502020204030204"/>
              </a:rPr>
              <a:t>歳以上免許保有者数</a:t>
            </a:r>
            <a:endParaRPr lang="en-US" altLang="ja-JP" sz="900" dirty="0">
              <a:solidFill>
                <a:prstClr val="black"/>
              </a:solidFill>
              <a:latin typeface="Calibri" panose="020F0502020204030204"/>
            </a:endParaRPr>
          </a:p>
          <a:p>
            <a:pPr algn="ctr" fontAlgn="auto">
              <a:spcBef>
                <a:spcPts val="0"/>
              </a:spcBef>
              <a:spcAft>
                <a:spcPts val="0"/>
              </a:spcAft>
            </a:pPr>
            <a:r>
              <a:rPr lang="ja-JP" altLang="en-US" sz="900" dirty="0">
                <a:solidFill>
                  <a:prstClr val="black"/>
                </a:solidFill>
                <a:latin typeface="Calibri" panose="020F0502020204030204"/>
              </a:rPr>
              <a:t>　　　　　（千人</a:t>
            </a:r>
            <a:r>
              <a:rPr lang="ja-JP" altLang="en-US" dirty="0">
                <a:solidFill>
                  <a:prstClr val="black"/>
                </a:solidFill>
                <a:latin typeface="Calibri" panose="020F0502020204030204"/>
              </a:rPr>
              <a:t>）</a:t>
            </a:r>
          </a:p>
        </p:txBody>
      </p:sp>
      <p:sp>
        <p:nvSpPr>
          <p:cNvPr id="20" name="テキスト ボックス 19">
            <a:extLst>
              <a:ext uri="{FF2B5EF4-FFF2-40B4-BE49-F238E27FC236}">
                <a16:creationId xmlns:a16="http://schemas.microsoft.com/office/drawing/2014/main" id="{09F0E38D-2DBE-879E-4763-9A2126FB4E5D}"/>
              </a:ext>
            </a:extLst>
          </p:cNvPr>
          <p:cNvSpPr txBox="1"/>
          <p:nvPr/>
        </p:nvSpPr>
        <p:spPr>
          <a:xfrm>
            <a:off x="119405" y="1812657"/>
            <a:ext cx="1507494" cy="285375"/>
          </a:xfrm>
          <a:prstGeom prst="rect">
            <a:avLst/>
          </a:prstGeom>
          <a:solidFill>
            <a:schemeClr val="bg1"/>
          </a:solidFill>
        </p:spPr>
        <p:txBody>
          <a:bodyPr wrap="square" lIns="0" tIns="0" rIns="0" bIns="0">
            <a:noAutofit/>
          </a:bodyPr>
          <a:lstStyle/>
          <a:p>
            <a:pPr algn="ctr"/>
            <a:r>
              <a:rPr lang="en-US" altLang="ja-JP" sz="900" dirty="0"/>
              <a:t>Number of license holders</a:t>
            </a:r>
          </a:p>
          <a:p>
            <a:pPr algn="ctr"/>
            <a:r>
              <a:rPr lang="en-US" altLang="ja-JP" sz="900" dirty="0"/>
              <a:t>(Thousands of persons)</a:t>
            </a:r>
            <a:endParaRPr lang="ja-JP" altLang="en-US" sz="800" dirty="0"/>
          </a:p>
        </p:txBody>
      </p:sp>
      <p:sp>
        <p:nvSpPr>
          <p:cNvPr id="21" name="テキスト ボックス 20">
            <a:extLst>
              <a:ext uri="{FF2B5EF4-FFF2-40B4-BE49-F238E27FC236}">
                <a16:creationId xmlns:a16="http://schemas.microsoft.com/office/drawing/2014/main" id="{93450F69-B333-6AD6-B867-6692EF3A1FA4}"/>
              </a:ext>
            </a:extLst>
          </p:cNvPr>
          <p:cNvSpPr txBox="1"/>
          <p:nvPr/>
        </p:nvSpPr>
        <p:spPr>
          <a:xfrm>
            <a:off x="2802951" y="2156383"/>
            <a:ext cx="1375815" cy="291760"/>
          </a:xfrm>
          <a:prstGeom prst="rect">
            <a:avLst/>
          </a:prstGeom>
          <a:solidFill>
            <a:schemeClr val="bg1"/>
          </a:solidFill>
        </p:spPr>
        <p:txBody>
          <a:bodyPr wrap="square" lIns="0" tIns="0" rIns="0" bIns="0">
            <a:noAutofit/>
          </a:bodyPr>
          <a:lstStyle/>
          <a:p>
            <a:pPr algn="ctr"/>
            <a:r>
              <a:rPr lang="en-US" altLang="ja-JP" sz="1400" dirty="0"/>
              <a:t>track record</a:t>
            </a:r>
            <a:endParaRPr lang="ja-JP" altLang="en-US" sz="1200" dirty="0"/>
          </a:p>
        </p:txBody>
      </p:sp>
      <p:sp>
        <p:nvSpPr>
          <p:cNvPr id="22" name="テキスト ボックス 21">
            <a:extLst>
              <a:ext uri="{FF2B5EF4-FFF2-40B4-BE49-F238E27FC236}">
                <a16:creationId xmlns:a16="http://schemas.microsoft.com/office/drawing/2014/main" id="{84F9957C-53C4-D59E-7904-3304DB728CFF}"/>
              </a:ext>
            </a:extLst>
          </p:cNvPr>
          <p:cNvSpPr txBox="1"/>
          <p:nvPr/>
        </p:nvSpPr>
        <p:spPr>
          <a:xfrm>
            <a:off x="6923750" y="2127365"/>
            <a:ext cx="1135807" cy="291760"/>
          </a:xfrm>
          <a:prstGeom prst="rect">
            <a:avLst/>
          </a:prstGeom>
          <a:solidFill>
            <a:schemeClr val="bg1"/>
          </a:solidFill>
        </p:spPr>
        <p:txBody>
          <a:bodyPr wrap="square" lIns="0" tIns="0" rIns="0" bIns="0">
            <a:noAutofit/>
          </a:bodyPr>
          <a:lstStyle/>
          <a:p>
            <a:pPr algn="ctr"/>
            <a:r>
              <a:rPr lang="en-US" altLang="ja-JP" sz="1400" dirty="0"/>
              <a:t>Estimated</a:t>
            </a:r>
            <a:endParaRPr lang="ja-JP" altLang="en-US" sz="1200" dirty="0"/>
          </a:p>
        </p:txBody>
      </p:sp>
      <p:sp>
        <p:nvSpPr>
          <p:cNvPr id="23" name="テキスト ボックス 22">
            <a:extLst>
              <a:ext uri="{FF2B5EF4-FFF2-40B4-BE49-F238E27FC236}">
                <a16:creationId xmlns:a16="http://schemas.microsoft.com/office/drawing/2014/main" id="{73D9CBAB-3E1B-04B2-15EB-0D7B81FC074A}"/>
              </a:ext>
            </a:extLst>
          </p:cNvPr>
          <p:cNvSpPr txBox="1"/>
          <p:nvPr/>
        </p:nvSpPr>
        <p:spPr>
          <a:xfrm>
            <a:off x="7600800" y="1696326"/>
            <a:ext cx="1507494" cy="451612"/>
          </a:xfrm>
          <a:prstGeom prst="rect">
            <a:avLst/>
          </a:prstGeom>
          <a:solidFill>
            <a:schemeClr val="bg1"/>
          </a:solidFill>
        </p:spPr>
        <p:txBody>
          <a:bodyPr wrap="square" lIns="0" tIns="0" rIns="0" bIns="0">
            <a:noAutofit/>
          </a:bodyPr>
          <a:lstStyle/>
          <a:p>
            <a:pPr algn="ctr"/>
            <a:r>
              <a:rPr lang="en-US" altLang="ja-JP" sz="900" dirty="0"/>
              <a:t>Number of license holders aged 75 and over</a:t>
            </a:r>
          </a:p>
          <a:p>
            <a:pPr algn="ctr"/>
            <a:r>
              <a:rPr lang="en-US" altLang="ja-JP" sz="900" dirty="0"/>
              <a:t>(Thousands)</a:t>
            </a:r>
          </a:p>
        </p:txBody>
      </p:sp>
      <p:sp>
        <p:nvSpPr>
          <p:cNvPr id="27" name="テキスト ボックス 26">
            <a:extLst>
              <a:ext uri="{FF2B5EF4-FFF2-40B4-BE49-F238E27FC236}">
                <a16:creationId xmlns:a16="http://schemas.microsoft.com/office/drawing/2014/main" id="{E32D2B07-0C78-7DC7-AA5E-A433F4C69D63}"/>
              </a:ext>
            </a:extLst>
          </p:cNvPr>
          <p:cNvSpPr txBox="1"/>
          <p:nvPr/>
        </p:nvSpPr>
        <p:spPr>
          <a:xfrm>
            <a:off x="1704788" y="2697679"/>
            <a:ext cx="3951432" cy="603821"/>
          </a:xfrm>
          <a:prstGeom prst="rect">
            <a:avLst/>
          </a:prstGeom>
          <a:solidFill>
            <a:schemeClr val="bg1"/>
          </a:solidFill>
        </p:spPr>
        <p:txBody>
          <a:bodyPr wrap="square" lIns="0" tIns="0" rIns="0" bIns="0">
            <a:noAutofit/>
          </a:bodyPr>
          <a:lstStyle/>
          <a:p>
            <a:r>
              <a:rPr lang="en-US" altLang="ja-JP" sz="1200" dirty="0"/>
              <a:t>Number of license holders (left axis)</a:t>
            </a:r>
          </a:p>
          <a:p>
            <a:endParaRPr lang="en-US" altLang="ja-JP" sz="1200" dirty="0"/>
          </a:p>
          <a:p>
            <a:r>
              <a:rPr lang="en-US" altLang="ja-JP" sz="1200" dirty="0"/>
              <a:t>Number of license holders over 75 years old (right axis)</a:t>
            </a:r>
            <a:endParaRPr lang="ja-JP" altLang="en-US" sz="1100" dirty="0"/>
          </a:p>
        </p:txBody>
      </p:sp>
      <p:sp>
        <p:nvSpPr>
          <p:cNvPr id="24" name="四角形吹き出し 69">
            <a:extLst>
              <a:ext uri="{FF2B5EF4-FFF2-40B4-BE49-F238E27FC236}">
                <a16:creationId xmlns:a16="http://schemas.microsoft.com/office/drawing/2014/main" id="{F1F5EDBE-6D62-59FF-C546-1C7D51C30731}"/>
              </a:ext>
            </a:extLst>
          </p:cNvPr>
          <p:cNvSpPr/>
          <p:nvPr/>
        </p:nvSpPr>
        <p:spPr>
          <a:xfrm>
            <a:off x="5000136" y="2438211"/>
            <a:ext cx="2459847" cy="443155"/>
          </a:xfrm>
          <a:prstGeom prst="wedgeRectCallout">
            <a:avLst>
              <a:gd name="adj1" fmla="val 76939"/>
              <a:gd name="adj2" fmla="val -6210"/>
            </a:avLst>
          </a:prstGeom>
          <a:solidFill>
            <a:schemeClr val="bg1"/>
          </a:solidFill>
          <a:ln w="9525" cap="flat" cmpd="sng" algn="ctr">
            <a:solidFill>
              <a:srgbClr val="0070C0"/>
            </a:solidFill>
            <a:prstDash val="solid"/>
            <a:miter lim="800000"/>
          </a:ln>
          <a:effectLst/>
        </p:spPr>
        <p:txBody>
          <a:bodyPr wrap="non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75 years old and over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Percentage of license holders 9.2</a:t>
            </a:r>
            <a:endPar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29" name="四角形吹き出し 69">
            <a:extLst>
              <a:ext uri="{FF2B5EF4-FFF2-40B4-BE49-F238E27FC236}">
                <a16:creationId xmlns:a16="http://schemas.microsoft.com/office/drawing/2014/main" id="{146C6F4C-85CE-A84C-12BC-1A44ACCD3441}"/>
              </a:ext>
            </a:extLst>
          </p:cNvPr>
          <p:cNvSpPr/>
          <p:nvPr/>
        </p:nvSpPr>
        <p:spPr>
          <a:xfrm>
            <a:off x="1403649" y="4742521"/>
            <a:ext cx="2304256" cy="443155"/>
          </a:xfrm>
          <a:prstGeom prst="wedgeRectCallout">
            <a:avLst>
              <a:gd name="adj1" fmla="val -48152"/>
              <a:gd name="adj2" fmla="val -84815"/>
            </a:avLst>
          </a:prstGeom>
          <a:solidFill>
            <a:schemeClr val="bg1"/>
          </a:solidFill>
          <a:ln w="9525" cap="flat" cmpd="sng" algn="ctr">
            <a:solidFill>
              <a:srgbClr val="0070C0"/>
            </a:solidFill>
            <a:prstDash val="solid"/>
            <a:miter lim="800000"/>
          </a:ln>
          <a:effectLst/>
        </p:spPr>
        <p:txBody>
          <a:bodyPr wrap="non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75 years old and over Percentage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of license holders 4.0</a:t>
            </a:r>
            <a:endParaRPr kumimoji="0" lang="ja-JP" altLang="en-US" sz="12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C14E6DB1-53FF-70D9-B320-BCF1CBC41E05}"/>
              </a:ext>
            </a:extLst>
          </p:cNvPr>
          <p:cNvSpPr txBox="1"/>
          <p:nvPr/>
        </p:nvSpPr>
        <p:spPr>
          <a:xfrm>
            <a:off x="261399" y="6371200"/>
            <a:ext cx="7922972" cy="476250"/>
          </a:xfrm>
          <a:prstGeom prst="rect">
            <a:avLst/>
          </a:prstGeom>
          <a:solidFill>
            <a:schemeClr val="bg1"/>
          </a:solidFill>
        </p:spPr>
        <p:txBody>
          <a:bodyPr wrap="square" lIns="0" tIns="0" rIns="0" bIns="0">
            <a:noAutofit/>
          </a:bodyPr>
          <a:lstStyle/>
          <a:p>
            <a:r>
              <a:rPr lang="en-US" altLang="ja-JP" sz="700" dirty="0"/>
              <a:t>Estimates of the number of license holders aged 75 and over in R2-6 are from the National Police Agency.</a:t>
            </a:r>
            <a:r>
              <a:rPr lang="ja-JP" altLang="en-US" sz="700" dirty="0"/>
              <a:t>　　</a:t>
            </a:r>
            <a:endParaRPr lang="en-US" altLang="ja-JP" sz="700" dirty="0"/>
          </a:p>
          <a:p>
            <a:r>
              <a:rPr lang="en-US" altLang="ja-JP" sz="700" dirty="0"/>
              <a:t>Estimates of the number of driver's license holders in R7 are from the 15th Traffic Accident and Investigation Analysis Research Presentation in 2012 by the Traffic Accident Analysis Center.</a:t>
            </a:r>
            <a:r>
              <a:rPr lang="ja-JP" altLang="en-US" sz="700" dirty="0"/>
              <a:t>　　</a:t>
            </a:r>
            <a:endParaRPr lang="en-US" altLang="ja-JP" sz="700" dirty="0"/>
          </a:p>
          <a:p>
            <a:r>
              <a:rPr lang="en-US" altLang="ja-JP" sz="700" dirty="0"/>
              <a:t>The number of license holders aged 75 and over in R7 and the number of license holders in R2 to R6 are estimated by the National Bureau of Motor Vehicles based on the above </a:t>
            </a:r>
            <a:r>
              <a:rPr lang="en-US" altLang="ja-JP" sz="700" dirty="0" err="1"/>
              <a:t>figures.Translated</a:t>
            </a:r>
            <a:r>
              <a:rPr lang="en-US" altLang="ja-JP" sz="700" dirty="0"/>
              <a:t> with www.DeepL.com/Translator (free version)</a:t>
            </a:r>
            <a:endParaRPr lang="ja-JP" altLang="en-US" sz="600" dirty="0"/>
          </a:p>
        </p:txBody>
      </p:sp>
      <p:sp>
        <p:nvSpPr>
          <p:cNvPr id="31" name="テキスト ボックス 30">
            <a:extLst>
              <a:ext uri="{FF2B5EF4-FFF2-40B4-BE49-F238E27FC236}">
                <a16:creationId xmlns:a16="http://schemas.microsoft.com/office/drawing/2014/main" id="{D46D32F0-B671-93D9-E9BA-4FB976642AC9}"/>
              </a:ext>
            </a:extLst>
          </p:cNvPr>
          <p:cNvSpPr txBox="1"/>
          <p:nvPr/>
        </p:nvSpPr>
        <p:spPr>
          <a:xfrm>
            <a:off x="8435123" y="6223682"/>
            <a:ext cx="702544" cy="232807"/>
          </a:xfrm>
          <a:prstGeom prst="rect">
            <a:avLst/>
          </a:prstGeom>
          <a:solidFill>
            <a:schemeClr val="bg1"/>
          </a:solidFill>
        </p:spPr>
        <p:txBody>
          <a:bodyPr wrap="square" lIns="0" tIns="0" rIns="0" bIns="0">
            <a:noAutofit/>
          </a:bodyPr>
          <a:lstStyle/>
          <a:p>
            <a:pPr algn="ctr"/>
            <a:r>
              <a:rPr lang="en-US" altLang="ja-JP" sz="1000" dirty="0"/>
              <a:t>(Year)</a:t>
            </a:r>
            <a:endParaRPr lang="ja-JP" altLang="en-US" sz="900" dirty="0"/>
          </a:p>
        </p:txBody>
      </p:sp>
      <p:pic>
        <p:nvPicPr>
          <p:cNvPr id="3" name="図 2">
            <a:extLst>
              <a:ext uri="{FF2B5EF4-FFF2-40B4-BE49-F238E27FC236}">
                <a16:creationId xmlns:a16="http://schemas.microsoft.com/office/drawing/2014/main" id="{4B9A28F6-18AE-5FF5-E341-39471DD9EE41}"/>
              </a:ext>
            </a:extLst>
          </p:cNvPr>
          <p:cNvPicPr>
            <a:picLocks noChangeAspect="1"/>
          </p:cNvPicPr>
          <p:nvPr/>
        </p:nvPicPr>
        <p:blipFill>
          <a:blip r:embed="rId7"/>
          <a:stretch>
            <a:fillRect/>
          </a:stretch>
        </p:blipFill>
        <p:spPr>
          <a:xfrm>
            <a:off x="1587987" y="5923873"/>
            <a:ext cx="6766560" cy="419100"/>
          </a:xfrm>
          <a:prstGeom prst="rect">
            <a:avLst/>
          </a:prstGeom>
        </p:spPr>
      </p:pic>
      <p:sp>
        <p:nvSpPr>
          <p:cNvPr id="33" name="テキスト ボックス 32">
            <a:extLst>
              <a:ext uri="{FF2B5EF4-FFF2-40B4-BE49-F238E27FC236}">
                <a16:creationId xmlns:a16="http://schemas.microsoft.com/office/drawing/2014/main" id="{3FD26880-BC90-ABA2-4D69-6B05E5BB77BA}"/>
              </a:ext>
            </a:extLst>
          </p:cNvPr>
          <p:cNvSpPr txBox="1"/>
          <p:nvPr/>
        </p:nvSpPr>
        <p:spPr>
          <a:xfrm rot="19222822">
            <a:off x="1026584" y="6024254"/>
            <a:ext cx="615586" cy="183922"/>
          </a:xfrm>
          <a:prstGeom prst="rect">
            <a:avLst/>
          </a:prstGeom>
          <a:solidFill>
            <a:schemeClr val="bg1"/>
          </a:solidFill>
        </p:spPr>
        <p:txBody>
          <a:bodyPr wrap="square" lIns="0" tIns="0" rIns="0" bIns="0">
            <a:noAutofit/>
          </a:bodyPr>
          <a:lstStyle/>
          <a:p>
            <a:pPr algn="ctr"/>
            <a:r>
              <a:rPr lang="en-US" altLang="ja-JP" sz="1400" dirty="0"/>
              <a:t>2009</a:t>
            </a:r>
            <a:endParaRPr lang="ja-JP" altLang="en-US" sz="1200" dirty="0"/>
          </a:p>
        </p:txBody>
      </p:sp>
      <p:sp>
        <p:nvSpPr>
          <p:cNvPr id="2" name="スライド番号プレースホルダー 1"/>
          <p:cNvSpPr>
            <a:spLocks noGrp="1"/>
          </p:cNvSpPr>
          <p:nvPr>
            <p:ph type="sldNum" sz="quarter" idx="12"/>
          </p:nvPr>
        </p:nvSpPr>
        <p:spPr/>
        <p:txBody>
          <a:bodyPr/>
          <a:lstStyle/>
          <a:p>
            <a:pPr>
              <a:defRPr/>
            </a:pPr>
            <a:fld id="{651FC12D-27C1-4F31-90C9-A93D49E44687}" type="slidenum">
              <a:rPr lang="en-US" altLang="ja-JP" smtClean="0"/>
              <a:pPr>
                <a:defRPr/>
              </a:pPr>
              <a:t>8</a:t>
            </a:fld>
            <a:endParaRPr lang="en-US" altLang="ja-JP"/>
          </a:p>
        </p:txBody>
      </p:sp>
    </p:spTree>
    <p:extLst>
      <p:ext uri="{BB962C8B-B14F-4D97-AF65-F5344CB8AC3E}">
        <p14:creationId xmlns:p14="http://schemas.microsoft.com/office/powerpoint/2010/main" val="416617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1558" y="770923"/>
            <a:ext cx="8626137" cy="1944217"/>
          </a:xfrm>
          <a:prstGeom prst="rect">
            <a:avLst/>
          </a:prstGeom>
          <a:noFill/>
          <a:ln w="12700" cap="flat" cmpd="sng" algn="ctr">
            <a:solidFill>
              <a:srgbClr val="44546A">
                <a:lumMod val="50000"/>
              </a:srgbClr>
            </a:solidFill>
            <a:prstDash val="solid"/>
            <a:miter lim="800000"/>
          </a:ln>
        </p:spPr>
        <p:txBody>
          <a:bodyPr rtlCol="0" anchor="ctr"/>
          <a:lstStyle>
            <a:defPPr>
              <a:defRPr lang="ja-JP">
                <a:solidFill>
                  <a:sysClr val="window" lastClr="FFFFFF"/>
                </a:solidFill>
                <a:latin typeface="Calibri"/>
                <a:ea typeface="ＭＳ Ｐゴシック"/>
              </a:defRPr>
            </a:defPPr>
            <a:lvl1pPr marL="263776" indent="-263776" defTabSz="914400" eaLnBrk="1" latinLnBrk="0" hangingPunct="1">
              <a:buFont typeface="Wingdings" panose="05000000000000000000" pitchFamily="2" charset="2"/>
              <a:buChar char="l"/>
              <a:defRPr sz="2000">
                <a:solidFill>
                  <a:sysClr val="windowText" lastClr="000000"/>
                </a:solidFill>
                <a:latin typeface="+mn-ea"/>
                <a:ea typeface="+mn-ea"/>
              </a:defRPr>
            </a:lvl1pPr>
            <a:lvl2pPr defTabSz="914400" eaLnBrk="1" latinLnBrk="0" hangingPunct="1">
              <a:defRPr sz="1800">
                <a:solidFill>
                  <a:sysClr val="windowText" lastClr="000000"/>
                </a:solidFill>
                <a:latin typeface="Calibri"/>
                <a:ea typeface="ＭＳ Ｐゴシック"/>
              </a:defRPr>
            </a:lvl2pPr>
            <a:lvl3pPr defTabSz="914400" eaLnBrk="1" latinLnBrk="0" hangingPunct="1">
              <a:defRPr sz="1800">
                <a:solidFill>
                  <a:sysClr val="windowText" lastClr="000000"/>
                </a:solidFill>
                <a:latin typeface="Calibri"/>
                <a:ea typeface="ＭＳ Ｐゴシック"/>
              </a:defRPr>
            </a:lvl3pPr>
            <a:lvl4pPr defTabSz="914400" eaLnBrk="1" latinLnBrk="0" hangingPunct="1">
              <a:defRPr sz="1800">
                <a:solidFill>
                  <a:sysClr val="windowText" lastClr="000000"/>
                </a:solidFill>
                <a:latin typeface="Calibri"/>
                <a:ea typeface="ＭＳ Ｐゴシック"/>
              </a:defRPr>
            </a:lvl4pPr>
            <a:lvl5pPr defTabSz="914400" eaLnBrk="1" latinLnBrk="0" hangingPunct="1">
              <a:defRPr sz="1800">
                <a:solidFill>
                  <a:sysClr val="windowText" lastClr="000000"/>
                </a:solidFill>
                <a:latin typeface="Calibri"/>
                <a:ea typeface="ＭＳ Ｐゴシック"/>
              </a:defRPr>
            </a:lvl5pPr>
            <a:lvl6pPr>
              <a:defRPr sz="1800">
                <a:solidFill>
                  <a:sysClr val="windowText" lastClr="000000"/>
                </a:solidFill>
                <a:latin typeface="Calibri"/>
                <a:ea typeface="ＭＳ Ｐゴシック"/>
              </a:defRPr>
            </a:lvl6pPr>
            <a:lvl7pPr>
              <a:defRPr sz="1800">
                <a:solidFill>
                  <a:sysClr val="windowText" lastClr="000000"/>
                </a:solidFill>
                <a:latin typeface="Calibri"/>
                <a:ea typeface="ＭＳ Ｐゴシック"/>
              </a:defRPr>
            </a:lvl7pPr>
            <a:lvl8pPr>
              <a:defRPr sz="1800">
                <a:solidFill>
                  <a:sysClr val="windowText" lastClr="000000"/>
                </a:solidFill>
                <a:latin typeface="Calibri"/>
                <a:ea typeface="ＭＳ Ｐゴシック"/>
              </a:defRPr>
            </a:lvl8pPr>
            <a:lvl9pPr>
              <a:defRPr sz="1800">
                <a:solidFill>
                  <a:sysClr val="windowText" lastClr="000000"/>
                </a:solidFill>
                <a:latin typeface="Calibri"/>
                <a:ea typeface="ＭＳ Ｐゴシック"/>
              </a:defRPr>
            </a:lvl9pPr>
          </a:lstStyle>
          <a:p>
            <a:r>
              <a:rPr lang="en-GB" altLang="ja-JP" dirty="0"/>
              <a:t>When we see only fatal accidents, </a:t>
            </a:r>
            <a:r>
              <a:rPr lang="en-GB" altLang="ja-JP" dirty="0">
                <a:solidFill>
                  <a:srgbClr val="FF0000"/>
                </a:solidFill>
              </a:rPr>
              <a:t>47 fatal accidents </a:t>
            </a:r>
            <a:r>
              <a:rPr lang="en-GB" altLang="ja-JP" dirty="0"/>
              <a:t>occurred in one year. And around </a:t>
            </a:r>
            <a:r>
              <a:rPr lang="en-GB" altLang="ja-JP" dirty="0">
                <a:solidFill>
                  <a:srgbClr val="FF0000"/>
                </a:solidFill>
              </a:rPr>
              <a:t>4,000 accidents </a:t>
            </a:r>
            <a:r>
              <a:rPr lang="en-GB" altLang="ja-JP" dirty="0"/>
              <a:t>happened in total per year.</a:t>
            </a:r>
          </a:p>
          <a:p>
            <a:r>
              <a:rPr lang="en-US" altLang="ja-JP" dirty="0"/>
              <a:t>Such accidents are expected to increase </a:t>
            </a:r>
            <a:r>
              <a:rPr lang="en-GB" altLang="ja-JP" dirty="0"/>
              <a:t>according to the increase of elderly drivers.</a:t>
            </a:r>
          </a:p>
          <a:p>
            <a:r>
              <a:rPr lang="en-GB" altLang="ja-JP" dirty="0"/>
              <a:t>Elderly drivers are more likely to pedal incorrectly and cause accidents than drivers of other generations (</a:t>
            </a:r>
            <a:r>
              <a:rPr lang="en-GB" altLang="ja-JP" dirty="0">
                <a:solidFill>
                  <a:srgbClr val="FF0000"/>
                </a:solidFill>
              </a:rPr>
              <a:t>8 times </a:t>
            </a:r>
            <a:r>
              <a:rPr lang="en-GB" altLang="ja-JP" dirty="0"/>
              <a:t>of other generation).</a:t>
            </a:r>
          </a:p>
        </p:txBody>
      </p:sp>
      <p:sp>
        <p:nvSpPr>
          <p:cNvPr id="42" name="テキスト ボックス 41"/>
          <p:cNvSpPr txBox="1"/>
          <p:nvPr/>
        </p:nvSpPr>
        <p:spPr>
          <a:xfrm>
            <a:off x="2333000" y="2852936"/>
            <a:ext cx="4131909" cy="461665"/>
          </a:xfrm>
          <a:prstGeom prst="rect">
            <a:avLst/>
          </a:prstGeom>
          <a:noFill/>
        </p:spPr>
        <p:txBody>
          <a:bodyPr wrap="square" rtlCol="0">
            <a:spAutoFit/>
          </a:bodyPr>
          <a:lstStyle/>
          <a:p>
            <a:pPr algn="ctr" defTabSz="844083" fontAlgn="auto">
              <a:spcBef>
                <a:spcPts val="0"/>
              </a:spcBef>
              <a:spcAft>
                <a:spcPts val="0"/>
              </a:spcAft>
              <a:defRPr/>
            </a:pPr>
            <a:r>
              <a:rPr lang="en-US" altLang="ja-JP" sz="1200" u="sng" dirty="0">
                <a:solidFill>
                  <a:prstClr val="black"/>
                </a:solidFill>
                <a:latin typeface="HGｺﾞｼｯｸE" panose="020B0909000000000000" pitchFamily="49" charset="-128"/>
                <a:ea typeface="HGｺﾞｼｯｸE" panose="020B0909000000000000" pitchFamily="49" charset="-128"/>
              </a:rPr>
              <a:t>Types of accidents which elderly drivers tend to cause comparing with other generation’s driver </a:t>
            </a:r>
            <a:endParaRPr lang="ja-JP" altLang="en-US" sz="1200" u="sng" dirty="0">
              <a:solidFill>
                <a:prstClr val="black"/>
              </a:solidFill>
              <a:latin typeface="HGｺﾞｼｯｸE" panose="020B0909000000000000" pitchFamily="49" charset="-128"/>
              <a:ea typeface="HGｺﾞｼｯｸE" panose="020B0909000000000000" pitchFamily="49" charset="-128"/>
            </a:endParaRPr>
          </a:p>
        </p:txBody>
      </p:sp>
      <p:sp>
        <p:nvSpPr>
          <p:cNvPr id="28" name="テキスト ボックス 27">
            <a:extLst>
              <a:ext uri="{FF2B5EF4-FFF2-40B4-BE49-F238E27FC236}">
                <a16:creationId xmlns:a16="http://schemas.microsoft.com/office/drawing/2014/main" id="{3E5A0B71-B0A7-FCA6-D739-4F21E5185C3B}"/>
              </a:ext>
            </a:extLst>
          </p:cNvPr>
          <p:cNvSpPr txBox="1"/>
          <p:nvPr/>
        </p:nvSpPr>
        <p:spPr>
          <a:xfrm>
            <a:off x="4448684" y="3699193"/>
            <a:ext cx="512006" cy="208550"/>
          </a:xfrm>
          <a:prstGeom prst="rect">
            <a:avLst/>
          </a:prstGeom>
          <a:solidFill>
            <a:schemeClr val="bg1"/>
          </a:solidFill>
        </p:spPr>
        <p:txBody>
          <a:bodyPr wrap="square" lIns="0" tIns="0" rIns="0" bIns="0">
            <a:noAutofit/>
          </a:bodyPr>
          <a:lstStyle/>
          <a:p>
            <a:pPr algn="ctr"/>
            <a:endParaRPr lang="ja-JP" altLang="en-US" sz="1400" dirty="0">
              <a:solidFill>
                <a:srgbClr val="FF0000"/>
              </a:solidFill>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999" y="3314601"/>
            <a:ext cx="4543257" cy="3008430"/>
          </a:xfrm>
          <a:prstGeom prst="rect">
            <a:avLst/>
          </a:prstGeom>
        </p:spPr>
      </p:pic>
      <p:sp>
        <p:nvSpPr>
          <p:cNvPr id="21" name="タイトル 1"/>
          <p:cNvSpPr txBox="1">
            <a:spLocks/>
          </p:cNvSpPr>
          <p:nvPr/>
        </p:nvSpPr>
        <p:spPr bwMode="auto">
          <a:xfrm>
            <a:off x="0" y="59138"/>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2000" kern="0" dirty="0"/>
              <a:t>2. Japanese situation (reason of pedal misapplication)</a:t>
            </a:r>
            <a:endParaRPr lang="ja-JP" altLang="en-US" sz="2000" kern="0" dirty="0"/>
          </a:p>
        </p:txBody>
      </p:sp>
      <p:sp>
        <p:nvSpPr>
          <p:cNvPr id="2" name="スライド番号プレースホルダー 1"/>
          <p:cNvSpPr>
            <a:spLocks noGrp="1"/>
          </p:cNvSpPr>
          <p:nvPr>
            <p:ph type="sldNum" sz="quarter" idx="12"/>
          </p:nvPr>
        </p:nvSpPr>
        <p:spPr/>
        <p:txBody>
          <a:bodyPr/>
          <a:lstStyle/>
          <a:p>
            <a:pPr>
              <a:defRPr/>
            </a:pPr>
            <a:fld id="{651FC12D-27C1-4F31-90C9-A93D49E44687}" type="slidenum">
              <a:rPr lang="en-US" altLang="ja-JP" smtClean="0"/>
              <a:pPr>
                <a:defRPr/>
              </a:pPr>
              <a:t>9</a:t>
            </a:fld>
            <a:endParaRPr lang="en-US" altLang="ja-JP"/>
          </a:p>
        </p:txBody>
      </p:sp>
    </p:spTree>
    <p:extLst>
      <p:ext uri="{BB962C8B-B14F-4D97-AF65-F5344CB8AC3E}">
        <p14:creationId xmlns:p14="http://schemas.microsoft.com/office/powerpoint/2010/main" val="2383470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2530</TotalTime>
  <Words>1471</Words>
  <Application>Microsoft Office PowerPoint</Application>
  <PresentationFormat>画面に合わせる (4:3)</PresentationFormat>
  <Paragraphs>216</Paragraphs>
  <Slides>18</Slides>
  <Notes>7</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7" baseType="lpstr">
      <vt:lpstr>HGP創英角ｺﾞｼｯｸUB</vt:lpstr>
      <vt:lpstr>HGｺﾞｼｯｸE</vt:lpstr>
      <vt:lpstr>ＭＳ Ｐゴシック</vt:lpstr>
      <vt:lpstr>Arial</vt:lpstr>
      <vt:lpstr>Calibri</vt:lpstr>
      <vt:lpstr>Times New Roman</vt:lpstr>
      <vt:lpstr>Wingdings</vt:lpstr>
      <vt:lpstr>標準デザイン</vt:lpstr>
      <vt:lpstr>think-cell スライド</vt:lpstr>
      <vt:lpstr>Proposal to start discussion of Acceleration Control for Pedal Error (ACPE)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Benefit for the future traffic in the world</vt:lpstr>
      <vt:lpstr>3. Benefit for the future traffic in the world (other types of pedals)</vt:lpstr>
      <vt:lpstr>3. Benefit for the future traffic in the world (actual accident)</vt:lpstr>
      <vt:lpstr>PowerPoint プレゼンテーション</vt:lpstr>
      <vt:lpstr>4. Plan for the discussion</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踏み間違い加速抑止装置の基準化</dc:title>
  <dc:creator>占部</dc:creator>
  <cp:lastModifiedBy>T.Uemura</cp:lastModifiedBy>
  <cp:revision>182</cp:revision>
  <cp:lastPrinted>2022-09-20T08:06:18Z</cp:lastPrinted>
  <dcterms:created xsi:type="dcterms:W3CDTF">2022-04-25T12:54:12Z</dcterms:created>
  <dcterms:modified xsi:type="dcterms:W3CDTF">2022-09-22T04:26:04Z</dcterms:modified>
</cp:coreProperties>
</file>