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63" r:id="rId6"/>
    <p:sldId id="262" r:id="rId7"/>
    <p:sldId id="261" r:id="rId8"/>
    <p:sldId id="258" r:id="rId9"/>
    <p:sldId id="257" r:id="rId10"/>
    <p:sldId id="259" r:id="rId11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B6570-4BB7-4F94-B9C4-023176BFD11A}" v="12" dt="2022-09-09T14:02:46.91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762B6570-4BB7-4F94-B9C4-023176BFD11A}"/>
    <pc:docChg chg="modSld">
      <pc:chgData name="Francois Guichard" userId="b25862a6-b641-4ece-b9f9-9230f3cdb908" providerId="ADAL" clId="{762B6570-4BB7-4F94-B9C4-023176BFD11A}" dt="2022-09-21T14:48:54.643" v="26" actId="20577"/>
      <pc:docMkLst>
        <pc:docMk/>
      </pc:docMkLst>
      <pc:sldChg chg="modSp mod">
        <pc:chgData name="Francois Guichard" userId="b25862a6-b641-4ece-b9f9-9230f3cdb908" providerId="ADAL" clId="{762B6570-4BB7-4F94-B9C4-023176BFD11A}" dt="2022-09-21T14:48:54.643" v="26" actId="20577"/>
        <pc:sldMkLst>
          <pc:docMk/>
          <pc:sldMk cId="0" sldId="257"/>
        </pc:sldMkLst>
        <pc:spChg chg="mod">
          <ac:chgData name="Francois Guichard" userId="b25862a6-b641-4ece-b9f9-9230f3cdb908" providerId="ADAL" clId="{762B6570-4BB7-4F94-B9C4-023176BFD11A}" dt="2022-09-21T14:48:54.643" v="26" actId="20577"/>
          <ac:spMkLst>
            <pc:docMk/>
            <pc:sldMk cId="0" sldId="257"/>
            <ac:spMk id="3" creationId="{DC5548BB-C77E-497A-8936-23624118A9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rules" TargetMode="External"/><Relationship Id="rId2" Type="http://schemas.openxmlformats.org/officeDocument/2006/relationships/hyperlink" Target="https://unece.org/transport/standards/transport/vehicle-regulations-wp29/global-technical-regulations-gtr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unece.org/reference-documents-0" TargetMode="External"/><Relationship Id="rId4" Type="http://schemas.openxmlformats.org/officeDocument/2006/relationships/hyperlink" Target="https://unece.org/un-regulations-addenda-1958-agreeme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r>
              <a:rPr lang="en-US" dirty="0"/>
              <a:t>General information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highlights from the </a:t>
            </a:r>
          </a:p>
          <a:p>
            <a:pPr algn="ctr">
              <a:defRPr i="1"/>
            </a:pPr>
            <a:r>
              <a:rPr lang="en-US" dirty="0"/>
              <a:t>June 2022 (Hybrid) sessions </a:t>
            </a:r>
          </a:p>
          <a:p>
            <a:pPr algn="ctr">
              <a:defRPr i="1"/>
            </a:pPr>
            <a:r>
              <a:rPr lang="en-US" dirty="0"/>
              <a:t>of WP.29 / AC.1 / AC.2 / AC.3 / AC.4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GRVA-14-03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14th GRVA, 26-30 September 2022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Agenda item 2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3139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Next sessions of GRVA</a:t>
            </a:r>
          </a:p>
          <a:p>
            <a:endParaRPr lang="en-US" b="1" dirty="0"/>
          </a:p>
          <a:p>
            <a:r>
              <a:rPr lang="en-US" dirty="0"/>
              <a:t>-15</a:t>
            </a:r>
            <a:r>
              <a:rPr lang="en-US" baseline="30000" dirty="0"/>
              <a:t>th</a:t>
            </a:r>
            <a:r>
              <a:rPr lang="en-US" dirty="0"/>
              <a:t> GRVA: </a:t>
            </a:r>
            <a:r>
              <a:rPr lang="en-GB" dirty="0">
                <a:highlight>
                  <a:srgbClr val="FFFF00"/>
                </a:highlight>
              </a:rPr>
              <a:t>23-27 January 2023 </a:t>
            </a:r>
            <a:r>
              <a:rPr lang="en-GB" dirty="0"/>
              <a:t>(</a:t>
            </a:r>
            <a:r>
              <a:rPr lang="en-GB" i="1" dirty="0"/>
              <a:t>These date might change if China’s request can be implemented</a:t>
            </a:r>
            <a:r>
              <a:rPr lang="en-GB" dirty="0"/>
              <a:t>) </a:t>
            </a:r>
            <a:endParaRPr lang="en-GB" baseline="30000" dirty="0"/>
          </a:p>
          <a:p>
            <a:r>
              <a:rPr lang="en-GB" dirty="0"/>
              <a:t>Deadline for official working documents: </a:t>
            </a:r>
            <a:r>
              <a:rPr lang="en-GB" dirty="0">
                <a:highlight>
                  <a:srgbClr val="FFFF00"/>
                </a:highlight>
              </a:rPr>
              <a:t>31 October 2022</a:t>
            </a:r>
          </a:p>
          <a:p>
            <a:endParaRPr lang="en-GB" dirty="0"/>
          </a:p>
          <a:p>
            <a:r>
              <a:rPr lang="en-GB" dirty="0"/>
              <a:t>-16</a:t>
            </a:r>
            <a:r>
              <a:rPr lang="en-GB" baseline="30000" dirty="0"/>
              <a:t>th</a:t>
            </a:r>
            <a:r>
              <a:rPr lang="en-GB" dirty="0"/>
              <a:t> GRVA: </a:t>
            </a:r>
            <a:r>
              <a:rPr lang="en-GB" dirty="0">
                <a:highlight>
                  <a:srgbClr val="00FF00"/>
                </a:highlight>
              </a:rPr>
              <a:t>22-26 May 2023</a:t>
            </a:r>
            <a:br>
              <a:rPr lang="en-GB" dirty="0"/>
            </a:br>
            <a:r>
              <a:rPr lang="en-GB" dirty="0"/>
              <a:t>Deadline for official working documents: </a:t>
            </a:r>
            <a:r>
              <a:rPr lang="en-GB" dirty="0">
                <a:highlight>
                  <a:srgbClr val="00FF00"/>
                </a:highlight>
              </a:rPr>
              <a:t>27 February 2023</a:t>
            </a:r>
          </a:p>
          <a:p>
            <a:endParaRPr lang="en-GB" dirty="0"/>
          </a:p>
          <a:p>
            <a:r>
              <a:rPr lang="en-GB" dirty="0"/>
              <a:t>-17</a:t>
            </a:r>
            <a:r>
              <a:rPr lang="en-GB" baseline="30000" dirty="0"/>
              <a:t>th</a:t>
            </a:r>
            <a:r>
              <a:rPr lang="en-GB" dirty="0"/>
              <a:t> GRVA: </a:t>
            </a:r>
            <a:r>
              <a:rPr lang="en-GB" dirty="0">
                <a:highlight>
                  <a:srgbClr val="00FF00"/>
                </a:highlight>
              </a:rPr>
              <a:t>25-29 September 2023</a:t>
            </a:r>
            <a:br>
              <a:rPr lang="en-GB" dirty="0"/>
            </a:br>
            <a:r>
              <a:rPr lang="en-GB" dirty="0"/>
              <a:t>Deadline for official working documents: </a:t>
            </a:r>
            <a:r>
              <a:rPr lang="en-GB" dirty="0">
                <a:highlight>
                  <a:srgbClr val="00FF00"/>
                </a:highlight>
              </a:rPr>
              <a:t>3 July 2023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30790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5381365" cy="5078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The usual deliverables produced within the framework of WP.29 and its GRs are available online here:</a:t>
            </a:r>
            <a:b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</a:b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lang="en-US" dirty="0"/>
              <a:t>UN GTRs: </a:t>
            </a:r>
          </a:p>
          <a:p>
            <a:r>
              <a:rPr lang="en-US" dirty="0">
                <a:hlinkClick r:id="rId2"/>
              </a:rPr>
              <a:t>https://unece.org/transport/standards/transport/vehicle-regulations-wp29/global-technical-regulations-gtrs</a:t>
            </a:r>
            <a:endParaRPr lang="en-US" dirty="0"/>
          </a:p>
          <a:p>
            <a:endParaRPr lang="en-US" dirty="0"/>
          </a:p>
          <a:p>
            <a:r>
              <a:rPr lang="en-US" dirty="0"/>
              <a:t>UN Rules: </a:t>
            </a:r>
            <a:br>
              <a:rPr lang="en-US" dirty="0"/>
            </a:br>
            <a:r>
              <a:rPr lang="en-US" dirty="0">
                <a:hlinkClick r:id="rId3"/>
              </a:rPr>
              <a:t>https://unece.org/rules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UN Regulations: </a:t>
            </a:r>
            <a:br>
              <a:rPr lang="en-US" dirty="0"/>
            </a:br>
            <a:r>
              <a:rPr lang="en-US" dirty="0">
                <a:hlinkClick r:id="rId4"/>
              </a:rPr>
              <a:t>https://unece.org/un-regulations-addenda-1958-agreement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**New**:</a:t>
            </a:r>
            <a:r>
              <a:rPr lang="en-US" dirty="0"/>
              <a:t> </a:t>
            </a:r>
          </a:p>
          <a:p>
            <a:r>
              <a:rPr lang="en-US" dirty="0"/>
              <a:t>Deliverables under the Framework Document (FDAV)</a:t>
            </a:r>
          </a:p>
          <a:p>
            <a:r>
              <a:rPr lang="en-US" dirty="0">
                <a:hlinkClick r:id="rId5"/>
              </a:rPr>
              <a:t>https://unece.org/reference-documents-0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883B9-E15B-4090-9765-DE5A095A1F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8948" y="2594083"/>
            <a:ext cx="4012781" cy="3769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91690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718412"/>
            <a:ext cx="9697600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 from the secretariat for documents:</a:t>
            </a:r>
          </a:p>
          <a:p>
            <a:endParaRPr lang="en-US" dirty="0"/>
          </a:p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-Official documents shall be prepared according to the instructions in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dirty="0"/>
              <a:t>WP.29-157-24</a:t>
            </a:r>
            <a:br>
              <a:rPr lang="en-GB" dirty="0"/>
            </a:br>
            <a:r>
              <a:rPr lang="en-GB" dirty="0"/>
              <a:t>(see 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ECE/TRANS/WP.29/1097, para. 12)</a:t>
            </a:r>
          </a:p>
          <a:p>
            <a:endParaRPr kumimoji="0" lang="en-GB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uFillTx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  <a:sym typeface="Calibri"/>
            </a:endParaRPr>
          </a:p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-For facilitating the translation of documents, please provide to the secretariat the drawings and pictures that include text in an editable format so that the text can be translated.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addition, for IPR related reasons:</a:t>
            </a:r>
          </a:p>
          <a:p>
            <a:endParaRPr lang="en-GB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dirty="0"/>
              <a:t>-The submitter of any document (including a presentation) may be invited to confirm that publication of this document on the UNECE website and further use does not violate any copyright/intellectual property rights and that the submitter agrees to hold UNECE harmless of any copyright/intellectual property claims concerning this document. </a:t>
            </a:r>
          </a:p>
          <a:p>
            <a:r>
              <a:rPr lang="en-US" dirty="0"/>
              <a:t>-If a document contains materials of third parties, permission of these parties may be required.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9155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June </a:t>
            </a:r>
            <a:r>
              <a:rPr lang="en-US" sz="2000" dirty="0">
                <a:sym typeface="Calibri"/>
              </a:rPr>
              <a:t>2022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ECE/TRANS/WP.29/1166 for more details)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AC.2 	</a:t>
            </a:r>
            <a:br>
              <a:rPr lang="en-US" dirty="0"/>
            </a:br>
            <a:r>
              <a:rPr lang="en-US" dirty="0"/>
              <a:t>	- </a:t>
            </a:r>
            <a:r>
              <a:rPr lang="en-US" i="1" dirty="0"/>
              <a:t>resume consideration </a:t>
            </a:r>
            <a:r>
              <a:rPr lang="en-US" dirty="0"/>
              <a:t>of a proposal for an IPR policy applicable to WP.29 and AC.2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invited</a:t>
            </a:r>
            <a:r>
              <a:rPr lang="en-US" dirty="0"/>
              <a:t> the GRs to prepare the list of priorities for 2023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offered</a:t>
            </a:r>
            <a:r>
              <a:rPr lang="en-US" dirty="0"/>
              <a:t> to provide guidance in case there would be no consensus on the election of officers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supported the idea </a:t>
            </a:r>
            <a:r>
              <a:rPr lang="en-US" dirty="0"/>
              <a:t>of organizing a GRVA meeting outside of Geneva in 2023 or 2024 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invited</a:t>
            </a:r>
            <a:r>
              <a:rPr lang="en-US" dirty="0"/>
              <a:t> GRVA to develop an update to the Framework Document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</a:t>
            </a:r>
            <a:r>
              <a:rPr lang="en-US" i="1" dirty="0"/>
              <a:t>discussed</a:t>
            </a:r>
            <a:r>
              <a:rPr lang="en-US" dirty="0"/>
              <a:t> the format, content and deliverables of a cooperation with WP.1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recommended to use the template prepared by OICA for the review of UN GTRs and 	Regulations with regards to 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455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0" y="1690703"/>
            <a:ext cx="9791729" cy="48013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WP.29 	</a:t>
            </a:r>
            <a:r>
              <a:rPr lang="en-US" dirty="0"/>
              <a:t>-</a:t>
            </a:r>
            <a:r>
              <a:rPr lang="en-US" i="1" dirty="0"/>
              <a:t>received opening remarks </a:t>
            </a:r>
            <a:r>
              <a:rPr lang="en-US" dirty="0"/>
              <a:t>from Director General </a:t>
            </a:r>
            <a:r>
              <a:rPr lang="en-US" dirty="0" err="1"/>
              <a:t>Notsu</a:t>
            </a:r>
            <a:r>
              <a:rPr lang="en-US" dirty="0"/>
              <a:t> (MIIT/Japan) and Director General 	Park (MOLIT/Korea)  - both highlighted the importance of GRVA for their domestic activities </a:t>
            </a:r>
          </a:p>
          <a:p>
            <a:r>
              <a:rPr lang="en-US" dirty="0"/>
              <a:t>	-</a:t>
            </a:r>
            <a:r>
              <a:rPr lang="en-US" i="1" dirty="0"/>
              <a:t>invited </a:t>
            </a:r>
            <a:r>
              <a:rPr lang="en-US" dirty="0"/>
              <a:t>the GRs to implement the guidelines prepared by the Secretary concerning the 		election of officers</a:t>
            </a:r>
          </a:p>
          <a:p>
            <a:r>
              <a:rPr lang="en-US" i="1" dirty="0"/>
              <a:t>	</a:t>
            </a:r>
            <a:r>
              <a:rPr lang="en-US" dirty="0"/>
              <a:t>-</a:t>
            </a:r>
            <a:r>
              <a:rPr lang="en-US" i="1" dirty="0"/>
              <a:t>discussed</a:t>
            </a:r>
            <a:r>
              <a:rPr lang="en-US" dirty="0"/>
              <a:t> new ideas for the collaboration with WP.1 related to ADS proposed by the 	representative of Canada, to go beyond a communication exercise</a:t>
            </a:r>
          </a:p>
          <a:p>
            <a:r>
              <a:rPr lang="en-US" dirty="0"/>
              <a:t>	-</a:t>
            </a:r>
            <a:r>
              <a:rPr lang="en-US" i="1" dirty="0"/>
              <a:t>recommended</a:t>
            </a:r>
            <a:r>
              <a:rPr lang="en-US" dirty="0"/>
              <a:t> GRVA to reflect on the suggest of the Netherlands to amend the title of UN 	Regulation No. 157 to reflect the content of the 01 series of amendments.</a:t>
            </a:r>
          </a:p>
          <a:p>
            <a:r>
              <a:rPr lang="en-US" dirty="0"/>
              <a:t>	-discussed the need to introduce UI provisions in relevant UN Regulations to support a 		uniform implementation of UI in the marketplace</a:t>
            </a:r>
          </a:p>
          <a:p>
            <a:r>
              <a:rPr lang="en-US" i="1" dirty="0"/>
              <a:t>	-endorsed </a:t>
            </a:r>
            <a:r>
              <a:rPr lang="en-US" dirty="0"/>
              <a:t>the:</a:t>
            </a:r>
            <a:br>
              <a:rPr lang="en-US" dirty="0"/>
            </a:br>
            <a:r>
              <a:rPr lang="en-US" dirty="0"/>
              <a:t>		- 2</a:t>
            </a:r>
            <a:r>
              <a:rPr lang="en-US" baseline="30000" dirty="0"/>
              <a:t>nd</a:t>
            </a:r>
            <a:r>
              <a:rPr lang="en-US" dirty="0"/>
              <a:t> iteration of the NATM Master document, NATM guidelines</a:t>
            </a:r>
            <a:br>
              <a:rPr lang="en-US" dirty="0"/>
            </a:br>
            <a:r>
              <a:rPr lang="en-US" dirty="0"/>
              <a:t>		- FRAV guidelines and recommendations on ADS safety</a:t>
            </a:r>
          </a:p>
          <a:p>
            <a:r>
              <a:rPr lang="en-US" dirty="0"/>
              <a:t>	-</a:t>
            </a:r>
            <a:r>
              <a:rPr lang="en-US" i="1" dirty="0"/>
              <a:t>adopted</a:t>
            </a:r>
            <a:r>
              <a:rPr lang="en-US" dirty="0"/>
              <a:t> the Recommendation on uniform provisions concerning Cyber and software updates</a:t>
            </a:r>
          </a:p>
          <a:p>
            <a:r>
              <a:rPr lang="en-US" dirty="0"/>
              <a:t>	</a:t>
            </a:r>
            <a:r>
              <a:rPr lang="en-US"/>
              <a:t>	- </a:t>
            </a:r>
            <a:r>
              <a:rPr lang="en-US" dirty="0"/>
              <a:t>incl. last minute correction by the GRVA secretariat to properly quote to 			paras. 7.3.1 and 7.3.4. of UN Regulation No. 155, which were very 				recently amended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1936758F-F319-4B65-8BA2-F9BC9E6F305B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June </a:t>
            </a:r>
            <a:r>
              <a:rPr lang="en-US" sz="2000" dirty="0">
                <a:sym typeface="Calibri"/>
              </a:rPr>
              <a:t>2022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ECE/TRANS/WP.29/1166 for more details)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19082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AC.3 	</a:t>
            </a:r>
            <a:r>
              <a:rPr lang="en-US" dirty="0"/>
              <a:t>-</a:t>
            </a:r>
            <a:r>
              <a:rPr lang="en-US" i="1" dirty="0"/>
              <a:t>authorized GRVA </a:t>
            </a:r>
            <a:r>
              <a:rPr lang="en-US" dirty="0"/>
              <a:t>to discuss Italy’s proposal to amendments to UN GTR No. 3 (Motorcycle 	brakes)</a:t>
            </a:r>
          </a:p>
          <a:p>
            <a:r>
              <a:rPr lang="en-US" i="1" dirty="0"/>
              <a:t>	-noted </a:t>
            </a:r>
            <a:r>
              <a:rPr lang="en-US" dirty="0"/>
              <a:t>that GRVA was seeking consensus on potential amendments to UN GTR No. 8 (ESC)</a:t>
            </a:r>
          </a:p>
          <a:p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endParaRPr lang="en-US" b="1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AC.4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did not convene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84D495F0-7143-45E7-AB41-B677307B610E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June </a:t>
            </a:r>
            <a:r>
              <a:rPr lang="en-US" sz="2000" dirty="0">
                <a:sym typeface="Calibri"/>
              </a:rPr>
              <a:t>2022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ECE/TRANS/WP.29/1166 for more details)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75804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3E29B1-9F67-43C7-9EB0-0EFA4441D11F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F32276A0-C1C7-4BCA-A253-274F7A102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827</Words>
  <Application>Microsoft Office PowerPoint</Application>
  <PresentationFormat>A4 Paper (210x297 mm)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Guichard</dc:creator>
  <cp:lastModifiedBy>UNECE</cp:lastModifiedBy>
  <cp:revision>17</cp:revision>
  <dcterms:modified xsi:type="dcterms:W3CDTF">2022-09-21T14:48:59Z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