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346" r:id="rId4"/>
    <p:sldId id="411" r:id="rId5"/>
    <p:sldId id="474" r:id="rId6"/>
    <p:sldId id="473" r:id="rId7"/>
    <p:sldId id="469" r:id="rId8"/>
    <p:sldId id="470" r:id="rId9"/>
    <p:sldId id="491" r:id="rId10"/>
    <p:sldId id="471" r:id="rId11"/>
    <p:sldId id="472" r:id="rId12"/>
    <p:sldId id="482" r:id="rId13"/>
    <p:sldId id="441" r:id="rId14"/>
  </p:sldIdLst>
  <p:sldSz cx="9144000" cy="5143500" type="screen16x9"/>
  <p:notesSz cx="6797675" cy="992822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3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6plus" initials="2" lastIdx="1" clrIdx="0"/>
  <p:cmAuthor id="7" name="xiaoxi" initials="x" lastIdx="1" clrIdx="3"/>
  <p:cmAuthor id="1" name="Georgi Andreas (CR/AEV1)" initials="GA(" lastIdx="3" clrIdx="0"/>
  <p:cmAuthor id="8" name="27637" initials="2" lastIdx="21" clrIdx="7"/>
  <p:cmAuthor id="2" name="cshan" initials="c" lastIdx="13" clrIdx="1"/>
  <p:cmAuthor id="9" name="zhang ym" initials="zy" lastIdx="1" clrIdx="8"/>
  <p:cmAuthor id="3" name="Luxi SU" initials="L" lastIdx="1" clrIdx="2"/>
  <p:cmAuthor id="4" name="Abel" initials="A" lastIdx="1" clrIdx="0"/>
  <p:cmAuthor id="5" name="AbuSina" initials="A" lastIdx="2" clrIdx="0"/>
  <p:cmAuthor id="6" name="Neno Loje" initials="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96B95"/>
    <a:srgbClr val="2A4177"/>
    <a:srgbClr val="36376F"/>
    <a:srgbClr val="FFFF00"/>
    <a:srgbClr val="CCFFFF"/>
    <a:srgbClr val="FF00FF"/>
    <a:srgbClr val="E9EDF4"/>
    <a:srgbClr val="99FFC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/>
    <p:restoredTop sz="94920"/>
  </p:normalViewPr>
  <p:slideViewPr>
    <p:cSldViewPr showGuides="1">
      <p:cViewPr varScale="1">
        <p:scale>
          <a:sx n="109" d="100"/>
          <a:sy n="109" d="100"/>
        </p:scale>
        <p:origin x="662" y="62"/>
      </p:cViewPr>
      <p:guideLst>
        <p:guide orient="horz" pos="1523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611A8A66-E6DB-43CC-B747-C51B2ADEA31D}"/>
    <pc:docChg chg="modSld">
      <pc:chgData name="Konstantin Glukhenkiy" userId="24b49d37-c936-4e44-8fab-4bfac34f62f4" providerId="ADAL" clId="{611A8A66-E6DB-43CC-B747-C51B2ADEA31D}" dt="2022-09-02T07:56:32.842" v="1" actId="6549"/>
      <pc:docMkLst>
        <pc:docMk/>
      </pc:docMkLst>
      <pc:sldChg chg="modSp mod">
        <pc:chgData name="Konstantin Glukhenkiy" userId="24b49d37-c936-4e44-8fab-4bfac34f62f4" providerId="ADAL" clId="{611A8A66-E6DB-43CC-B747-C51B2ADEA31D}" dt="2022-09-02T07:56:32.842" v="1" actId="6549"/>
        <pc:sldMkLst>
          <pc:docMk/>
          <pc:sldMk cId="0" sldId="346"/>
        </pc:sldMkLst>
        <pc:spChg chg="mod">
          <ac:chgData name="Konstantin Glukhenkiy" userId="24b49d37-c936-4e44-8fab-4bfac34f62f4" providerId="ADAL" clId="{611A8A66-E6DB-43CC-B747-C51B2ADEA31D}" dt="2022-09-02T07:56:32.842" v="1" actId="6549"/>
          <ac:spMkLst>
            <pc:docMk/>
            <pc:sldMk cId="0" sldId="34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algn="r" fontAlgn="base"/>
            <a:fld id="{BB962C8B-B14F-4D97-AF65-F5344CB8AC3E}" type="datetime1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2022/9/2</a:t>
            </a:fld>
            <a:endParaRPr lang="zh-CN" altLang="en-US" sz="1200" strike="noStrike" noProof="1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fontAlgn="base"/>
            <a:endParaRPr lang="en-US" altLang="zh-CN" sz="1200" strike="noStrike" noProof="1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/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BB962C8B-B14F-4D97-AF65-F5344CB8AC3E}" type="datetime1">
              <a:rPr lang="en-US" altLang="zh-CN" sz="12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1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备注占位符 4"/>
          <p:cNvSpPr txBox="1">
            <a:spLocks noGrp="1"/>
          </p:cNvSpPr>
          <p:nvPr>
            <p:ph type="body" sz="quarter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eaLnBrk="1" fontAlgn="base" hangingPunct="1"/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0" name="ノート プレースホルダー 2"/>
          <p:cNvSpPr>
            <a:spLocks noGrp="1"/>
          </p:cNvSpPr>
          <p:nvPr>
            <p:ph type="body" sz="quarter"/>
          </p:nvPr>
        </p:nvSpPr>
        <p:spPr/>
        <p:txBody>
          <a:bodyPr wrap="square" lIns="91440" tIns="45720" rIns="91440" bIns="45720" anchor="t" anchorCtr="0"/>
          <a:lstStyle/>
          <a:p>
            <a:pPr lvl="0" eaLnBrk="1"/>
            <a:endParaRPr lang="zh-CN" altLang="en-US" dirty="0"/>
          </a:p>
        </p:txBody>
      </p:sp>
      <p:sp>
        <p:nvSpPr>
          <p:cNvPr id="7171" name="スライド番号プレースホルダー 3"/>
          <p:cNvSpPr txBox="1"/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defTabSz="955675"/>
            <a:fld id="{9A0DB2DC-4C9A-4742-B13C-FB6460FD3503}" type="slidenum">
              <a:rPr lang="en-US" altLang="zh-CN" sz="1200" dirty="0">
                <a:solidFill>
                  <a:srgbClr val="000000"/>
                </a:solidFill>
                <a:ea typeface="MS PGothic" panose="020B0600070205080204" pitchFamily="34" charset="-128"/>
              </a:rPr>
              <a:t>1</a:t>
            </a:fld>
            <a:endParaRPr lang="en-US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Distance解释：城市客车公交车，固定路线Time跑，比较规范，Distance较长；普通客车，牵引车长途的客运货运，比较稳定；重型货车，城内物流，城间长途运输</a:t>
            </a:r>
          </a:p>
          <a:p>
            <a:r>
              <a:rPr lang="zh-CN" altLang="en-US"/>
              <a:t>轻型货车，自卸车，主要在城市内，功能性的，城市建设，环卫，Distance较短。</a:t>
            </a:r>
          </a:p>
          <a:p>
            <a:r>
              <a:rPr lang="zh-CN" altLang="en-US"/>
              <a:t>数据频率：</a:t>
            </a:r>
            <a:r>
              <a:rPr lang="en-US" altLang="zh-CN"/>
              <a:t>1hz</a:t>
            </a:r>
            <a:r>
              <a:rPr lang="zh-CN" altLang="en-US"/>
              <a:t>，</a:t>
            </a:r>
            <a:r>
              <a:rPr lang="en-US" altLang="zh-CN"/>
              <a:t>GPS</a:t>
            </a:r>
            <a:r>
              <a:rPr lang="zh-CN" altLang="en-US"/>
              <a:t>终端，</a:t>
            </a:r>
          </a:p>
          <a:p>
            <a:r>
              <a:rPr lang="zh-CN" altLang="en-US"/>
              <a:t>其他参数：扭矩、负荷、踏板也有采集</a:t>
            </a:r>
          </a:p>
          <a:p>
            <a:r>
              <a:rPr lang="zh-CN" altLang="en-US">
                <a:sym typeface="+mn-ea"/>
              </a:rPr>
              <a:t>牵引</a:t>
            </a:r>
            <a:r>
              <a:rPr lang="en-US" altLang="zh-CN">
                <a:sym typeface="+mn-ea"/>
              </a:rPr>
              <a:t> 5.5</a:t>
            </a:r>
            <a:r>
              <a:rPr lang="zh-CN" altLang="en-US">
                <a:sym typeface="+mn-ea"/>
              </a:rPr>
              <a:t>吨，</a:t>
            </a:r>
            <a:r>
              <a:rPr lang="en-US" altLang="zh-CN">
                <a:sym typeface="+mn-ea"/>
              </a:rPr>
              <a:t>2.5</a:t>
            </a:r>
            <a:r>
              <a:rPr lang="zh-CN" altLang="en-US">
                <a:sym typeface="+mn-ea"/>
              </a:rPr>
              <a:t>吨</a:t>
            </a:r>
            <a:r>
              <a:rPr lang="en-US" altLang="zh-CN"/>
              <a:t>   10L</a:t>
            </a:r>
          </a:p>
          <a:p>
            <a:r>
              <a:rPr lang="zh-CN" altLang="en-US"/>
              <a:t>货车：</a:t>
            </a:r>
            <a:r>
              <a:rPr lang="en-US" altLang="zh-CN"/>
              <a:t>0.8 1.2    8 10 13L</a:t>
            </a:r>
          </a:p>
          <a:p>
            <a:r>
              <a:rPr lang="zh-CN" altLang="en-US"/>
              <a:t>自卸：</a:t>
            </a:r>
            <a:r>
              <a:rPr lang="en-US" altLang="zh-CN"/>
              <a:t>1.6 2.5 4   6L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Time统计：常出现的行驶情景</a:t>
            </a:r>
          </a:p>
          <a:p>
            <a:r>
              <a:rPr lang="zh-CN" altLang="en-US"/>
              <a:t>Distance的统计：因为噪声关注对于外界环境的影响，Distance代表车辆通过的距离，所影响到的范围。城市客车，Time峰值</a:t>
            </a:r>
            <a:r>
              <a:rPr lang="en-US" altLang="zh-CN"/>
              <a:t>25-30</a:t>
            </a:r>
            <a:r>
              <a:rPr lang="zh-CN" altLang="en-US"/>
              <a:t>，城市街道上行驶，Distance峰值</a:t>
            </a:r>
            <a:r>
              <a:rPr lang="en-US" altLang="zh-CN"/>
              <a:t>35-40</a:t>
            </a:r>
            <a:r>
              <a:rPr lang="zh-CN" altLang="en-US"/>
              <a:t>，在道路上开起来之后的速度，影响周围的小区；</a:t>
            </a:r>
          </a:p>
          <a:p>
            <a:r>
              <a:rPr lang="zh-CN" altLang="en-US"/>
              <a:t>普通客车：</a:t>
            </a:r>
            <a:r>
              <a:rPr lang="en-US" altLang="zh-CN"/>
              <a:t>50-55,85-95</a:t>
            </a:r>
            <a:r>
              <a:rPr lang="zh-CN" altLang="en-US"/>
              <a:t>；上了比较通畅的城郊、快速路，会选择的速度范围；在高速路上会选择的速度范围</a:t>
            </a:r>
          </a:p>
          <a:p>
            <a:r>
              <a:rPr lang="zh-CN" altLang="en-US"/>
              <a:t>低速受交通流影响较大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起步工况很重要，起步频繁，也是产生噪声的典型情景</a:t>
            </a:r>
            <a:endParaRPr lang="en-US" altLang="zh-CN" dirty="0"/>
          </a:p>
          <a:p>
            <a:r>
              <a:rPr lang="zh-CN" altLang="en-US" dirty="0">
                <a:sym typeface="+mn-ea"/>
              </a:rPr>
              <a:t>从车辆起步到从一档转到二挡，是发动机转速较高，产生噪声较大的典型场景，提取该过程集合，统计加速度、转速的%数作为边界条件设定的参考。</a:t>
            </a:r>
          </a:p>
          <a:p>
            <a:r>
              <a:rPr lang="zh-CN" altLang="en-US" dirty="0">
                <a:sym typeface="+mn-ea"/>
              </a:rPr>
              <a:t>自由行驶的条件下，选择的车速，和普通客车相比，稍微低一些，跟货车的性能有关</a:t>
            </a:r>
          </a:p>
          <a:p>
            <a:r>
              <a:rPr lang="zh-CN" altLang="en-US" dirty="0">
                <a:sym typeface="+mn-ea"/>
              </a:rPr>
              <a:t>有必要在工况体系中设计加速行驶条件下的测量工况，实现对该场景车辆噪声的管控。我国车速分布较分散，有必要设定多个试验车速进行测量。</a:t>
            </a:r>
            <a:endParaRPr lang="zh-CN" altLang="en-US" dirty="0"/>
          </a:p>
          <a:p>
            <a:r>
              <a:rPr lang="zh-CN" altLang="en-US" dirty="0">
                <a:sym typeface="+mn-ea"/>
              </a:rPr>
              <a:t>车辆在市区快速路上高速匀速行驶是产生市区交通噪声的典型场景，有必要在工况体系中设计匀速行驶条件下的测量工况，实现对该场景车辆噪声的管控。</a:t>
            </a:r>
            <a:endParaRPr lang="zh-CN" altLang="en-US" dirty="0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Time统计：常出现的行驶情景</a:t>
            </a:r>
          </a:p>
          <a:p>
            <a:r>
              <a:rPr lang="zh-CN" altLang="en-US"/>
              <a:t>Distance的统计：因为噪声关注对于外界环境的影响，Distance代表车辆通过的距离，所影响到的范围。城市客车，Time峰值</a:t>
            </a:r>
            <a:r>
              <a:rPr lang="en-US" altLang="zh-CN"/>
              <a:t>25-30</a:t>
            </a:r>
            <a:r>
              <a:rPr lang="zh-CN" altLang="en-US"/>
              <a:t>，城市街道上行驶，Distance峰值</a:t>
            </a:r>
            <a:r>
              <a:rPr lang="en-US" altLang="zh-CN"/>
              <a:t>35-40</a:t>
            </a:r>
            <a:r>
              <a:rPr lang="zh-CN" altLang="en-US"/>
              <a:t>，在道路上开起来之后的速度，影响周围的小区；</a:t>
            </a:r>
          </a:p>
          <a:p>
            <a:r>
              <a:rPr lang="zh-CN" altLang="en-US"/>
              <a:t>普通客车：</a:t>
            </a:r>
            <a:r>
              <a:rPr lang="en-US" altLang="zh-CN"/>
              <a:t>50-55,85-95</a:t>
            </a:r>
            <a:r>
              <a:rPr lang="zh-CN" altLang="en-US"/>
              <a:t>；上了比较通畅的城郊、快速路，会选择的速度范围；在高速路上会选择的速度范围</a:t>
            </a:r>
          </a:p>
          <a:p>
            <a:r>
              <a:rPr lang="zh-CN" altLang="en-US"/>
              <a:t>低速受交通流影响较大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从车辆实际行驶数据中定位并建立场景信息库，挖掘归纳典型运行特征，确定测量工况的具体试验方法和性能条件。</a:t>
            </a:r>
          </a:p>
          <a:p>
            <a:r>
              <a:rPr lang="zh-CN" altLang="zh-CN" dirty="0">
                <a:effectLst/>
                <a:sym typeface="+mn-ea"/>
              </a:rPr>
              <a:t>为测量工况的试验方法设计提供理论指导；归纳典型运行特征，为测量时的性能要求标定提供数据支持；最终确定测量工况的具体性能要求及试验方法。</a:t>
            </a:r>
            <a:endParaRPr lang="zh-CN" altLang="zh-CN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/>
              <a:t>单车的数据统计，今后完成对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从车辆实际行驶数据中定位并建立场景信息库，挖掘归纳典型运行特征，确定测量工况的具体试验方法和性能条件。</a:t>
            </a:r>
          </a:p>
          <a:p>
            <a:r>
              <a:rPr lang="zh-CN" altLang="zh-CN" dirty="0">
                <a:effectLst/>
                <a:sym typeface="+mn-ea"/>
              </a:rPr>
              <a:t>为测量工况的试验方法设计提供理论指导；归纳典型运行特征，为测量时的性能要求标定提供数据支持；最终确定测量工况的具体性能要求及试验方法。</a:t>
            </a:r>
            <a:endParaRPr lang="zh-CN" altLang="zh-CN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/>
              <a:t>单车的数据统计，今后完成对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 fontAlgn="base"/>
            <a:r>
              <a:rPr lang="zh-CN" strike="noStrike" noProof="1"/>
              <a:t>单击此处编辑母版副标题样式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154780"/>
            <a:ext cx="2057400" cy="3290889"/>
          </a:xfrm>
        </p:spPr>
        <p:txBody>
          <a:bodyPr vert="eaVert"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>
          <a:xfrm>
            <a:off x="457200" y="154780"/>
            <a:ext cx="6019796" cy="32908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 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79388" y="195263"/>
            <a:ext cx="8785225" cy="47529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95289" y="303212"/>
            <a:ext cx="8353425" cy="720725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占位符 1"/>
          <p:cNvSpPr>
            <a:spLocks noGrp="1"/>
          </p:cNvSpPr>
          <p:nvPr>
            <p:ph type="title"/>
          </p:nvPr>
        </p:nvSpPr>
        <p:spPr>
          <a:xfrm>
            <a:off x="346583" y="688752"/>
            <a:ext cx="8450833" cy="300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489754" y="4880882"/>
            <a:ext cx="307661" cy="175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F9954841-DDB9-4D98-80F0-B7611239509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648196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5" name="文本占位符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57200" y="107633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图片占位符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lang="en-US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9/2/2022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sz="44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CN" sz="32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zh-CN" sz="28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CN" sz="24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4443730"/>
            <a:ext cx="758190" cy="586740"/>
          </a:xfrm>
          <a:prstGeom prst="rect">
            <a:avLst/>
          </a:prstGeom>
        </p:spPr>
      </p:pic>
      <p:sp>
        <p:nvSpPr>
          <p:cNvPr id="6145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Text Box 3"/>
          <p:cNvSpPr txBox="1"/>
          <p:nvPr/>
        </p:nvSpPr>
        <p:spPr>
          <a:xfrm>
            <a:off x="395605" y="1059071"/>
            <a:ext cx="8356600" cy="98488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1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2A4177"/>
                </a:solidFill>
                <a:latin typeface="Calibri" panose="020F0502020204030204"/>
              </a:rPr>
              <a:t>Research on Measurement Methods for </a:t>
            </a:r>
          </a:p>
          <a:p>
            <a:pPr algn="ctr" eaLnBrk="1" hangingPunct="1"/>
            <a:r>
              <a:rPr lang="en-US" altLang="zh-CN" sz="3200" b="1" dirty="0">
                <a:solidFill>
                  <a:srgbClr val="2A4177"/>
                </a:solidFill>
                <a:latin typeface="Calibri" panose="020F0502020204030204"/>
              </a:rPr>
              <a:t>LDV &amp; HDV in Multiple Driving Mode Conditions</a:t>
            </a:r>
          </a:p>
        </p:txBody>
      </p:sp>
      <p:sp>
        <p:nvSpPr>
          <p:cNvPr id="8" name="矩形 7"/>
          <p:cNvSpPr/>
          <p:nvPr/>
        </p:nvSpPr>
        <p:spPr>
          <a:xfrm>
            <a:off x="575945" y="4432300"/>
            <a:ext cx="8034655" cy="587375"/>
          </a:xfrm>
          <a:prstGeom prst="rect">
            <a:avLst/>
          </a:prstGeom>
          <a:noFill/>
          <a:ln w="9525">
            <a:solidFill>
              <a:srgbClr val="2A4177"/>
            </a:solidFill>
          </a:ln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2">
                        <a:tint val="66000"/>
                        <a:satMod val="160000"/>
                      </a:schemeClr>
                    </a:gs>
                    <a:gs pos="50000">
                      <a:schemeClr val="accent2">
                        <a:tint val="44500"/>
                        <a:satMod val="160000"/>
                      </a:schemeClr>
                    </a:gs>
                    <a:gs pos="100000">
                      <a:schemeClr val="accent2">
                        <a:tint val="23500"/>
                        <a:satMod val="16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kern="1200" cap="none" spc="0" normalizeH="0" baseline="0" noProof="1">
                <a:solidFill>
                  <a:srgbClr val="272693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China Automotive Technology and Research Center Co., Ltd.</a:t>
            </a:r>
            <a:endParaRPr kumimoji="0" lang="zh-CN" altLang="en-US" sz="1800" b="0" i="0" u="none" strike="noStrike" kern="1200" cap="none" spc="0" normalizeH="0" baseline="0" noProof="1">
              <a:solidFill>
                <a:srgbClr val="272693"/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0" name="文本框 2"/>
          <p:cNvSpPr txBox="1"/>
          <p:nvPr/>
        </p:nvSpPr>
        <p:spPr>
          <a:xfrm>
            <a:off x="1676948" y="3077528"/>
            <a:ext cx="5832648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2A4177"/>
                </a:solidFill>
              </a:rPr>
              <a:t>5-7</a:t>
            </a:r>
            <a:r>
              <a:rPr lang="en-US" altLang="zh-CN" sz="2000" baseline="30000" dirty="0">
                <a:solidFill>
                  <a:srgbClr val="2A4177"/>
                </a:solidFill>
              </a:rPr>
              <a:t>th</a:t>
            </a:r>
            <a:r>
              <a:rPr lang="en-US" altLang="zh-CN" sz="2000" dirty="0">
                <a:solidFill>
                  <a:srgbClr val="2A4177"/>
                </a:solidFill>
              </a:rPr>
              <a:t> September</a:t>
            </a:r>
            <a:r>
              <a:rPr lang="zh-CN" altLang="en-US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202</a:t>
            </a:r>
            <a:r>
              <a:rPr lang="en-US" altLang="zh-CN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2, GRBP 76</a:t>
            </a:r>
            <a:r>
              <a:rPr lang="en-US" altLang="zh-CN" sz="2000" baseline="30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</a:t>
            </a:r>
            <a:r>
              <a:rPr lang="en-US" altLang="zh-CN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Session</a:t>
            </a:r>
            <a:endParaRPr lang="en-US" altLang="zh-CN" dirty="0">
              <a:solidFill>
                <a:srgbClr val="2A4177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200000"/>
              </a:lnSpc>
            </a:pPr>
            <a:r>
              <a:rPr lang="en-US" altLang="zh-CN" sz="1200" noProof="0" dirty="0" err="1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Dongming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200" noProof="0" dirty="0" err="1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Xie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lang="en-US" altLang="zh-CN" sz="1200" noProof="0" dirty="0" err="1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Yanning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Chang, Yu Liu, Xi Hu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Hanz</a:t>
            </a:r>
            <a:r>
              <a:rPr lang="en-US" altLang="zh-CN" sz="1200" dirty="0" err="1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hengnan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200" dirty="0" err="1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Yu</a:t>
            </a:r>
            <a:endParaRPr lang="en-US" altLang="zh-CN" sz="1200" noProof="0" dirty="0" err="1">
              <a:ln>
                <a:noFill/>
              </a:ln>
              <a:solidFill>
                <a:srgbClr val="36376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890" y="2600088"/>
            <a:ext cx="9056282" cy="2768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6376F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- CATC Data Study and M</a:t>
            </a:r>
            <a:r>
              <a:rPr lang="en-US" altLang="zh-CN" sz="1800" dirty="0" err="1">
                <a:solidFill>
                  <a:schemeClr val="bg1"/>
                </a:solidFill>
                <a:highlight>
                  <a:srgbClr val="36376F"/>
                </a:highlight>
                <a:latin typeface="微软雅黑" panose="020B0503020204020204" charset="-122"/>
                <a:ea typeface="微软雅黑" panose="020B0503020204020204" charset="-122"/>
              </a:rPr>
              <a:t>easurement </a:t>
            </a:r>
            <a:r>
              <a:rPr lang="en-US" altLang="zh-CN" sz="1800" dirty="0">
                <a:solidFill>
                  <a:schemeClr val="bg1"/>
                </a:solidFill>
                <a:highlight>
                  <a:srgbClr val="36376F"/>
                </a:highlight>
                <a:latin typeface="微软雅黑" panose="020B0503020204020204" charset="-122"/>
                <a:ea typeface="微软雅黑" panose="020B0503020204020204" charset="-122"/>
              </a:rPr>
              <a:t>Methods Research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6376F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- 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531590" y="123825"/>
            <a:ext cx="2592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200" dirty="0">
                <a:solidFill>
                  <a:schemeClr val="tx1"/>
                </a:solidFill>
              </a:rPr>
              <a:t>Informal document GRBP-76-29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200" dirty="0">
                <a:solidFill>
                  <a:schemeClr val="tx1"/>
                </a:solidFill>
              </a:rPr>
              <a:t>(76</a:t>
            </a:r>
            <a:r>
              <a:rPr lang="en-US" altLang="zh-CN" sz="1200" baseline="30000" dirty="0">
                <a:solidFill>
                  <a:schemeClr val="tx1"/>
                </a:solidFill>
              </a:rPr>
              <a:t>th</a:t>
            </a:r>
            <a:r>
              <a:rPr lang="en-US" altLang="zh-CN" sz="1200" dirty="0">
                <a:solidFill>
                  <a:schemeClr val="tx1"/>
                </a:solidFill>
              </a:rPr>
              <a:t> GRB, 5-7 September 2022,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200" dirty="0">
                <a:solidFill>
                  <a:schemeClr val="tx1"/>
                </a:solidFill>
              </a:rPr>
              <a:t> agenda item 2)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57200" y="-14287"/>
            <a:ext cx="8229600" cy="857250"/>
          </a:xfrm>
        </p:spPr>
        <p:txBody>
          <a:bodyPr vert="horz" wrap="square" lIns="91440" tIns="45720" rIns="91440" bIns="45720" anchor="ctr" anchorCtr="1"/>
          <a:lstStyle/>
          <a:p>
            <a:pPr>
              <a:lnSpc>
                <a:spcPct val="150000"/>
              </a:lnSpc>
            </a:pPr>
            <a:r>
              <a:rPr lang="en-US" altLang="zh-CN" sz="3200" b="1" kern="1200" dirty="0">
                <a:solidFill>
                  <a:srgbClr val="2A4177"/>
                </a:solidFill>
                <a:latin typeface="Calibri" panose="020F0502020204030204"/>
                <a:ea typeface="宋体" panose="02010600030101010101" pitchFamily="2" charset="-122"/>
              </a:rPr>
              <a:t>Conclusions</a:t>
            </a:r>
          </a:p>
        </p:txBody>
      </p:sp>
      <p:sp>
        <p:nvSpPr>
          <p:cNvPr id="8194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矩形 26"/>
          <p:cNvSpPr/>
          <p:nvPr/>
        </p:nvSpPr>
        <p:spPr>
          <a:xfrm>
            <a:off x="457200" y="659488"/>
            <a:ext cx="6779096" cy="44221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Consider low- speed conditions for LDV (mixed with active sound,</a:t>
            </a:r>
            <a:r>
              <a:rPr lang="zh-CN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 </a:t>
            </a:r>
            <a:r>
              <a:rPr lang="en-US" altLang="zh-CN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muffler and leisure noise problem, below 30km/h).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More accurate acceleration range is needed.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Emission Model and Evaluation Model for LDV are expected to be established (powertrain including engine and transmission system).</a:t>
            </a:r>
            <a:endParaRPr lang="en-US" altLang="zh-CN" sz="1600" b="1" dirty="0">
              <a:solidFill>
                <a:srgbClr val="36376F"/>
              </a:solidFill>
              <a:sym typeface="+mn-ea"/>
            </a:endParaRPr>
          </a:p>
          <a:p>
            <a:pPr marL="285750" indent="-285750">
              <a:lnSpc>
                <a:spcPct val="160000"/>
              </a:lnSpc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Testing speed 25-45 km/h and engine speed range (85-89% S) in UN R51-03 reflect the real-world working conditions well.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30</a:t>
            </a:r>
            <a:r>
              <a:rPr lang="zh-CN" altLang="en-US" sz="1600" b="1" dirty="0">
                <a:solidFill>
                  <a:srgbClr val="36376F"/>
                </a:solidFill>
                <a:sym typeface="+mn-ea"/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5km/h, 50</a:t>
            </a:r>
            <a:r>
              <a:rPr lang="zh-CN" altLang="en-US" sz="1600" b="1" dirty="0">
                <a:solidFill>
                  <a:srgbClr val="36376F"/>
                </a:solidFill>
                <a:sym typeface="+mn-ea"/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5km/h, 80</a:t>
            </a:r>
            <a:r>
              <a:rPr lang="zh-CN" altLang="en-US" sz="1600" b="1" dirty="0">
                <a:solidFill>
                  <a:srgbClr val="36376F"/>
                </a:solidFill>
                <a:sym typeface="+mn-ea"/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5km/h could be the propriate test speeds for HDV,</a:t>
            </a:r>
            <a:r>
              <a:rPr lang="zh-CN" altLang="en-US" sz="1600" b="1" dirty="0">
                <a:solidFill>
                  <a:srgbClr val="36376F"/>
                </a:solidFill>
                <a:sym typeface="+mn-ea"/>
              </a:rPr>
              <a:t> 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but</a:t>
            </a:r>
            <a:r>
              <a:rPr lang="zh-CN" altLang="en-US" sz="1600" b="1" dirty="0">
                <a:solidFill>
                  <a:srgbClr val="36376F"/>
                </a:solidFill>
                <a:sym typeface="+mn-ea"/>
              </a:rPr>
              <a:t> 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depends on the utilities and sub-categories of HDV.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Other conditions like the test mass need to study, and the work of HDV measurement methods will be finished next year.</a:t>
            </a:r>
          </a:p>
        </p:txBody>
      </p:sp>
      <p:sp>
        <p:nvSpPr>
          <p:cNvPr id="23487" name="Shape 23487"/>
          <p:cNvSpPr/>
          <p:nvPr/>
        </p:nvSpPr>
        <p:spPr>
          <a:xfrm>
            <a:off x="7393940" y="1131570"/>
            <a:ext cx="820420" cy="624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6" y="15443"/>
                </a:moveTo>
                <a:lnTo>
                  <a:pt x="21203" y="15443"/>
                </a:lnTo>
                <a:lnTo>
                  <a:pt x="21521" y="15861"/>
                </a:lnTo>
                <a:lnTo>
                  <a:pt x="21521" y="17843"/>
                </a:lnTo>
                <a:lnTo>
                  <a:pt x="21362" y="18052"/>
                </a:lnTo>
                <a:lnTo>
                  <a:pt x="21203" y="18157"/>
                </a:lnTo>
                <a:lnTo>
                  <a:pt x="20806" y="18157"/>
                </a:lnTo>
                <a:lnTo>
                  <a:pt x="20806" y="20765"/>
                </a:lnTo>
                <a:lnTo>
                  <a:pt x="20488" y="21287"/>
                </a:lnTo>
                <a:lnTo>
                  <a:pt x="20091" y="21600"/>
                </a:lnTo>
                <a:lnTo>
                  <a:pt x="18424" y="21600"/>
                </a:lnTo>
                <a:lnTo>
                  <a:pt x="18185" y="21287"/>
                </a:lnTo>
                <a:lnTo>
                  <a:pt x="17868" y="20765"/>
                </a:lnTo>
                <a:lnTo>
                  <a:pt x="17788" y="20139"/>
                </a:lnTo>
                <a:lnTo>
                  <a:pt x="17788" y="18157"/>
                </a:lnTo>
                <a:lnTo>
                  <a:pt x="4606" y="18157"/>
                </a:lnTo>
                <a:lnTo>
                  <a:pt x="4606" y="20139"/>
                </a:lnTo>
                <a:lnTo>
                  <a:pt x="4447" y="20765"/>
                </a:lnTo>
                <a:lnTo>
                  <a:pt x="4129" y="21287"/>
                </a:lnTo>
                <a:lnTo>
                  <a:pt x="3891" y="21600"/>
                </a:lnTo>
                <a:lnTo>
                  <a:pt x="2224" y="21600"/>
                </a:lnTo>
                <a:lnTo>
                  <a:pt x="1826" y="21287"/>
                </a:lnTo>
                <a:lnTo>
                  <a:pt x="1509" y="20765"/>
                </a:lnTo>
                <a:lnTo>
                  <a:pt x="1509" y="18157"/>
                </a:lnTo>
                <a:lnTo>
                  <a:pt x="556" y="18157"/>
                </a:lnTo>
                <a:lnTo>
                  <a:pt x="318" y="18052"/>
                </a:lnTo>
                <a:lnTo>
                  <a:pt x="318" y="15652"/>
                </a:lnTo>
                <a:lnTo>
                  <a:pt x="556" y="15443"/>
                </a:lnTo>
                <a:close/>
                <a:moveTo>
                  <a:pt x="18582" y="10539"/>
                </a:moveTo>
                <a:lnTo>
                  <a:pt x="18185" y="10539"/>
                </a:lnTo>
                <a:lnTo>
                  <a:pt x="17868" y="10852"/>
                </a:lnTo>
                <a:lnTo>
                  <a:pt x="17629" y="11270"/>
                </a:lnTo>
                <a:lnTo>
                  <a:pt x="17629" y="12313"/>
                </a:lnTo>
                <a:lnTo>
                  <a:pt x="17868" y="12939"/>
                </a:lnTo>
                <a:lnTo>
                  <a:pt x="18185" y="13043"/>
                </a:lnTo>
                <a:lnTo>
                  <a:pt x="18582" y="13252"/>
                </a:lnTo>
                <a:lnTo>
                  <a:pt x="19138" y="13043"/>
                </a:lnTo>
                <a:lnTo>
                  <a:pt x="19376" y="12939"/>
                </a:lnTo>
                <a:lnTo>
                  <a:pt x="19694" y="12313"/>
                </a:lnTo>
                <a:lnTo>
                  <a:pt x="19694" y="11270"/>
                </a:lnTo>
                <a:lnTo>
                  <a:pt x="19138" y="10539"/>
                </a:lnTo>
                <a:lnTo>
                  <a:pt x="18582" y="10539"/>
                </a:lnTo>
                <a:close/>
                <a:moveTo>
                  <a:pt x="3097" y="10539"/>
                </a:moveTo>
                <a:lnTo>
                  <a:pt x="2621" y="10539"/>
                </a:lnTo>
                <a:lnTo>
                  <a:pt x="2224" y="10852"/>
                </a:lnTo>
                <a:lnTo>
                  <a:pt x="2065" y="11270"/>
                </a:lnTo>
                <a:lnTo>
                  <a:pt x="1985" y="11791"/>
                </a:lnTo>
                <a:lnTo>
                  <a:pt x="2065" y="12313"/>
                </a:lnTo>
                <a:lnTo>
                  <a:pt x="2224" y="12939"/>
                </a:lnTo>
                <a:lnTo>
                  <a:pt x="2621" y="13043"/>
                </a:lnTo>
                <a:lnTo>
                  <a:pt x="3097" y="13252"/>
                </a:lnTo>
                <a:lnTo>
                  <a:pt x="3494" y="13043"/>
                </a:lnTo>
                <a:lnTo>
                  <a:pt x="3732" y="12939"/>
                </a:lnTo>
                <a:lnTo>
                  <a:pt x="4050" y="12313"/>
                </a:lnTo>
                <a:lnTo>
                  <a:pt x="4050" y="11270"/>
                </a:lnTo>
                <a:lnTo>
                  <a:pt x="3494" y="10539"/>
                </a:lnTo>
                <a:lnTo>
                  <a:pt x="3097" y="10539"/>
                </a:lnTo>
                <a:close/>
                <a:moveTo>
                  <a:pt x="11753" y="1565"/>
                </a:moveTo>
                <a:lnTo>
                  <a:pt x="8021" y="1565"/>
                </a:lnTo>
                <a:lnTo>
                  <a:pt x="6829" y="1774"/>
                </a:lnTo>
                <a:lnTo>
                  <a:pt x="5956" y="1983"/>
                </a:lnTo>
                <a:lnTo>
                  <a:pt x="5400" y="2713"/>
                </a:lnTo>
                <a:lnTo>
                  <a:pt x="5003" y="3757"/>
                </a:lnTo>
                <a:lnTo>
                  <a:pt x="4447" y="5426"/>
                </a:lnTo>
                <a:lnTo>
                  <a:pt x="4050" y="6887"/>
                </a:lnTo>
                <a:lnTo>
                  <a:pt x="3732" y="8139"/>
                </a:lnTo>
                <a:lnTo>
                  <a:pt x="3574" y="8661"/>
                </a:lnTo>
                <a:lnTo>
                  <a:pt x="18344" y="8661"/>
                </a:lnTo>
                <a:lnTo>
                  <a:pt x="18185" y="8139"/>
                </a:lnTo>
                <a:lnTo>
                  <a:pt x="17868" y="6887"/>
                </a:lnTo>
                <a:lnTo>
                  <a:pt x="17312" y="5426"/>
                </a:lnTo>
                <a:lnTo>
                  <a:pt x="16915" y="3965"/>
                </a:lnTo>
                <a:lnTo>
                  <a:pt x="16518" y="2713"/>
                </a:lnTo>
                <a:lnTo>
                  <a:pt x="16121" y="1983"/>
                </a:lnTo>
                <a:lnTo>
                  <a:pt x="15565" y="1774"/>
                </a:lnTo>
                <a:lnTo>
                  <a:pt x="14453" y="1565"/>
                </a:lnTo>
                <a:lnTo>
                  <a:pt x="11753" y="1565"/>
                </a:lnTo>
                <a:close/>
                <a:moveTo>
                  <a:pt x="10800" y="0"/>
                </a:moveTo>
                <a:lnTo>
                  <a:pt x="12785" y="0"/>
                </a:lnTo>
                <a:lnTo>
                  <a:pt x="14294" y="104"/>
                </a:lnTo>
                <a:lnTo>
                  <a:pt x="15565" y="104"/>
                </a:lnTo>
                <a:lnTo>
                  <a:pt x="16200" y="313"/>
                </a:lnTo>
                <a:lnTo>
                  <a:pt x="16676" y="730"/>
                </a:lnTo>
                <a:lnTo>
                  <a:pt x="17232" y="1565"/>
                </a:lnTo>
                <a:lnTo>
                  <a:pt x="17868" y="3026"/>
                </a:lnTo>
                <a:lnTo>
                  <a:pt x="18741" y="4696"/>
                </a:lnTo>
                <a:lnTo>
                  <a:pt x="19297" y="6678"/>
                </a:lnTo>
                <a:lnTo>
                  <a:pt x="19694" y="8557"/>
                </a:lnTo>
                <a:lnTo>
                  <a:pt x="20647" y="9287"/>
                </a:lnTo>
                <a:lnTo>
                  <a:pt x="21203" y="10330"/>
                </a:lnTo>
                <a:lnTo>
                  <a:pt x="21521" y="11583"/>
                </a:lnTo>
                <a:lnTo>
                  <a:pt x="21600" y="13043"/>
                </a:lnTo>
                <a:lnTo>
                  <a:pt x="21600" y="14504"/>
                </a:lnTo>
                <a:lnTo>
                  <a:pt x="21521" y="14713"/>
                </a:lnTo>
                <a:lnTo>
                  <a:pt x="159" y="14713"/>
                </a:lnTo>
                <a:lnTo>
                  <a:pt x="0" y="14504"/>
                </a:lnTo>
                <a:lnTo>
                  <a:pt x="0" y="13043"/>
                </a:lnTo>
                <a:lnTo>
                  <a:pt x="159" y="11583"/>
                </a:lnTo>
                <a:lnTo>
                  <a:pt x="397" y="10330"/>
                </a:lnTo>
                <a:lnTo>
                  <a:pt x="953" y="9287"/>
                </a:lnTo>
                <a:lnTo>
                  <a:pt x="1985" y="8557"/>
                </a:lnTo>
                <a:lnTo>
                  <a:pt x="2382" y="6678"/>
                </a:lnTo>
                <a:lnTo>
                  <a:pt x="3097" y="4696"/>
                </a:lnTo>
                <a:lnTo>
                  <a:pt x="3732" y="3026"/>
                </a:lnTo>
                <a:lnTo>
                  <a:pt x="4447" y="1565"/>
                </a:lnTo>
                <a:lnTo>
                  <a:pt x="5162" y="730"/>
                </a:lnTo>
                <a:lnTo>
                  <a:pt x="5400" y="313"/>
                </a:lnTo>
                <a:lnTo>
                  <a:pt x="6115" y="104"/>
                </a:lnTo>
                <a:lnTo>
                  <a:pt x="7385" y="104"/>
                </a:lnTo>
                <a:lnTo>
                  <a:pt x="9053" y="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700">
            <a:miter lim="400000"/>
          </a:ln>
        </p:spPr>
        <p:txBody>
          <a:bodyPr lIns="22860" tIns="22860" rIns="22860" bIns="22860"/>
          <a:lstStyle/>
          <a:p>
            <a:pPr defTabSz="457200">
              <a:defRPr sz="180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/>
          </a:p>
        </p:txBody>
      </p:sp>
      <p:sp>
        <p:nvSpPr>
          <p:cNvPr id="23568" name="Shape 23568"/>
          <p:cNvSpPr/>
          <p:nvPr/>
        </p:nvSpPr>
        <p:spPr>
          <a:xfrm>
            <a:off x="7345680" y="3291840"/>
            <a:ext cx="916305" cy="593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12358" y="0"/>
                </a:moveTo>
                <a:cubicBezTo>
                  <a:pt x="11459" y="3482"/>
                  <a:pt x="11460" y="3478"/>
                  <a:pt x="11460" y="3478"/>
                </a:cubicBezTo>
                <a:cubicBezTo>
                  <a:pt x="0" y="3478"/>
                  <a:pt x="0" y="3478"/>
                  <a:pt x="0" y="3478"/>
                </a:cubicBezTo>
                <a:cubicBezTo>
                  <a:pt x="0" y="5915"/>
                  <a:pt x="0" y="5920"/>
                  <a:pt x="0" y="5920"/>
                </a:cubicBezTo>
                <a:cubicBezTo>
                  <a:pt x="1124" y="5920"/>
                  <a:pt x="1126" y="5920"/>
                  <a:pt x="1126" y="5920"/>
                </a:cubicBezTo>
                <a:lnTo>
                  <a:pt x="1126" y="9398"/>
                </a:lnTo>
                <a:cubicBezTo>
                  <a:pt x="1126" y="9398"/>
                  <a:pt x="7643" y="11147"/>
                  <a:pt x="8317" y="16021"/>
                </a:cubicBezTo>
                <a:cubicBezTo>
                  <a:pt x="11238" y="16021"/>
                  <a:pt x="11232" y="16021"/>
                  <a:pt x="11232" y="16021"/>
                </a:cubicBezTo>
                <a:cubicBezTo>
                  <a:pt x="11232" y="16021"/>
                  <a:pt x="11683" y="12878"/>
                  <a:pt x="13256" y="12182"/>
                </a:cubicBezTo>
                <a:cubicBezTo>
                  <a:pt x="13256" y="2084"/>
                  <a:pt x="13256" y="2091"/>
                  <a:pt x="13256" y="2091"/>
                </a:cubicBezTo>
                <a:cubicBezTo>
                  <a:pt x="19997" y="2091"/>
                  <a:pt x="19997" y="2091"/>
                  <a:pt x="19997" y="2091"/>
                </a:cubicBezTo>
                <a:cubicBezTo>
                  <a:pt x="21121" y="2"/>
                  <a:pt x="21123" y="0"/>
                  <a:pt x="21123" y="0"/>
                </a:cubicBezTo>
                <a:cubicBezTo>
                  <a:pt x="12360" y="0"/>
                  <a:pt x="12358" y="0"/>
                  <a:pt x="12358" y="0"/>
                </a:cubicBezTo>
                <a:close/>
                <a:moveTo>
                  <a:pt x="13986" y="3529"/>
                </a:moveTo>
                <a:cubicBezTo>
                  <a:pt x="13986" y="11834"/>
                  <a:pt x="13986" y="11830"/>
                  <a:pt x="13986" y="11830"/>
                </a:cubicBezTo>
                <a:cubicBezTo>
                  <a:pt x="13986" y="11830"/>
                  <a:pt x="14210" y="11830"/>
                  <a:pt x="14884" y="11830"/>
                </a:cubicBezTo>
                <a:cubicBezTo>
                  <a:pt x="16458" y="11830"/>
                  <a:pt x="17356" y="13214"/>
                  <a:pt x="17806" y="14252"/>
                </a:cubicBezTo>
                <a:cubicBezTo>
                  <a:pt x="18031" y="13906"/>
                  <a:pt x="18261" y="13558"/>
                  <a:pt x="18711" y="13558"/>
                </a:cubicBezTo>
                <a:cubicBezTo>
                  <a:pt x="21409" y="13558"/>
                  <a:pt x="21405" y="13558"/>
                  <a:pt x="21405" y="13558"/>
                </a:cubicBezTo>
                <a:cubicBezTo>
                  <a:pt x="21405" y="7330"/>
                  <a:pt x="21405" y="7328"/>
                  <a:pt x="21405" y="7328"/>
                </a:cubicBezTo>
                <a:cubicBezTo>
                  <a:pt x="19606" y="3521"/>
                  <a:pt x="19609" y="3529"/>
                  <a:pt x="19609" y="3529"/>
                </a:cubicBezTo>
                <a:lnTo>
                  <a:pt x="13986" y="3529"/>
                </a:lnTo>
                <a:close/>
                <a:moveTo>
                  <a:pt x="17136" y="5258"/>
                </a:moveTo>
                <a:cubicBezTo>
                  <a:pt x="19385" y="5258"/>
                  <a:pt x="19381" y="5258"/>
                  <a:pt x="19381" y="5258"/>
                </a:cubicBezTo>
                <a:cubicBezTo>
                  <a:pt x="20280" y="6988"/>
                  <a:pt x="20286" y="6986"/>
                  <a:pt x="20286" y="6986"/>
                </a:cubicBezTo>
                <a:lnTo>
                  <a:pt x="20286" y="10101"/>
                </a:lnTo>
                <a:cubicBezTo>
                  <a:pt x="17137" y="10101"/>
                  <a:pt x="17136" y="10101"/>
                  <a:pt x="17136" y="10101"/>
                </a:cubicBezTo>
                <a:cubicBezTo>
                  <a:pt x="17136" y="5257"/>
                  <a:pt x="17136" y="5258"/>
                  <a:pt x="17136" y="5258"/>
                </a:cubicBezTo>
                <a:close/>
                <a:moveTo>
                  <a:pt x="4758" y="13227"/>
                </a:moveTo>
                <a:cubicBezTo>
                  <a:pt x="3426" y="13227"/>
                  <a:pt x="2091" y="15314"/>
                  <a:pt x="2091" y="17408"/>
                </a:cubicBezTo>
                <a:cubicBezTo>
                  <a:pt x="2091" y="19851"/>
                  <a:pt x="3426" y="21600"/>
                  <a:pt x="4758" y="21600"/>
                </a:cubicBezTo>
                <a:cubicBezTo>
                  <a:pt x="6312" y="21600"/>
                  <a:pt x="7419" y="19851"/>
                  <a:pt x="7419" y="17408"/>
                </a:cubicBezTo>
                <a:cubicBezTo>
                  <a:pt x="7419" y="15314"/>
                  <a:pt x="6312" y="13227"/>
                  <a:pt x="4758" y="13227"/>
                </a:cubicBezTo>
                <a:close/>
                <a:moveTo>
                  <a:pt x="14891" y="13227"/>
                </a:moveTo>
                <a:cubicBezTo>
                  <a:pt x="13309" y="13227"/>
                  <a:pt x="12177" y="15314"/>
                  <a:pt x="12177" y="17408"/>
                </a:cubicBezTo>
                <a:cubicBezTo>
                  <a:pt x="12177" y="19851"/>
                  <a:pt x="13309" y="21600"/>
                  <a:pt x="14891" y="21600"/>
                </a:cubicBezTo>
                <a:cubicBezTo>
                  <a:pt x="16473" y="21600"/>
                  <a:pt x="17605" y="19851"/>
                  <a:pt x="17605" y="17408"/>
                </a:cubicBezTo>
                <a:cubicBezTo>
                  <a:pt x="17605" y="17059"/>
                  <a:pt x="17605" y="16712"/>
                  <a:pt x="17605" y="16363"/>
                </a:cubicBezTo>
                <a:cubicBezTo>
                  <a:pt x="17153" y="14618"/>
                  <a:pt x="16021" y="13227"/>
                  <a:pt x="14891" y="13227"/>
                </a:cubicBezTo>
                <a:close/>
                <a:moveTo>
                  <a:pt x="18711" y="14552"/>
                </a:moveTo>
                <a:cubicBezTo>
                  <a:pt x="18489" y="14552"/>
                  <a:pt x="18268" y="14899"/>
                  <a:pt x="18268" y="15256"/>
                </a:cubicBezTo>
                <a:cubicBezTo>
                  <a:pt x="18268" y="16683"/>
                  <a:pt x="18268" y="16684"/>
                  <a:pt x="18268" y="16684"/>
                </a:cubicBezTo>
                <a:cubicBezTo>
                  <a:pt x="18268" y="17041"/>
                  <a:pt x="18489" y="17046"/>
                  <a:pt x="18711" y="17046"/>
                </a:cubicBezTo>
                <a:cubicBezTo>
                  <a:pt x="21375" y="17046"/>
                  <a:pt x="21378" y="17046"/>
                  <a:pt x="21378" y="17046"/>
                </a:cubicBezTo>
                <a:cubicBezTo>
                  <a:pt x="21600" y="17046"/>
                  <a:pt x="21599" y="17041"/>
                  <a:pt x="21599" y="16684"/>
                </a:cubicBezTo>
                <a:cubicBezTo>
                  <a:pt x="21599" y="15256"/>
                  <a:pt x="21599" y="15256"/>
                  <a:pt x="21599" y="15256"/>
                </a:cubicBezTo>
                <a:cubicBezTo>
                  <a:pt x="21599" y="14899"/>
                  <a:pt x="21600" y="14552"/>
                  <a:pt x="21378" y="14552"/>
                </a:cubicBezTo>
                <a:lnTo>
                  <a:pt x="18711" y="14552"/>
                </a:lnTo>
                <a:close/>
                <a:moveTo>
                  <a:pt x="4758" y="16021"/>
                </a:moveTo>
                <a:cubicBezTo>
                  <a:pt x="5424" y="16021"/>
                  <a:pt x="5643" y="16710"/>
                  <a:pt x="5643" y="17408"/>
                </a:cubicBezTo>
                <a:cubicBezTo>
                  <a:pt x="5643" y="18106"/>
                  <a:pt x="5424" y="18806"/>
                  <a:pt x="4758" y="18806"/>
                </a:cubicBezTo>
                <a:cubicBezTo>
                  <a:pt x="4314" y="18806"/>
                  <a:pt x="3867" y="18106"/>
                  <a:pt x="3867" y="17408"/>
                </a:cubicBezTo>
                <a:cubicBezTo>
                  <a:pt x="3867" y="16710"/>
                  <a:pt x="4314" y="16021"/>
                  <a:pt x="4758" y="16021"/>
                </a:cubicBezTo>
                <a:close/>
                <a:moveTo>
                  <a:pt x="14891" y="16021"/>
                </a:moveTo>
                <a:cubicBezTo>
                  <a:pt x="15343" y="16021"/>
                  <a:pt x="15796" y="16710"/>
                  <a:pt x="15796" y="17408"/>
                </a:cubicBezTo>
                <a:cubicBezTo>
                  <a:pt x="15796" y="18106"/>
                  <a:pt x="15343" y="18806"/>
                  <a:pt x="14891" y="18806"/>
                </a:cubicBezTo>
                <a:cubicBezTo>
                  <a:pt x="14439" y="18806"/>
                  <a:pt x="13986" y="18106"/>
                  <a:pt x="13986" y="17408"/>
                </a:cubicBezTo>
                <a:cubicBezTo>
                  <a:pt x="13986" y="16710"/>
                  <a:pt x="14439" y="16021"/>
                  <a:pt x="14891" y="16021"/>
                </a:cubicBezTo>
                <a:close/>
              </a:path>
            </a:pathLst>
          </a:custGeom>
          <a:solidFill>
            <a:srgbClr val="36376F"/>
          </a:solidFill>
          <a:ln w="12700">
            <a:miter lim="400000"/>
          </a:ln>
        </p:spPr>
        <p:txBody>
          <a:bodyPr lIns="60960" tIns="60960" rIns="60960" bIns="60960"/>
          <a:lstStyle/>
          <a:p>
            <a:pPr defTabSz="457200">
              <a:defRPr sz="5600">
                <a:latin typeface="Gill Sans"/>
                <a:ea typeface="Gill Sans"/>
                <a:cs typeface="Gill Sans"/>
                <a:sym typeface="Gill Sans"/>
              </a:defRPr>
            </a:pPr>
            <a:endParaRPr sz="7465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A4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8413708" y="4776468"/>
            <a:ext cx="538898" cy="273844"/>
          </a:xfrm>
          <a:prstGeom prst="rect">
            <a:avLst/>
          </a:prstGeom>
        </p:spPr>
        <p:txBody>
          <a:bodyPr/>
          <a:lstStyle/>
          <a:p>
            <a:fld id="{F9954841-DDB9-4D98-80F0-B7611239509B}" type="slidenum">
              <a:rPr lang="zh-CN" altLang="en-US" sz="900" smtClean="0"/>
              <a:t>11</a:t>
            </a:fld>
            <a:endParaRPr lang="zh-CN" altLang="en-US" sz="90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60" r="75258"/>
          <a:stretch>
            <a:fillRect/>
          </a:stretch>
        </p:blipFill>
        <p:spPr>
          <a:xfrm>
            <a:off x="1247140" y="4287520"/>
            <a:ext cx="919480" cy="690880"/>
          </a:xfrm>
          <a:prstGeom prst="rect">
            <a:avLst/>
          </a:prstGeom>
        </p:spPr>
      </p:pic>
      <p:sp>
        <p:nvSpPr>
          <p:cNvPr id="15367" name="Text Box 2"/>
          <p:cNvSpPr txBox="1"/>
          <p:nvPr/>
        </p:nvSpPr>
        <p:spPr>
          <a:xfrm>
            <a:off x="1083945" y="1851660"/>
            <a:ext cx="6976110" cy="61531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1">
            <a:spAutoFit/>
          </a:bodyPr>
          <a:lstStyle/>
          <a:p>
            <a:pPr algn="ctr"/>
            <a:r>
              <a:rPr lang="en-US" altLang="zh-CN" sz="4000" b="1" i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Thanks for your attention!</a:t>
            </a:r>
          </a:p>
        </p:txBody>
      </p:sp>
      <p:sp>
        <p:nvSpPr>
          <p:cNvPr id="8" name="矩形 7"/>
          <p:cNvSpPr/>
          <p:nvPr/>
        </p:nvSpPr>
        <p:spPr>
          <a:xfrm>
            <a:off x="970915" y="4371975"/>
            <a:ext cx="8034655" cy="587375"/>
          </a:xfrm>
          <a:prstGeom prst="rect">
            <a:avLst/>
          </a:prstGeom>
          <a:noFill/>
          <a:ln w="9525">
            <a:solidFill>
              <a:srgbClr val="2A4177"/>
            </a:solidFill>
          </a:ln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2">
                        <a:tint val="66000"/>
                        <a:satMod val="160000"/>
                      </a:schemeClr>
                    </a:gs>
                    <a:gs pos="50000">
                      <a:schemeClr val="accent2">
                        <a:tint val="44500"/>
                        <a:satMod val="160000"/>
                      </a:schemeClr>
                    </a:gs>
                    <a:gs pos="100000">
                      <a:schemeClr val="accent2">
                        <a:tint val="23500"/>
                        <a:satMod val="16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kern="1200" cap="none" spc="0" normalizeH="0" baseline="0" noProof="1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China Automotive Technology and Research Center Co., Ltd</a:t>
            </a:r>
            <a:r>
              <a:rPr kumimoji="0" lang="en-US" altLang="zh-CN" sz="1800" b="0" i="0" u="none" strike="noStrike" kern="1200" cap="none" spc="0" normalizeH="0" baseline="0" noProof="1">
                <a:solidFill>
                  <a:srgbClr val="272693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1">
              <a:solidFill>
                <a:srgbClr val="272693"/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57200" y="-14287"/>
            <a:ext cx="8229600" cy="857250"/>
          </a:xfrm>
        </p:spPr>
        <p:txBody>
          <a:bodyPr vert="horz" wrap="square" lIns="91440" tIns="45720" rIns="91440" bIns="45720" anchor="ctr" anchorCtr="1"/>
          <a:lstStyle/>
          <a:p>
            <a:pPr>
              <a:lnSpc>
                <a:spcPct val="150000"/>
              </a:lnSpc>
            </a:pPr>
            <a:r>
              <a:rPr lang="en-US" altLang="zh-CN" sz="3200" b="1" kern="1200" dirty="0">
                <a:solidFill>
                  <a:srgbClr val="2A4177"/>
                </a:solidFill>
                <a:latin typeface="Calibri" panose="020F0502020204030204"/>
                <a:ea typeface="宋体" panose="02010600030101010101" pitchFamily="2" charset="-122"/>
              </a:rPr>
              <a:t>Review</a:t>
            </a:r>
          </a:p>
        </p:txBody>
      </p:sp>
      <p:sp>
        <p:nvSpPr>
          <p:cNvPr id="8194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矩形 26"/>
          <p:cNvSpPr/>
          <p:nvPr/>
        </p:nvSpPr>
        <p:spPr>
          <a:xfrm>
            <a:off x="468630" y="771525"/>
            <a:ext cx="8137525" cy="40284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January, 2018, the project GB/T “Measurement Methods for Noise Emitted by Light-duty Vehicles in Multiple Driving Mode Conditions” launched.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June, 2020, China introduced “Measurement Methods for Noise Emitted by Light-duty Vehicles in Multiple Driving Mode Conditions” in the 16</a:t>
            </a:r>
            <a:r>
              <a:rPr lang="en-US" altLang="zh-CN" sz="1600" b="1" baseline="30000" dirty="0">
                <a:solidFill>
                  <a:srgbClr val="36376F"/>
                </a:solidFill>
                <a:sym typeface="+mn-ea"/>
              </a:rPr>
              <a:t>th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 ASEP IWG meeting.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August, 2021, the project GB/T “Measurement Methods for Noise Emitted by Heavy-duty Vehicles in Multiple Driving Mode Conditions” launched.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October, 2021, GB/T 40578-2021 “Measurement Methods for Noise Emitted by Light-duty Vehicles in Multiple Driving Mode Conditions” published.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September, 2022, HDV working condition survey for the measurement methods based on CATC data.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296597" y="177611"/>
            <a:ext cx="758777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GB/T 40578-2021 for LDV (Two questions are still remained)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72225" y="843280"/>
            <a:ext cx="1304290" cy="368300"/>
          </a:xfrm>
          <a:prstGeom prst="rect">
            <a:avLst/>
          </a:prstGeom>
          <a:solidFill>
            <a:srgbClr val="36376F"/>
          </a:solidFill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cruise noise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825365" y="844550"/>
            <a:ext cx="34925" cy="4030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401445" y="843280"/>
            <a:ext cx="2019935" cy="368300"/>
          </a:xfrm>
          <a:prstGeom prst="rect">
            <a:avLst/>
          </a:prstGeom>
          <a:solidFill>
            <a:srgbClr val="36376F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Acceleration noise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72225" y="843280"/>
            <a:ext cx="1337226" cy="369332"/>
          </a:xfrm>
          <a:prstGeom prst="rect">
            <a:avLst/>
          </a:prstGeom>
          <a:solidFill>
            <a:srgbClr val="36376F"/>
          </a:solidFill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Cruise noise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96545" y="1419225"/>
          <a:ext cx="4351020" cy="337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(km/h)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PP'</a:t>
                      </a:r>
                      <a:r>
                        <a:rPr lang="en-US" sz="900" kern="0" dirty="0">
                          <a:effectLst/>
                        </a:rPr>
                        <a:t>=30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V</a:t>
                      </a:r>
                      <a:r>
                        <a:rPr lang="en-US" sz="900" kern="100" baseline="-25000">
                          <a:effectLst/>
                        </a:rPr>
                        <a:t>PP'</a:t>
                      </a:r>
                      <a:r>
                        <a:rPr lang="en-US" sz="900" kern="0">
                          <a:effectLst/>
                        </a:rPr>
                        <a:t>=50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>
                          <a:effectLst/>
                        </a:rPr>
                        <a:t>1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V</a:t>
                      </a:r>
                      <a:r>
                        <a:rPr lang="en-US" sz="900" kern="100" baseline="-25000">
                          <a:effectLst/>
                        </a:rPr>
                        <a:t>PP'</a:t>
                      </a:r>
                      <a:r>
                        <a:rPr lang="en-US" sz="900" kern="0">
                          <a:effectLst/>
                        </a:rPr>
                        <a:t>=70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>
                          <a:effectLst/>
                        </a:rPr>
                        <a:t>2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Engine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(r/min)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kern="100">
                          <a:effectLst/>
                        </a:rPr>
                        <a:t>n</a:t>
                      </a:r>
                      <a:r>
                        <a:rPr lang="pt-BR" sz="900" kern="100" baseline="-25000">
                          <a:effectLst/>
                        </a:rPr>
                        <a:t>BB'</a:t>
                      </a:r>
                      <a:r>
                        <a:rPr lang="en-US" sz="900" kern="0">
                          <a:effectLst/>
                        </a:rPr>
                        <a:t>=Idle to 80%S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Acceleration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(m/s</a:t>
                      </a:r>
                      <a:r>
                        <a:rPr lang="en-US" sz="900" kern="0" baseline="30000" dirty="0">
                          <a:effectLst/>
                        </a:rPr>
                        <a:t>2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0.5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 err="1">
                          <a:effectLst/>
                        </a:rPr>
                        <a:t>a</a:t>
                      </a:r>
                      <a:r>
                        <a:rPr lang="en-US" sz="900" kern="0" baseline="-25000" dirty="0" err="1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3.5 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0.5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 err="1">
                          <a:effectLst/>
                        </a:rPr>
                        <a:t>a</a:t>
                      </a:r>
                      <a:r>
                        <a:rPr lang="en-US" sz="900" kern="0" baseline="-25000" dirty="0" err="1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3.0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0.3</a:t>
                      </a:r>
                      <a:r>
                        <a:rPr lang="zh-CN" sz="900" kern="0">
                          <a:effectLst/>
                        </a:rPr>
                        <a:t>≤</a:t>
                      </a:r>
                      <a:r>
                        <a:rPr lang="en-US" sz="900" kern="0">
                          <a:effectLst/>
                        </a:rPr>
                        <a:t>a</a:t>
                      </a:r>
                      <a:r>
                        <a:rPr lang="en-US" sz="900" kern="0" baseline="-25000">
                          <a:effectLst/>
                        </a:rPr>
                        <a:t>test</a:t>
                      </a:r>
                      <a:r>
                        <a:rPr lang="zh-CN" sz="900" kern="0">
                          <a:effectLst/>
                        </a:rPr>
                        <a:t>≤</a:t>
                      </a:r>
                      <a:r>
                        <a:rPr lang="en-US" sz="900" kern="0">
                          <a:effectLst/>
                        </a:rPr>
                        <a:t>2.5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Test Gears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(1+X/2)/2+1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(1+X/2)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(X+X/2)/2+1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D for unlockable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Accelerator Position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POT or WOT (Both </a:t>
                      </a:r>
                      <a:r>
                        <a:rPr lang="en-US" altLang="zh-CN" sz="900" kern="0" dirty="0">
                          <a:effectLst/>
                        </a:rPr>
                        <a:t>are</a:t>
                      </a:r>
                      <a:r>
                        <a:rPr lang="en-US" sz="900" kern="0" dirty="0">
                          <a:effectLst/>
                        </a:rPr>
                        <a:t> possible)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Noise Tested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 err="1">
                          <a:effectLst/>
                        </a:rPr>
                        <a:t>L</a:t>
                      </a:r>
                      <a:r>
                        <a:rPr lang="en-US" sz="900" kern="0" baseline="-25000" dirty="0" err="1">
                          <a:effectLst/>
                        </a:rPr>
                        <a:t>max</a:t>
                      </a:r>
                      <a:r>
                        <a:rPr lang="en-US" sz="900" kern="0" dirty="0">
                          <a:effectLst/>
                        </a:rPr>
                        <a:t> per run for left side and right side separately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No. of Runs*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Intermediate Result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Average of per side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Final result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Higher of averages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3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*M</a:t>
                      </a:r>
                      <a:r>
                        <a:rPr lang="en-US" sz="900" kern="0" baseline="-25000" dirty="0">
                          <a:effectLst/>
                        </a:rPr>
                        <a:t>1</a:t>
                      </a:r>
                      <a:r>
                        <a:rPr lang="en-US" sz="900" kern="0" dirty="0">
                          <a:effectLst/>
                        </a:rPr>
                        <a:t> (PMR</a:t>
                      </a:r>
                      <a:r>
                        <a:rPr lang="zh-CN" sz="900" kern="0" dirty="0">
                          <a:effectLst/>
                        </a:rPr>
                        <a:t>≥</a:t>
                      </a:r>
                      <a:r>
                        <a:rPr lang="en-US" sz="900" kern="0" dirty="0">
                          <a:effectLst/>
                        </a:rPr>
                        <a:t>90 kW/t), 2 runs can add at different acceleration.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004435" y="1419225"/>
          <a:ext cx="3856355" cy="331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(km/h)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V</a:t>
                      </a:r>
                      <a:r>
                        <a:rPr lang="en-US" sz="900" kern="100" baseline="-25000">
                          <a:effectLst/>
                        </a:rPr>
                        <a:t>PP'</a:t>
                      </a:r>
                      <a:r>
                        <a:rPr lang="en-US" sz="900" kern="0">
                          <a:effectLst/>
                        </a:rPr>
                        <a:t>=80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>
                          <a:effectLst/>
                        </a:rPr>
                        <a:t>2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PP’</a:t>
                      </a:r>
                      <a:r>
                        <a:rPr lang="en-US" sz="900" kern="0" dirty="0">
                          <a:effectLst/>
                        </a:rPr>
                        <a:t>=110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 for M</a:t>
                      </a:r>
                      <a:r>
                        <a:rPr lang="en-US" sz="900" kern="0" baseline="-25000" dirty="0">
                          <a:effectLst/>
                        </a:rPr>
                        <a:t>1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PP’</a:t>
                      </a:r>
                      <a:r>
                        <a:rPr lang="en-US" sz="900" kern="0" dirty="0">
                          <a:effectLst/>
                        </a:rPr>
                        <a:t>=90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 for others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Engine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(r/min)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kern="100">
                          <a:effectLst/>
                        </a:rPr>
                        <a:t>n</a:t>
                      </a:r>
                      <a:r>
                        <a:rPr lang="pt-BR" sz="900" kern="100" baseline="-25000">
                          <a:effectLst/>
                        </a:rPr>
                        <a:t>BB'</a:t>
                      </a:r>
                      <a:r>
                        <a:rPr lang="en-US" sz="900" kern="0">
                          <a:effectLst/>
                        </a:rPr>
                        <a:t>=Idle to 80%S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Acceleration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(m/s</a:t>
                      </a:r>
                      <a:r>
                        <a:rPr lang="en-US" sz="900" kern="0" baseline="30000" dirty="0">
                          <a:effectLst/>
                        </a:rPr>
                        <a:t>2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a</a:t>
                      </a:r>
                      <a:r>
                        <a:rPr lang="en-US" sz="900" kern="0" baseline="-25000">
                          <a:effectLst/>
                        </a:rPr>
                        <a:t>test</a:t>
                      </a:r>
                      <a:r>
                        <a:rPr lang="zh-CN" sz="900" kern="0">
                          <a:effectLst/>
                        </a:rPr>
                        <a:t>≤</a:t>
                      </a:r>
                      <a:r>
                        <a:rPr lang="en-US" sz="900" kern="0">
                          <a:effectLst/>
                        </a:rPr>
                        <a:t>0.15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Test Gears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Highest lockable gear or D for unlockable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Accelerator Position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POT (</a:t>
                      </a:r>
                      <a:r>
                        <a:rPr lang="en-US" altLang="zh-CN" sz="900" kern="0" dirty="0">
                          <a:effectLst/>
                        </a:rPr>
                        <a:t>Cruise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Noise Tested</a:t>
                      </a:r>
                      <a:endParaRPr lang="zh-CN" sz="9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(dB(A))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 err="1">
                          <a:effectLst/>
                        </a:rPr>
                        <a:t>L</a:t>
                      </a:r>
                      <a:r>
                        <a:rPr lang="en-US" sz="900" kern="0" baseline="-25000" dirty="0" err="1">
                          <a:effectLst/>
                        </a:rPr>
                        <a:t>max</a:t>
                      </a:r>
                      <a:r>
                        <a:rPr lang="en-US" sz="900" kern="0" dirty="0">
                          <a:effectLst/>
                        </a:rPr>
                        <a:t> per run for left side and right side separately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No. of Runs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2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Intermediate Result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Average of per side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</a:rPr>
                        <a:t>Final result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Higher of averages</a:t>
                      </a:r>
                      <a:endParaRPr lang="en-US" sz="900" ker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矩形: 圆角 1"/>
          <p:cNvSpPr/>
          <p:nvPr/>
        </p:nvSpPr>
        <p:spPr>
          <a:xfrm>
            <a:off x="1331640" y="1365642"/>
            <a:ext cx="3349579" cy="41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: 圆角 2"/>
          <p:cNvSpPr/>
          <p:nvPr/>
        </p:nvSpPr>
        <p:spPr>
          <a:xfrm>
            <a:off x="1331640" y="2209092"/>
            <a:ext cx="3349579" cy="41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859631" y="2003584"/>
          <a:ext cx="7569835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Coach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Heavy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Dumper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Tractor</a:t>
                      </a: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Fleet Size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Distance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(10000 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km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43.74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13.46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29.63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4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 </a:t>
                      </a:r>
                    </a:p>
                  </a:txBody>
                  <a:tcPr marL="9525" marR="9525" marT="9525" marB="34290" anchor="ctr"/>
                </a:tc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cities covered (</a:t>
                      </a: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Harbin, Changchun, Hangzhou, Changsha, Guiyang, Fuzhou, Kunming, Nanning, </a:t>
                      </a:r>
                      <a:r>
                        <a:rPr lang="en-US" alt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Shuangliao</a:t>
                      </a: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Xining, </a:t>
                      </a:r>
                      <a:r>
                        <a:rPr lang="en-US" alt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Linfen</a:t>
                      </a: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Xiangyang</a:t>
                      </a: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Huzhou, Nanchang, Xiamen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Vocation</a:t>
                      </a:r>
                    </a:p>
                  </a:txBody>
                  <a:tcPr marL="9525" marR="9525" marT="9525" marB="34290" anchor="ctr"/>
                </a:tc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Intercity Long Haul 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、Local Delivery、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 Construction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assenger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ransport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ion…</a:t>
                      </a: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50558" y="706279"/>
            <a:ext cx="8133874" cy="116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Established a fleet composed of 76 heavy-duty vehicles, covering typical vehicle types, vocations and cities all over China.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Collected 1hz real-time  data including vehicle speed, engine speed and other parameters by free driving operation.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Collected  about 1.5 million kilometer’s real-road data by 3-6 months of stable driving.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0558" y="3865721"/>
            <a:ext cx="7990999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Based on collected data, determine typical scenes that are prone to generate noise. Establish corresponding test projects in the standard system.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Based on scene information, calculate statistical characteristics to design specific test methods and conditions.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595" y="1275715"/>
            <a:ext cx="5901690" cy="38119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57505" y="715010"/>
            <a:ext cx="8515985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For defferent vehicle types, locate h</a:t>
            </a:r>
            <a:r>
              <a:rPr lang="zh-CN" alt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igh frequency </a:t>
            </a:r>
            <a:r>
              <a:rPr lang="en-US" altLang="zh-CN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speed </a:t>
            </a:r>
            <a:r>
              <a:rPr lang="zh-CN" alt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distribution </a:t>
            </a:r>
            <a:r>
              <a:rPr lang="en-US" altLang="zh-CN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zones based on drive time and distance.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rcRect l="2923" t="22172" r="14231" b="31448"/>
          <a:stretch>
            <a:fillRect/>
          </a:stretch>
        </p:blipFill>
        <p:spPr>
          <a:xfrm>
            <a:off x="5651500" y="1506855"/>
            <a:ext cx="1367790" cy="130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863590" y="1492885"/>
            <a:ext cx="587375" cy="2063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altLang="zh-CN" sz="750" b="1"/>
              <a:t>Drive Time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55435" y="1492885"/>
            <a:ext cx="521335" cy="2063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altLang="zh-CN" sz="750" b="1"/>
              <a:t>Distance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 (Speed)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339340" y="1419860"/>
            <a:ext cx="1228725" cy="306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Heavy Truck</a:t>
            </a:r>
          </a:p>
        </p:txBody>
      </p:sp>
      <p:sp>
        <p:nvSpPr>
          <p:cNvPr id="19" name="矩形 18"/>
          <p:cNvSpPr/>
          <p:nvPr/>
        </p:nvSpPr>
        <p:spPr>
          <a:xfrm>
            <a:off x="2339340" y="3220085"/>
            <a:ext cx="1228725" cy="306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Light Truck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l="2908" t="12849" r="61467" b="5319"/>
          <a:stretch>
            <a:fillRect/>
          </a:stretch>
        </p:blipFill>
        <p:spPr>
          <a:xfrm>
            <a:off x="556260" y="3117533"/>
            <a:ext cx="2759393" cy="183975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 l="42611" t="12849" b="5319"/>
          <a:stretch>
            <a:fillRect/>
          </a:stretch>
        </p:blipFill>
        <p:spPr>
          <a:xfrm>
            <a:off x="4050983" y="3117533"/>
            <a:ext cx="5008245" cy="188214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rcRect l="4531" r="26092" b="50434"/>
          <a:stretch>
            <a:fillRect/>
          </a:stretch>
        </p:blipFill>
        <p:spPr>
          <a:xfrm>
            <a:off x="133350" y="1088231"/>
            <a:ext cx="3831908" cy="189452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rcRect l="4531" t="50535" r="20264" b="5311"/>
          <a:stretch>
            <a:fillRect/>
          </a:stretch>
        </p:blipFill>
        <p:spPr>
          <a:xfrm>
            <a:off x="4051300" y="1093470"/>
            <a:ext cx="4662805" cy="189484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2" name="文本框 1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 (Speed)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5740" y="627380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Dumper</a:t>
            </a:r>
          </a:p>
        </p:txBody>
      </p:sp>
      <p:sp>
        <p:nvSpPr>
          <p:cNvPr id="5" name="矩形 4"/>
          <p:cNvSpPr/>
          <p:nvPr/>
        </p:nvSpPr>
        <p:spPr>
          <a:xfrm>
            <a:off x="5940425" y="627380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Tractor</a:t>
            </a:r>
          </a:p>
        </p:txBody>
      </p:sp>
      <p:sp>
        <p:nvSpPr>
          <p:cNvPr id="6" name="矩形 5"/>
          <p:cNvSpPr/>
          <p:nvPr/>
        </p:nvSpPr>
        <p:spPr>
          <a:xfrm>
            <a:off x="179705" y="3789045"/>
            <a:ext cx="349250" cy="497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36195" rIns="36195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Bus</a:t>
            </a:r>
          </a:p>
        </p:txBody>
      </p:sp>
      <p:sp>
        <p:nvSpPr>
          <p:cNvPr id="7" name="矩形 6"/>
          <p:cNvSpPr/>
          <p:nvPr/>
        </p:nvSpPr>
        <p:spPr>
          <a:xfrm>
            <a:off x="3616325" y="3686810"/>
            <a:ext cx="349250" cy="744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lIns="36195" rIns="36195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Coach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/>
          <p:nvPr/>
        </p:nvGraphicFramePr>
        <p:xfrm>
          <a:off x="755809" y="771208"/>
          <a:ext cx="7573645" cy="414147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1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7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Vehicle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200"/>
                        <a:t>Type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Speed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200"/>
                        <a:t>Range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LOW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MID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HIGH</a:t>
                      </a: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Bus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Time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25-35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Distance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30-40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Coach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Time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50-55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90-95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Distance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50-55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90-95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Heavy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Time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5-10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80-85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Distance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50-55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80-85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Light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Time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5-10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80-85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Distance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45-50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80-85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4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/>
                        <a:t>Dumper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dirty="0"/>
                        <a:t>Time</a:t>
                      </a:r>
                      <a:endParaRPr lang="zh-CN" altLang="en-US" sz="1200" dirty="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dirty="0">
                          <a:solidFill>
                            <a:srgbClr val="FF0000"/>
                          </a:solidFill>
                        </a:rPr>
                        <a:t>5-10</a:t>
                      </a:r>
                      <a:endParaRPr lang="en-US" altLang="zh-CN" sz="1200" dirty="0"/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25-30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——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Distance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25-30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50-60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——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78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/>
                        <a:t>Tractor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/>
                        <a:t>Time</a:t>
                      </a:r>
                      <a:endParaRPr lang="zh-CN" altLang="en-US" sz="120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5-10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45-50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/>
                        <a:t>——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dirty="0"/>
                        <a:t>Distance</a:t>
                      </a:r>
                      <a:endParaRPr lang="zh-CN" altLang="en-US" sz="1200" dirty="0"/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——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50-55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200" dirty="0"/>
                        <a:t>80-85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846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/>
                        <a:t>Test Speed Point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dirty="0">
                          <a:solidFill>
                            <a:srgbClr val="FF0000"/>
                          </a:solidFill>
                        </a:rPr>
                        <a:t>Starting + 30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 (Speed)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/>
          <p:nvPr/>
        </p:nvGraphicFramePr>
        <p:xfrm>
          <a:off x="3233738" y="3096101"/>
          <a:ext cx="2675890" cy="1572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62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 Speed Percentile( Rated：</a:t>
                      </a:r>
                      <a:r>
                        <a:rPr 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00rpm</a:t>
                      </a: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</a:rPr>
                        <a:t>Speed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1748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2293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2408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2976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2116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2650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2736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2875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4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Acceleration Percentile（m/s2)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/>
          <p:nvPr/>
        </p:nvGraphicFramePr>
        <p:xfrm>
          <a:off x="6077903" y="3095625"/>
          <a:ext cx="2677160" cy="1527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65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 Speed Percentile( Rated：</a:t>
                      </a:r>
                      <a:r>
                        <a:rPr 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sz="9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00rpm</a:t>
                      </a: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2075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1454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1513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Acceleration Percentile(m/s2)</a:t>
                      </a:r>
                      <a:endParaRPr lang="zh-CN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 </a:t>
                      </a:r>
                      <a:endParaRPr lang="en-US" alt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140393" y="730568"/>
            <a:ext cx="5738336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00000"/>
              </a:lnSpc>
              <a:buClrTx/>
              <a:buSzTx/>
              <a:buNone/>
            </a:pPr>
            <a:r>
              <a:rPr 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alculate </a:t>
            </a:r>
            <a:r>
              <a:rPr 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</a:t>
            </a:r>
            <a:r>
              <a:rPr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ypical percentile values of engine speed and acceleration  within± 5km</a:t>
            </a:r>
            <a:r>
              <a:rPr 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  range of t</a:t>
            </a:r>
            <a:r>
              <a:rPr 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est</a:t>
            </a:r>
            <a:r>
              <a:rPr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speed</a:t>
            </a:r>
            <a:r>
              <a:rPr lang="en-US" sz="15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point. </a:t>
            </a:r>
            <a:endParaRPr sz="15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矩形: 圆角 6"/>
          <p:cNvSpPr/>
          <p:nvPr/>
        </p:nvSpPr>
        <p:spPr>
          <a:xfrm>
            <a:off x="4914424" y="1719739"/>
            <a:ext cx="721995" cy="2414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[45-55]</a:t>
            </a:r>
          </a:p>
        </p:txBody>
      </p:sp>
      <p:sp>
        <p:nvSpPr>
          <p:cNvPr id="18" name="矩形: 圆角 8"/>
          <p:cNvSpPr/>
          <p:nvPr/>
        </p:nvSpPr>
        <p:spPr>
          <a:xfrm>
            <a:off x="3765233" y="1719739"/>
            <a:ext cx="744855" cy="2414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[25-35]</a:t>
            </a:r>
          </a:p>
        </p:txBody>
      </p:sp>
      <p:sp>
        <p:nvSpPr>
          <p:cNvPr id="19" name="矩形: 圆角 10"/>
          <p:cNvSpPr/>
          <p:nvPr/>
        </p:nvSpPr>
        <p:spPr>
          <a:xfrm>
            <a:off x="3663791" y="2098834"/>
            <a:ext cx="3223260" cy="32004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test condition for certain vehicle type</a:t>
            </a:r>
          </a:p>
        </p:txBody>
      </p:sp>
      <p:sp>
        <p:nvSpPr>
          <p:cNvPr id="26" name="矩形: 圆角 32"/>
          <p:cNvSpPr/>
          <p:nvPr/>
        </p:nvSpPr>
        <p:spPr>
          <a:xfrm>
            <a:off x="6149340" y="1719739"/>
            <a:ext cx="667703" cy="2414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[75-85]</a:t>
            </a:r>
          </a:p>
        </p:txBody>
      </p:sp>
      <p:sp>
        <p:nvSpPr>
          <p:cNvPr id="29" name="圆角矩形 9"/>
          <p:cNvSpPr/>
          <p:nvPr/>
        </p:nvSpPr>
        <p:spPr>
          <a:xfrm>
            <a:off x="3388043" y="1603534"/>
            <a:ext cx="3728561" cy="923449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2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" name="箭头: 右 84"/>
          <p:cNvSpPr/>
          <p:nvPr/>
        </p:nvSpPr>
        <p:spPr>
          <a:xfrm>
            <a:off x="7231856" y="1603534"/>
            <a:ext cx="1219200" cy="923449"/>
          </a:xfrm>
          <a:prstGeom prst="rightArrow">
            <a:avLst>
              <a:gd name="adj1" fmla="val 68405"/>
              <a:gd name="adj2" fmla="val 26302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rgbClr val="5B9BD5">
              <a:shade val="50000"/>
            </a:srgbClr>
          </a:lnRef>
          <a:fillRef idx="1">
            <a:srgbClr val="5B9BD5"/>
          </a:fillRef>
          <a:effectRef idx="0">
            <a:srgbClr val="5B9BD5"/>
          </a:effectRef>
          <a:fontRef idx="minor">
            <a:sysClr val="window" lastClr="FFFFFF"/>
          </a:fontRef>
        </p:style>
        <p:txBody>
          <a:bodyPr vert="horz" rtlCol="0" anchor="ctr"/>
          <a:lstStyle/>
          <a:p>
            <a:pPr algn="ctr"/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ntegrated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</a:p>
          <a:p>
            <a:pPr algn="ctr"/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results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6545" y="177800"/>
            <a:ext cx="6590665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 (Engine speed + </a:t>
            </a:r>
            <a:r>
              <a:rPr lang="en-US" altLang="zh-CN" sz="2100" b="1">
                <a:solidFill>
                  <a:srgbClr val="36376F"/>
                </a:solidFill>
                <a:sym typeface="+mn-ea"/>
              </a:rPr>
              <a:t>Accelaration)</a:t>
            </a:r>
            <a:endParaRPr lang="en-US" altLang="zh-CN" sz="2100" b="1" dirty="0">
              <a:solidFill>
                <a:srgbClr val="36376F"/>
              </a:solidFill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260" y="843280"/>
            <a:ext cx="196469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Heavy-Truck</a:t>
            </a:r>
          </a:p>
        </p:txBody>
      </p:sp>
      <p:sp>
        <p:nvSpPr>
          <p:cNvPr id="5" name="矩形 4"/>
          <p:cNvSpPr/>
          <p:nvPr/>
        </p:nvSpPr>
        <p:spPr>
          <a:xfrm>
            <a:off x="3923665" y="2643505"/>
            <a:ext cx="149225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Light Truck</a:t>
            </a:r>
          </a:p>
        </p:txBody>
      </p:sp>
      <p:sp>
        <p:nvSpPr>
          <p:cNvPr id="9" name="矩形 8"/>
          <p:cNvSpPr/>
          <p:nvPr/>
        </p:nvSpPr>
        <p:spPr>
          <a:xfrm>
            <a:off x="6887210" y="2643505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Dumper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179070" y="1419225"/>
          <a:ext cx="2872740" cy="160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22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2500rpm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1449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1918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2019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2098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2236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1698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1781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2100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2169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2263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0.36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0.67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0.22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0.39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179070" y="3075305"/>
          <a:ext cx="2872740" cy="166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74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2200rpm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1259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1488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1560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1614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1863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1765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1783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1791.3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1801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1814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90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0.17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0.22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0.31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0.61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0.17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3243739" y="1351598"/>
          <a:ext cx="2676525" cy="146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891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2500rpm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Overall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1014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1425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1607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1778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2147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30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1154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1670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1793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1905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2051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915"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</a:t>
                      </a:r>
                      <a:r>
                        <a:rPr lang="en-US" sz="900" b="1" dirty="0" err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Percentile</a:t>
                      </a:r>
                      <a:r>
                        <a:rPr lang="en-US" sz="900" b="1" dirty="0" err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sz="900" b="1" dirty="0" err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/s2)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Overall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0.64 </a:t>
                      </a:r>
                      <a:endParaRPr lang="en-US" altLang="en-US" sz="900" b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0.92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1.17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1.89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30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0.64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0.89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1.14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1.81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9525" marR="9525" marT="9525" marB="3429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 err="1">
                <a:solidFill>
                  <a:srgbClr val="36376F"/>
                </a:solidFill>
                <a:sym typeface="+mn-ea"/>
              </a:rPr>
              <a:t>Anylasis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 for HDV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20185" y="843280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Bus</a:t>
            </a:r>
          </a:p>
        </p:txBody>
      </p:sp>
      <p:sp>
        <p:nvSpPr>
          <p:cNvPr id="12" name="矩形 11"/>
          <p:cNvSpPr/>
          <p:nvPr/>
        </p:nvSpPr>
        <p:spPr>
          <a:xfrm>
            <a:off x="7000875" y="843280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Coach</a:t>
            </a:r>
          </a:p>
        </p:txBody>
      </p:sp>
      <p:sp>
        <p:nvSpPr>
          <p:cNvPr id="13" name="矩形 12"/>
          <p:cNvSpPr/>
          <p:nvPr/>
        </p:nvSpPr>
        <p:spPr>
          <a:xfrm>
            <a:off x="827405" y="788035"/>
            <a:ext cx="110363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Tractor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6012160" y="1342254"/>
          <a:ext cx="3021801" cy="148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6891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2200rpm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 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1339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1478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1551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1975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2188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 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1213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1469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1553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1605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1651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52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 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0.83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1.08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1.61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5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 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0.46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0.61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0.97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6012160" y="3032665"/>
          <a:ext cx="3021799" cy="155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6181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Engine Speed Percentile( </a:t>
                      </a:r>
                      <a:r>
                        <a:rPr lang="zh-CN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Times New Roman" panose="02020603050405020304" charset="-122"/>
                          <a:cs typeface="Times New Roman" panose="02020603050405020304" pitchFamily="18" charset="0"/>
                        </a:rPr>
                        <a:t>Rated：2300rpm）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1334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1380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1872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1192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1211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1478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150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3221618" y="3058478"/>
          <a:ext cx="2698644" cy="152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1997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2200rpm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1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9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Overall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1053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1195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1276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1349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1509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1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30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1112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1215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1309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1359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1434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197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62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Overall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0.39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1.06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1.36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2.03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1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30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0.94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1.19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1.83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251519" y="1351599"/>
          <a:ext cx="2808312" cy="150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168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Times New Roman" panose="02020603050405020304" charset="-122"/>
                        </a:rPr>
                        <a:t>1900rpm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1142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1300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1355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1397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1470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1519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1575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1615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1637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1683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68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0.42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0.61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0.44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/>
          <p:nvPr/>
        </p:nvGraphicFramePr>
        <p:xfrm>
          <a:off x="251519" y="3052234"/>
          <a:ext cx="2808312" cy="151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026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Percentile( Rated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Times New Roman" panose="02020603050405020304" charset="-122"/>
                        </a:rPr>
                        <a:t>1900rpm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02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Speed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2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1057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1127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1160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1377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1497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21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1649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1703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1728.2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1743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1769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26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2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0.36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0.78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2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0.17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0.22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 </a:t>
                      </a:r>
                      <a:endParaRPr lang="en-US" altLang="en-US" sz="90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0.42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矩形: 圆角 16"/>
          <p:cNvSpPr/>
          <p:nvPr/>
        </p:nvSpPr>
        <p:spPr>
          <a:xfrm>
            <a:off x="224797" y="3420488"/>
            <a:ext cx="8883707" cy="5194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71D1CD-627F-4B0B-8FDB-56F0402909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8BA4C-04F7-4DD7-8D10-6DCB37169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2133</Words>
  <Application>Microsoft Office PowerPoint</Application>
  <PresentationFormat>On-screen Show (16:9)</PresentationFormat>
  <Paragraphs>555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Gill Sans</vt:lpstr>
      <vt:lpstr>微软雅黑</vt:lpstr>
      <vt:lpstr>宋体</vt:lpstr>
      <vt:lpstr>Arial</vt:lpstr>
      <vt:lpstr>Calibri</vt:lpstr>
      <vt:lpstr>Times New Roman</vt:lpstr>
      <vt:lpstr>Wingdings</vt:lpstr>
      <vt:lpstr>Office 主题</vt:lpstr>
      <vt:lpstr>PowerPoint Presentation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secretariat</cp:lastModifiedBy>
  <cp:revision>153</cp:revision>
  <dcterms:created xsi:type="dcterms:W3CDTF">2013-03-03T08:02:00Z</dcterms:created>
  <dcterms:modified xsi:type="dcterms:W3CDTF">2022-09-02T07:56:40Z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2052-11.8.2.10393</vt:lpwstr>
  </property>
</Properties>
</file>