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578" r:id="rId2"/>
    <p:sldId id="275" r:id="rId3"/>
    <p:sldId id="575" r:id="rId4"/>
    <p:sldId id="576" r:id="rId5"/>
    <p:sldId id="580" r:id="rId6"/>
    <p:sldId id="262" r:id="rId7"/>
  </p:sldIdLst>
  <p:sldSz cx="12192000" cy="6858000"/>
  <p:notesSz cx="6858000" cy="9144000"/>
  <p:custDataLst>
    <p:tags r:id="rId9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108" d="100"/>
          <a:sy n="108" d="100"/>
        </p:scale>
        <p:origin x="114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ED2D-D42F-4B93-B650-26CC799E01CE}" type="datetimeFigureOut">
              <a:rPr lang="sv-SE" smtClean="0"/>
              <a:t>2022-08-11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481F3-3343-4D9C-8634-45E1E7B344D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1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43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360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3477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596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B70D-A39C-4C76-A438-4B53D8C96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2F21-6CF2-40D0-8EB8-DFEB9D357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0B69-121C-4AF3-A136-063A3A04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9381-AA69-4583-B338-761E2434C0DF}" type="datetime1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FF27A-6240-49CE-83E8-931F92D6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5679-2400-47D9-8B9C-7520953E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208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5F47-39B1-4C72-B165-2D7431BE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A6374-4C1C-4BEE-BFF7-353EC02BC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C40D8-911F-4A93-9361-6F32D308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77B5-9E8B-4401-9287-0EBB494EB9CF}" type="datetime1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629-6B84-476F-B926-DF6D04FB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01A4-58B2-4E65-A754-94DAC5FF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418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DE1D5-5C61-4CE1-A17D-1249E3639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2CE30-2BBA-4DF6-BF49-217954B4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9059-2D82-4328-88D4-DA2AB903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749-B0ED-4187-9D4C-C93D7969D470}" type="datetime1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9680-5972-4ADA-B095-09272499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EE30-1D3C-46AE-A908-8856AB7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6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126645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7696-9543-4A3A-B7D9-000D2E83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788D-5574-43F5-9F6C-987CFE66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3F4B-5A56-4C7F-96A6-2B1E6A5E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F13C-9117-453B-94B1-8999B3597591}" type="datetime1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DE35-7008-4358-A06A-D9624B70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DB03E-9ADE-42C7-8B9C-4C09A326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4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B7BE-6E2B-4E1D-A2F7-23FB298A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F01D1-E2BB-43FF-9B38-171F9871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65D2-DD4D-4A97-9AB1-BAE37B01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9E2-18D6-4B78-B542-17BDAFCA2AFD}" type="datetime1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D925-19F1-4025-8D19-130D671E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84A33-8D6F-4163-8A99-8B877C08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30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0DB-BA4D-4162-B85C-85C6DA55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1E80-829D-451C-8BB1-16AACA999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A9A3-B577-4234-BF30-385835ABD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6EEBE-326C-4B08-A8D6-A1989A13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ED75-BF32-4D41-9A09-AEEDADF407D0}" type="datetime1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A11EC-18F4-4535-A537-4039B597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8B72-99C7-4603-99B8-B75F162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7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ADA4-C8A8-479F-A791-59D90A43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130F-CE19-46B0-9E1B-7CF3FF3E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13648-48EA-4E94-BC61-C536EF3B4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C35C-F78F-48EA-97E5-DF2C8997F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C18F0-0D56-44A5-832D-7B0F6BD7F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E2B4F-A7B9-4DF0-A57E-A6C385F6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7355-B70A-42D7-9570-98A917CBA393}" type="datetime1">
              <a:rPr lang="nb-NO" smtClean="0"/>
              <a:t>11.08.2022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36CFE-1A00-4632-97B2-BD07F67E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264AC-8820-404E-B12E-3E060F0F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81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8334-B522-4F7C-88E0-1F8517BB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66A47-6DC4-4241-80E6-84493F07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9888-E330-48E6-B4E8-F3F424C4B937}" type="datetime1">
              <a:rPr lang="nb-NO" smtClean="0"/>
              <a:t>11.08.2022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670F2-E3A0-4EB0-ADC5-8395100B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F0FAA-8058-4F59-A716-10178AA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18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2BD31-CDB5-46C8-A478-2F02B13B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150-D5C5-4C22-8A62-9F1556A4DCC5}" type="datetime1">
              <a:rPr lang="nb-NO" smtClean="0"/>
              <a:t>11.08.2022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865E7-05B0-406D-AF05-2CE413A0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7D15-63F9-4488-8842-AC430B7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49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648A-4419-4F69-B88E-ADBF5F30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44B20-25BE-4AF5-A8A8-BCB7E5A5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8423F-8552-4CE2-87E9-5E0F2C300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3C782-29F3-4A70-89B7-1DC7942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A92-3D05-4BF7-B97B-9704CDA99AE0}" type="datetime1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4493-8645-4228-A6BE-837D6999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32DD1-2AEC-4081-9AFB-7AE430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0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D793-E951-4CEB-A461-F9BD234E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D0399-7B58-483D-A217-B2FBFD799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58AC-7B22-4B84-BEB8-A101AFDCD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A437D-6B6C-46C1-88C4-214A2714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7EC-9A81-4371-AD0D-D0E48E9864BA}" type="datetime1">
              <a:rPr lang="nb-NO" smtClean="0"/>
              <a:t>11.08.2022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C463F-6373-41D5-8ABC-CFC4CE9C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D0C45-6B4F-43C8-816D-865BE78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0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BA45714-C7CA-4F4C-A785-ACEBD65713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739355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5" imgW="400" imgH="396" progId="TCLayout.ActiveDocument.1">
                  <p:embed/>
                </p:oleObj>
              </mc:Choice>
              <mc:Fallback>
                <p:oleObj name="think-cell Folie" r:id="rId15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BA45714-C7CA-4F4C-A785-ACEBD65713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E731D-847D-4A65-9DC6-317058EA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6B95-938C-4D59-B086-BB193DF4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DB8D-25B7-49E5-B7FF-83E0530F4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6F82-AE2E-4D13-96F7-A569B3B4EB67}" type="datetime1">
              <a:rPr lang="nb-NO" smtClean="0"/>
              <a:t>11.08.2022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1C3C-2AAF-42C9-AB3E-1234F99D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D5C54-F4F3-408F-AC93-685674D94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58AF-5730-43DE-AF33-67BCA06BF621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91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s://wiki.unece.org/pages/viewpage.action?pageId=92012814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5.bin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emf"/><Relationship Id="rId11" Type="http://schemas.openxmlformats.org/officeDocument/2006/relationships/image" Target="../media/image5.sv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4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0CBB3CF1-97B7-4E04-B163-2836B63CF88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854189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400" imgH="396" progId="TCLayout.ActiveDocument.1">
                  <p:embed/>
                </p:oleObj>
              </mc:Choice>
              <mc:Fallback>
                <p:oleObj name="think-cell Folie" r:id="rId3" imgW="400" imgH="39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0CBB3CF1-97B7-4E04-B163-2836B63CF8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Status Report to 76</a:t>
            </a:r>
            <a:r>
              <a:rPr lang="en-GB" sz="4000" b="1" baseline="30000" dirty="0"/>
              <a:t>th</a:t>
            </a:r>
            <a:r>
              <a:rPr lang="en-GB" sz="4000" b="1" dirty="0"/>
              <a:t>  Session of GRBP</a:t>
            </a:r>
            <a:br>
              <a:rPr lang="en-GB" sz="4000" b="1" dirty="0"/>
            </a:br>
            <a:r>
              <a:rPr lang="en-GB" sz="4000" b="1" dirty="0"/>
              <a:t>(September 2022)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Informal Working Group on Measurement Uncertainty (IWGMU)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616F-596B-4CAC-BB2D-DE6D591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</a:t>
            </a:fld>
            <a:endParaRPr lang="nb-N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328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Chair of IWG MU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7699739" y="283566"/>
            <a:ext cx="3332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Informal Document </a:t>
            </a:r>
            <a:r>
              <a:rPr lang="en-GB" b="1" dirty="0"/>
              <a:t>GRBP-76-08</a:t>
            </a:r>
          </a:p>
          <a:p>
            <a:r>
              <a:rPr lang="en-GB" dirty="0"/>
              <a:t>76</a:t>
            </a:r>
            <a:r>
              <a:rPr lang="en-GB" baseline="30000" dirty="0"/>
              <a:t>th</a:t>
            </a:r>
            <a:r>
              <a:rPr lang="en-GB" dirty="0"/>
              <a:t>  GRBP, September 5-7, 2022, </a:t>
            </a:r>
          </a:p>
          <a:p>
            <a:r>
              <a:rPr lang="en-GB" dirty="0"/>
              <a:t>agenda item 2</a:t>
            </a:r>
          </a:p>
        </p:txBody>
      </p:sp>
    </p:spTree>
    <p:extLst>
      <p:ext uri="{BB962C8B-B14F-4D97-AF65-F5344CB8AC3E}">
        <p14:creationId xmlns:p14="http://schemas.microsoft.com/office/powerpoint/2010/main" val="180008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FDA60BB5-9707-48B2-86D6-CBD588A7EB6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19447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FDA60BB5-9707-48B2-86D6-CBD588A7EB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sz="3600" b="1" dirty="0"/>
              <a:t>IWG Measurement Uncertainty (est. 2019)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62704" y="2821846"/>
            <a:ext cx="9336850" cy="71893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>
            <a:off x="962704" y="4296266"/>
            <a:ext cx="9336850" cy="0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20"/>
            <a:ext cx="6798531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 test methods (UN Regulations No. 51 &amp; No. 117 as a start)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compensate systematic errors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the influence of random errors (remaining quantities)</a:t>
            </a:r>
            <a:endParaRPr lang="de-DE" dirty="0"/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20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Targets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607F7AB3-AE7E-42CF-AA23-558AA578F65D}"/>
              </a:ext>
            </a:extLst>
          </p:cNvPr>
          <p:cNvSpPr txBox="1">
            <a:spLocks/>
          </p:cNvSpPr>
          <p:nvPr/>
        </p:nvSpPr>
        <p:spPr bwMode="gray">
          <a:xfrm>
            <a:off x="4103435" y="2911057"/>
            <a:ext cx="6196119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Norway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 </a:t>
            </a:r>
            <a:endParaRPr lang="en-US" i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2893739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6" y="4402794"/>
            <a:ext cx="642619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hlinkClick r:id="rId6"/>
              </a:rPr>
              <a:t>https://wiki.unece.org/pages/viewpage.action?pageId=92012814</a:t>
            </a:r>
            <a:endParaRPr lang="de-DE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4402794"/>
            <a:ext cx="3024000" cy="1296000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IWG MU </a:t>
            </a:r>
            <a:r>
              <a:rPr lang="en-GB" b="1" dirty="0"/>
              <a:t>homepage</a:t>
            </a:r>
          </a:p>
        </p:txBody>
      </p:sp>
    </p:spTree>
    <p:extLst>
      <p:ext uri="{BB962C8B-B14F-4D97-AF65-F5344CB8AC3E}">
        <p14:creationId xmlns:p14="http://schemas.microsoft.com/office/powerpoint/2010/main" val="353958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977F4A7-3B88-4670-ADCE-27A23B36D3C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752984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400" imgH="396" progId="TCLayout.ActiveDocument.1">
                  <p:embed/>
                </p:oleObj>
              </mc:Choice>
              <mc:Fallback>
                <p:oleObj name="think-cell Folie" r:id="rId5" imgW="400" imgH="396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977F4A7-3B88-4670-ADCE-27A23B36D3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075AB84-F47B-4E17-9AE6-340E84F8C13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004730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400" imgH="396" progId="TCLayout.ActiveDocument.1">
                  <p:embed/>
                </p:oleObj>
              </mc:Choice>
              <mc:Fallback>
                <p:oleObj name="think-cell Folie" r:id="rId7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075AB84-F47B-4E17-9AE6-340E84F8C1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37997" y="1462860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14834" y="1411960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3600" b="1" dirty="0"/>
              <a:t>IWG Measurement Uncertainty: Facts and </a:t>
            </a:r>
            <a:r>
              <a:rPr lang="en-GB" sz="3600" b="1" dirty="0"/>
              <a:t>Figures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776325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4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48566" y="2384359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&gt;27</a:t>
            </a: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788416" y="2954215"/>
            <a:ext cx="4062196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Number of Meetings </a:t>
            </a:r>
            <a:br>
              <a:rPr lang="en-US" sz="2000" b="1" dirty="0"/>
            </a:br>
            <a:r>
              <a:rPr lang="en-US" sz="2000" b="1" dirty="0"/>
              <a:t>since 75th GRBP in February 2022 </a:t>
            </a:r>
            <a:r>
              <a:rPr lang="de-DE" sz="2000" b="1" dirty="0"/>
              <a:t> 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/>
          <p:nvPr/>
        </p:nvCxnSpPr>
        <p:spPr>
          <a:xfrm>
            <a:off x="1788416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788416" y="3703570"/>
            <a:ext cx="4062196" cy="250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accent6"/>
                </a:solidFill>
              </a:rPr>
              <a:t>Web-meetings</a:t>
            </a:r>
          </a:p>
          <a:p>
            <a:r>
              <a:rPr lang="en-GB" dirty="0"/>
              <a:t>17</a:t>
            </a:r>
            <a:r>
              <a:rPr lang="en-GB" baseline="30000" dirty="0"/>
              <a:t>th</a:t>
            </a:r>
            <a:r>
              <a:rPr lang="en-GB" dirty="0"/>
              <a:t> IWG MU: 1</a:t>
            </a:r>
            <a:r>
              <a:rPr lang="en-GB" baseline="30000" dirty="0"/>
              <a:t>st</a:t>
            </a:r>
            <a:r>
              <a:rPr lang="en-GB" dirty="0"/>
              <a:t> March 2022</a:t>
            </a:r>
          </a:p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IWG MU: 5</a:t>
            </a:r>
            <a:r>
              <a:rPr lang="en-GB" baseline="30000" dirty="0"/>
              <a:t>th</a:t>
            </a:r>
            <a:r>
              <a:rPr lang="en-GB" dirty="0"/>
              <a:t> April 2022</a:t>
            </a:r>
          </a:p>
          <a:p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IWG MU: 10th May 2022</a:t>
            </a:r>
          </a:p>
          <a:p>
            <a:r>
              <a:rPr lang="en-GB" b="1" dirty="0">
                <a:solidFill>
                  <a:schemeClr val="accent6"/>
                </a:solidFill>
              </a:rPr>
              <a:t>Hybrid Meeting</a:t>
            </a:r>
          </a:p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IWG MU: 29</a:t>
            </a:r>
            <a:r>
              <a:rPr lang="en-GB" baseline="30000" dirty="0"/>
              <a:t>th</a:t>
            </a:r>
            <a:r>
              <a:rPr lang="en-GB" dirty="0"/>
              <a:t> June 2022, Trondheim (NOR)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703570"/>
            <a:ext cx="4547355" cy="188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CPs:</a:t>
            </a:r>
            <a:br>
              <a:rPr lang="de-DE" dirty="0"/>
            </a:br>
            <a:r>
              <a:rPr lang="en-GB" dirty="0"/>
              <a:t>Netherlands, Italy, UK, China, Norway, Germany, France, Russian Federation, India, Spain, Japan, European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NGO‘s: </a:t>
            </a:r>
            <a:br>
              <a:rPr lang="de-DE" dirty="0"/>
            </a:br>
            <a:r>
              <a:rPr lang="de-DE" dirty="0"/>
              <a:t>OICA, ETRTO, CLEPA, ISO, ETO, IMMA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868880"/>
            <a:ext cx="4888900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 &amp; NGOs)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/>
          <p:nvPr/>
        </p:nvCxnSpPr>
        <p:spPr>
          <a:xfrm>
            <a:off x="6354612" y="3612177"/>
            <a:ext cx="4062196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22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D11D24C3-F2B3-4561-85D9-CC8B4E397E8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088840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D11D24C3-F2B3-4561-85D9-CC8B4E397E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64" y="-55164"/>
            <a:ext cx="11293014" cy="1325563"/>
          </a:xfrm>
        </p:spPr>
        <p:txBody>
          <a:bodyPr vert="horz"/>
          <a:lstStyle/>
          <a:p>
            <a:r>
              <a:rPr lang="en-GB" sz="3600" b="1" dirty="0"/>
              <a:t>IWG MU – Work since 75</a:t>
            </a:r>
            <a:r>
              <a:rPr lang="en-GB" sz="3600" b="1" baseline="30000" dirty="0"/>
              <a:t>th</a:t>
            </a:r>
            <a:r>
              <a:rPr lang="en-GB" sz="3600" b="1" dirty="0"/>
              <a:t> GRBP (February ‘22)</a:t>
            </a: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5EAFE4CF-35AE-4439-B12C-2308BA6522C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62992" y="1566137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EE31D6BB-F8D3-4EBA-AB54-C38D52CCC20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62991" y="4104978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48BBEC0-06B9-4908-82E5-B2C15A7610F4}"/>
              </a:ext>
            </a:extLst>
          </p:cNvPr>
          <p:cNvCxnSpPr>
            <a:cxnSpLocks/>
          </p:cNvCxnSpPr>
          <p:nvPr/>
        </p:nvCxnSpPr>
        <p:spPr>
          <a:xfrm>
            <a:off x="493222" y="5095797"/>
            <a:ext cx="11377850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E4D1B3C-90CB-4910-A0A8-FB41069CD057}"/>
              </a:ext>
            </a:extLst>
          </p:cNvPr>
          <p:cNvSpPr txBox="1">
            <a:spLocks/>
          </p:cNvSpPr>
          <p:nvPr/>
        </p:nvSpPr>
        <p:spPr bwMode="gray">
          <a:xfrm>
            <a:off x="592254" y="1202009"/>
            <a:ext cx="7000037" cy="290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n-US" sz="1600" b="1" dirty="0"/>
              <a:t>UN Regulation No. 51.03</a:t>
            </a:r>
            <a:endParaRPr lang="en-US" sz="1600" dirty="0"/>
          </a:p>
          <a:p>
            <a:pPr>
              <a:spcBef>
                <a:spcPts val="300"/>
              </a:spcBef>
            </a:pPr>
            <a:r>
              <a:rPr lang="en-GB" sz="1400" dirty="0"/>
              <a:t>A combined document from IWG MU and IWG ASEP was submitted from GRBP to the 187</a:t>
            </a:r>
            <a:r>
              <a:rPr lang="en-GB" sz="1400" baseline="30000" dirty="0"/>
              <a:t>th</a:t>
            </a:r>
            <a:r>
              <a:rPr lang="en-GB" sz="1400" dirty="0"/>
              <a:t> session of WP.29 (21-24 June): Proposals for Supplement 7 to 03 series of amendments to Regulation No.51. </a:t>
            </a:r>
          </a:p>
          <a:p>
            <a:pPr>
              <a:spcBef>
                <a:spcPts val="300"/>
              </a:spcBef>
            </a:pPr>
            <a:r>
              <a:rPr lang="en-GB" sz="1400" dirty="0"/>
              <a:t>For the 76</a:t>
            </a:r>
            <a:r>
              <a:rPr lang="en-GB" sz="1400" baseline="30000" dirty="0"/>
              <a:t>th</a:t>
            </a:r>
            <a:r>
              <a:rPr lang="en-GB" sz="1400" dirty="0"/>
              <a:t> session of GRBP, two Working Documents for proposals for Supplement 8 series of 03 series of amendments have been parallelly submitted: 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ISO: to include the latest version of the test track specification: ISO 10844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IWG MU: for a updated definition of PMR and a clarification of the calculation of L</a:t>
            </a:r>
            <a:r>
              <a:rPr lang="en-GB" sz="1400" baseline="-25000" dirty="0"/>
              <a:t>urban</a:t>
            </a:r>
            <a:r>
              <a:rPr lang="en-GB" sz="1400" dirty="0"/>
              <a:t> for BEV, where </a:t>
            </a:r>
            <a:r>
              <a:rPr lang="en-GB" sz="1400" dirty="0" err="1"/>
              <a:t>L</a:t>
            </a:r>
            <a:r>
              <a:rPr lang="en-GB" sz="1400" baseline="-25000" dirty="0" err="1"/>
              <a:t>wot</a:t>
            </a:r>
            <a:r>
              <a:rPr lang="en-GB" sz="1400" dirty="0"/>
              <a:t> &lt; </a:t>
            </a:r>
            <a:r>
              <a:rPr lang="en-GB" sz="1400" dirty="0" err="1"/>
              <a:t>L</a:t>
            </a:r>
            <a:r>
              <a:rPr lang="en-GB" sz="1400" baseline="-25000" dirty="0" err="1"/>
              <a:t>crs</a:t>
            </a:r>
            <a:r>
              <a:rPr lang="en-GB" sz="1400" dirty="0" err="1"/>
              <a:t>including</a:t>
            </a:r>
            <a:r>
              <a:rPr lang="en-GB" sz="1400" dirty="0"/>
              <a:t> an Informal Document proposing that Suppl. 8 does not apply to existing type approvals, originally granted prior to date of enforcement of Supplement 7.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2C5C5BB9-7142-4203-AD0D-F11B2B261346}"/>
              </a:ext>
            </a:extLst>
          </p:cNvPr>
          <p:cNvSpPr txBox="1">
            <a:spLocks/>
          </p:cNvSpPr>
          <p:nvPr/>
        </p:nvSpPr>
        <p:spPr bwMode="gray">
          <a:xfrm>
            <a:off x="560184" y="3969604"/>
            <a:ext cx="6921271" cy="101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300"/>
              </a:spcBef>
              <a:buSzPct val="100000"/>
              <a:buNone/>
            </a:pPr>
            <a:r>
              <a:rPr lang="en-US" sz="1600" b="1" dirty="0"/>
              <a:t>UN Regulation No. 117.03</a:t>
            </a:r>
            <a:r>
              <a:rPr lang="en-US" sz="1600" dirty="0"/>
              <a:t> </a:t>
            </a:r>
          </a:p>
          <a:p>
            <a:pPr marL="0" lvl="1" indent="0">
              <a:spcBef>
                <a:spcPts val="300"/>
              </a:spcBef>
              <a:buSzPct val="100000"/>
              <a:buNone/>
            </a:pPr>
            <a:r>
              <a:rPr lang="en-US" sz="1400" dirty="0"/>
              <a:t>Due to the progress of work, ETRTO have asked to postpone the status report until </a:t>
            </a:r>
            <a:br>
              <a:rPr lang="en-US" sz="1400" dirty="0"/>
            </a:br>
            <a:r>
              <a:rPr lang="en-US" sz="1400" dirty="0"/>
              <a:t>October meeting of IWG MU (21</a:t>
            </a:r>
            <a:r>
              <a:rPr lang="en-US" sz="1400" baseline="30000" dirty="0"/>
              <a:t>st</a:t>
            </a:r>
            <a:r>
              <a:rPr lang="en-US" sz="1400" dirty="0"/>
              <a:t> session). </a:t>
            </a:r>
          </a:p>
          <a:p>
            <a:pPr marL="0" lvl="1" indent="0">
              <a:spcBef>
                <a:spcPts val="300"/>
              </a:spcBef>
              <a:buSzPct val="100000"/>
              <a:buNone/>
            </a:pPr>
            <a:r>
              <a:rPr lang="en-US" sz="1400" dirty="0"/>
              <a:t>I</a:t>
            </a:r>
            <a:r>
              <a:rPr lang="en-GB" sz="1400" dirty="0"/>
              <a:t>SO includes the latest version of the test track specification: ISO 10844</a:t>
            </a:r>
            <a:endParaRPr lang="en-US" sz="1400" dirty="0"/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367DCB9B-24FE-48F6-87BE-84A506AAC070}"/>
              </a:ext>
            </a:extLst>
          </p:cNvPr>
          <p:cNvSpPr txBox="1">
            <a:spLocks/>
          </p:cNvSpPr>
          <p:nvPr/>
        </p:nvSpPr>
        <p:spPr bwMode="gray">
          <a:xfrm>
            <a:off x="8180694" y="1202010"/>
            <a:ext cx="3634290" cy="266063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216000" rIns="108000" bIns="7200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GB" sz="1600" b="1" dirty="0"/>
              <a:t>ECE/TRANS/WP.29/2022/84:</a:t>
            </a:r>
            <a:br>
              <a:rPr lang="en-GB" sz="1600" b="1" dirty="0"/>
            </a:br>
            <a:r>
              <a:rPr lang="en-GB" sz="1600" dirty="0"/>
              <a:t>Supplement 7</a:t>
            </a:r>
            <a:br>
              <a:rPr lang="en-GB" sz="1600" dirty="0"/>
            </a:br>
            <a:endParaRPr lang="en-GB" sz="1600" dirty="0"/>
          </a:p>
          <a:p>
            <a:pPr>
              <a:lnSpc>
                <a:spcPts val="2100"/>
              </a:lnSpc>
              <a:spcBef>
                <a:spcPts val="0"/>
              </a:spcBef>
            </a:pPr>
            <a:endParaRPr lang="en-GB" sz="1600" b="1" dirty="0"/>
          </a:p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GB" sz="1600" b="1" dirty="0"/>
              <a:t>Working Document GRBP-2022-13 (ISO):</a:t>
            </a:r>
            <a:br>
              <a:rPr lang="en-GB" sz="1600" b="1" dirty="0"/>
            </a:br>
            <a:r>
              <a:rPr lang="en-GB" sz="1600" dirty="0"/>
              <a:t>Supplement 8</a:t>
            </a:r>
          </a:p>
          <a:p>
            <a:pPr>
              <a:lnSpc>
                <a:spcPts val="2000"/>
              </a:lnSpc>
              <a:spcBef>
                <a:spcPts val="1200"/>
              </a:spcBef>
            </a:pPr>
            <a:r>
              <a:rPr lang="en-GB" sz="1600" b="1" dirty="0"/>
              <a:t>Working Doc. GRBP-2022-16 (IWGMU)&amp; GRBP-76-09: </a:t>
            </a:r>
            <a:r>
              <a:rPr lang="en-GB" sz="1600" dirty="0"/>
              <a:t>Supplement 8</a:t>
            </a:r>
            <a:endParaRPr lang="en-GB" sz="1600" b="1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8275D7D5-79C7-479C-A424-587D83B7C1EC}"/>
              </a:ext>
            </a:extLst>
          </p:cNvPr>
          <p:cNvSpPr txBox="1">
            <a:spLocks/>
          </p:cNvSpPr>
          <p:nvPr/>
        </p:nvSpPr>
        <p:spPr bwMode="gray">
          <a:xfrm>
            <a:off x="8180694" y="3970091"/>
            <a:ext cx="3634290" cy="1052219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100"/>
              </a:lnSpc>
              <a:spcBef>
                <a:spcPts val="0"/>
              </a:spcBef>
            </a:pPr>
            <a:r>
              <a:rPr lang="en-US" sz="1600" dirty="0"/>
              <a:t>No Informal document in 76</a:t>
            </a:r>
            <a:r>
              <a:rPr lang="en-US" sz="1600" baseline="30000" dirty="0"/>
              <a:t>th</a:t>
            </a:r>
            <a:r>
              <a:rPr lang="en-US" sz="1600" dirty="0"/>
              <a:t> GRBP</a:t>
            </a:r>
          </a:p>
          <a:p>
            <a:pPr>
              <a:lnSpc>
                <a:spcPts val="2000"/>
              </a:lnSpc>
            </a:pPr>
            <a:r>
              <a:rPr lang="en-GB" sz="1600" b="1" dirty="0"/>
              <a:t>Working Doc. GRBP-2022-14 (ISO):</a:t>
            </a:r>
            <a:br>
              <a:rPr lang="en-GB" sz="1600" b="1" dirty="0"/>
            </a:br>
            <a:r>
              <a:rPr lang="en-GB" sz="1600" dirty="0"/>
              <a:t>Supplement 14</a:t>
            </a:r>
            <a:endParaRPr lang="en-US" sz="1600" dirty="0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F22AD9FC-80CB-4C91-A096-3E89C57855DA}"/>
              </a:ext>
            </a:extLst>
          </p:cNvPr>
          <p:cNvCxnSpPr>
            <a:cxnSpLocks/>
          </p:cNvCxnSpPr>
          <p:nvPr/>
        </p:nvCxnSpPr>
        <p:spPr>
          <a:xfrm>
            <a:off x="467794" y="3916125"/>
            <a:ext cx="1140327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6E2BB80C-92DE-4EEC-AEA5-8236B6BDDCF2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62995" y="2617479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63069E5A-8AC5-445E-ADAD-52F1993056C4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62996" y="3249000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31" name="Textplatzhalter 5">
            <a:extLst>
              <a:ext uri="{FF2B5EF4-FFF2-40B4-BE49-F238E27FC236}">
                <a16:creationId xmlns:a16="http://schemas.microsoft.com/office/drawing/2014/main" id="{EEE82BF4-6554-4ABE-9D51-198E2EF17845}"/>
              </a:ext>
            </a:extLst>
          </p:cNvPr>
          <p:cNvSpPr txBox="1">
            <a:spLocks/>
          </p:cNvSpPr>
          <p:nvPr/>
        </p:nvSpPr>
        <p:spPr bwMode="gray">
          <a:xfrm>
            <a:off x="8180694" y="5169282"/>
            <a:ext cx="3600000" cy="1540603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pPr>
              <a:lnSpc>
                <a:spcPts val="1920"/>
              </a:lnSpc>
              <a:spcBef>
                <a:spcPts val="300"/>
              </a:spcBef>
            </a:pPr>
            <a:endParaRPr lang="en-US" sz="1600" dirty="0"/>
          </a:p>
          <a:p>
            <a:pPr>
              <a:lnSpc>
                <a:spcPts val="1920"/>
              </a:lnSpc>
              <a:spcBef>
                <a:spcPts val="0"/>
              </a:spcBef>
            </a:pPr>
            <a:endParaRPr lang="en-US" sz="1600" dirty="0"/>
          </a:p>
          <a:p>
            <a:pPr>
              <a:lnSpc>
                <a:spcPts val="1920"/>
              </a:lnSpc>
              <a:spcBef>
                <a:spcPts val="300"/>
              </a:spcBef>
            </a:pPr>
            <a:r>
              <a:rPr lang="en-US" sz="1600" dirty="0"/>
              <a:t>IWGMU-20-04 (ISO)</a:t>
            </a:r>
          </a:p>
          <a:p>
            <a:pPr>
              <a:lnSpc>
                <a:spcPts val="1920"/>
              </a:lnSpc>
              <a:spcBef>
                <a:spcPts val="300"/>
              </a:spcBef>
            </a:pPr>
            <a:endParaRPr lang="en-GB" sz="1600" b="1" dirty="0"/>
          </a:p>
          <a:p>
            <a:pPr>
              <a:lnSpc>
                <a:spcPts val="1920"/>
              </a:lnSpc>
              <a:spcBef>
                <a:spcPts val="300"/>
              </a:spcBef>
            </a:pPr>
            <a:r>
              <a:rPr lang="en-GB" sz="1600" b="1" dirty="0"/>
              <a:t>Working Doc. GRBP-2022-15 (ISO):</a:t>
            </a:r>
            <a:br>
              <a:rPr lang="en-GB" sz="1600" b="1" dirty="0"/>
            </a:br>
            <a:r>
              <a:rPr lang="en-GB" sz="1600" dirty="0"/>
              <a:t>Supplement 3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32" name="Inhaltsplatzhalter 2">
            <a:extLst>
              <a:ext uri="{FF2B5EF4-FFF2-40B4-BE49-F238E27FC236}">
                <a16:creationId xmlns:a16="http://schemas.microsoft.com/office/drawing/2014/main" id="{41969989-EBB5-41FC-8C88-93FCE082A812}"/>
              </a:ext>
            </a:extLst>
          </p:cNvPr>
          <p:cNvSpPr txBox="1">
            <a:spLocks/>
          </p:cNvSpPr>
          <p:nvPr/>
        </p:nvSpPr>
        <p:spPr bwMode="gray">
          <a:xfrm>
            <a:off x="560184" y="5095798"/>
            <a:ext cx="7102810" cy="161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SzPct val="100000"/>
              <a:buNone/>
            </a:pPr>
            <a:r>
              <a:rPr lang="en-US" sz="1600" b="1" dirty="0"/>
              <a:t>UN Regulation No.138</a:t>
            </a:r>
          </a:p>
          <a:p>
            <a:pPr marL="0" lvl="1" indent="0">
              <a:buSzPct val="100000"/>
              <a:buNone/>
            </a:pPr>
            <a:r>
              <a:rPr lang="en-US" sz="1400" dirty="0"/>
              <a:t>The convener of ISOWG42 has presented the latest work on ISO 16254 which is related to measurement uncertainties. There will be a revision of this standard, basically on the measurement set-up for microphone numbers and positions. The discussion on the impact of these revisions will be continued in the Task Force QRTV.</a:t>
            </a:r>
          </a:p>
          <a:p>
            <a:pPr marL="0" lvl="1" indent="0">
              <a:buSzPct val="100000"/>
              <a:buNone/>
            </a:pPr>
            <a:r>
              <a:rPr lang="en-US" sz="1400" dirty="0"/>
              <a:t>I</a:t>
            </a:r>
            <a:r>
              <a:rPr lang="en-GB" sz="1400" dirty="0"/>
              <a:t>SO includes the latest version of the test track specification: ISO 10844</a:t>
            </a:r>
            <a:endParaRPr lang="en-US" sz="1400" dirty="0"/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102555E6-662A-414C-A93E-C97BA7A5F59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62991" y="6275469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7" name="Freihandform: Form 16">
            <a:extLst>
              <a:ext uri="{FF2B5EF4-FFF2-40B4-BE49-F238E27FC236}">
                <a16:creationId xmlns:a16="http://schemas.microsoft.com/office/drawing/2014/main" id="{65C618C0-305C-4E25-8803-3C180C9E917F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62991" y="4653830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CB09DF67-2400-4E0B-808E-0AE8ABE266F8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662991" y="5598988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02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F2A7EE5E-371A-47E9-ABBE-A7A32FF575B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941889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F2A7EE5E-371A-47E9-ABBE-A7A32FF575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799" y="164400"/>
            <a:ext cx="10864026" cy="1237680"/>
          </a:xfrm>
        </p:spPr>
        <p:txBody>
          <a:bodyPr vert="horz"/>
          <a:lstStyle/>
          <a:p>
            <a:r>
              <a:rPr lang="de-DE" sz="3600" b="1" dirty="0"/>
              <a:t>IWG MU – Work </a:t>
            </a:r>
            <a:r>
              <a:rPr lang="de-DE" sz="3600" b="1" dirty="0" err="1"/>
              <a:t>since</a:t>
            </a:r>
            <a:r>
              <a:rPr lang="de-DE" sz="3600" b="1" dirty="0"/>
              <a:t> 75th GRBP (</a:t>
            </a:r>
            <a:r>
              <a:rPr lang="en-GB" sz="3600" b="1" dirty="0"/>
              <a:t>February</a:t>
            </a:r>
            <a:r>
              <a:rPr lang="de-DE" sz="3600" b="1" dirty="0"/>
              <a:t> 2022)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F03A3806-2690-443A-B0E0-21CF0F7C118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2014935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EE31D6BB-F8D3-4EBA-AB54-C38D52CCC20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8" y="3795590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F566A19-3C48-4BE6-AB14-0DBBB1BC45FF}"/>
              </a:ext>
            </a:extLst>
          </p:cNvPr>
          <p:cNvCxnSpPr>
            <a:cxnSpLocks/>
          </p:cNvCxnSpPr>
          <p:nvPr/>
        </p:nvCxnSpPr>
        <p:spPr>
          <a:xfrm>
            <a:off x="503799" y="3027529"/>
            <a:ext cx="11403278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E4D1B3C-90CB-4910-A0A8-FB41069CD057}"/>
              </a:ext>
            </a:extLst>
          </p:cNvPr>
          <p:cNvSpPr txBox="1">
            <a:spLocks/>
          </p:cNvSpPr>
          <p:nvPr/>
        </p:nvSpPr>
        <p:spPr bwMode="gray">
          <a:xfrm>
            <a:off x="611457" y="3129125"/>
            <a:ext cx="6632910" cy="167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1600" b="1" dirty="0"/>
              <a:t>Status Report </a:t>
            </a:r>
            <a:r>
              <a:rPr lang="en-GB" sz="1600" dirty="0"/>
              <a:t>with Proposal</a:t>
            </a:r>
            <a:r>
              <a:rPr lang="en-GB" sz="1600" b="1" dirty="0"/>
              <a:t>: </a:t>
            </a:r>
            <a:r>
              <a:rPr lang="en-GB" sz="1600" i="1" dirty="0"/>
              <a:t>“How to handle Measurement Uncertainties due to its Regulatory Impact?“ </a:t>
            </a:r>
            <a:r>
              <a:rPr lang="en-GB" sz="1600" dirty="0"/>
              <a:t>was presented to 187</a:t>
            </a:r>
            <a:r>
              <a:rPr lang="en-GB" sz="1600" baseline="30000" dirty="0"/>
              <a:t>th</a:t>
            </a:r>
            <a:r>
              <a:rPr lang="en-GB" sz="1600" dirty="0"/>
              <a:t> WP.29 by the chair of IWG MU:</a:t>
            </a:r>
            <a:endParaRPr lang="en-GB" sz="1600" i="1" dirty="0"/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WP.29 endorsed the proposed procedure to implement a new annex </a:t>
            </a:r>
            <a:br>
              <a:rPr lang="en-GB" sz="1400" dirty="0"/>
            </a:br>
            <a:r>
              <a:rPr lang="en-GB" sz="1400" dirty="0"/>
              <a:t>in Regulation No. 51 and Regulation No.117. 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However, concerns were raised about the possible increase in workload </a:t>
            </a:r>
            <a:br>
              <a:rPr lang="en-GB" sz="1400" dirty="0"/>
            </a:br>
            <a:r>
              <a:rPr lang="en-GB" sz="1400" dirty="0"/>
              <a:t>when such a procedure should become mandatory for all UN vehicle regulations.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1400" dirty="0"/>
              <a:t>An Informal Document will be provided for the 77</a:t>
            </a:r>
            <a:r>
              <a:rPr lang="en-GB" sz="1400" baseline="30000" dirty="0"/>
              <a:t>th</a:t>
            </a:r>
            <a:r>
              <a:rPr lang="en-GB" sz="1400" dirty="0"/>
              <a:t> session of GRBP (Febr.2023)</a:t>
            </a:r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2C5C5BB9-7142-4203-AD0D-F11B2B261346}"/>
              </a:ext>
            </a:extLst>
          </p:cNvPr>
          <p:cNvSpPr txBox="1">
            <a:spLocks/>
          </p:cNvSpPr>
          <p:nvPr/>
        </p:nvSpPr>
        <p:spPr bwMode="gray">
          <a:xfrm>
            <a:off x="611457" y="1426931"/>
            <a:ext cx="6515321" cy="1678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en-GB" sz="1600" dirty="0"/>
              <a:t>Updated </a:t>
            </a:r>
            <a:r>
              <a:rPr lang="en-GB" sz="1600" b="1" dirty="0"/>
              <a:t>Document for Reference </a:t>
            </a:r>
            <a:r>
              <a:rPr lang="en-GB" sz="1600" dirty="0"/>
              <a:t>(IWGMU-14.5-02.Rev1)</a:t>
            </a:r>
            <a:br>
              <a:rPr lang="en-GB" sz="1600" dirty="0"/>
            </a:br>
            <a:r>
              <a:rPr lang="en-GB" sz="1600" dirty="0"/>
              <a:t>“</a:t>
            </a:r>
            <a:r>
              <a:rPr lang="en-US" sz="1600" i="1" dirty="0"/>
              <a:t>A General Approach to Estimate Measurement Uncertainties</a:t>
            </a:r>
            <a:r>
              <a:rPr lang="en-US" sz="1600" dirty="0"/>
              <a:t>”:</a:t>
            </a:r>
            <a:endParaRPr lang="en-GB" sz="1600" dirty="0"/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Chair has incorporated the feedback from members of IWG MU.</a:t>
            </a:r>
          </a:p>
          <a:p>
            <a:pPr marL="285750" indent="-28575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Table 7.1 (example of calculation of uncertainties Reg.51.03) has been updated according to revision of ISO 362-1. </a:t>
            </a:r>
          </a:p>
          <a:p>
            <a:pPr marL="285750" indent="-285750">
              <a:lnSpc>
                <a:spcPts val="2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GB" sz="1400" dirty="0"/>
              <a:t>Some editorial changes are proposed (GRBP-76-11).</a:t>
            </a:r>
            <a:endParaRPr lang="en-GB" sz="1600" dirty="0">
              <a:solidFill>
                <a:srgbClr val="00B0F0"/>
              </a:solidFill>
            </a:endParaRP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367DCB9B-24FE-48F6-87BE-84A506AAC070}"/>
              </a:ext>
            </a:extLst>
          </p:cNvPr>
          <p:cNvSpPr txBox="1">
            <a:spLocks/>
          </p:cNvSpPr>
          <p:nvPr/>
        </p:nvSpPr>
        <p:spPr bwMode="gray">
          <a:xfrm>
            <a:off x="8211665" y="1426931"/>
            <a:ext cx="3600000" cy="1536009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/>
              <a:t>Working Document GRBP-2022-9.rev1</a:t>
            </a:r>
            <a:br>
              <a:rPr lang="en-GB" sz="1600" b="1" dirty="0"/>
            </a:br>
            <a:r>
              <a:rPr lang="en-US" sz="1600" b="1" dirty="0"/>
              <a:t>Informal Document GRBP-76-11</a:t>
            </a:r>
            <a:r>
              <a:rPr lang="en-GB" sz="1600" b="1" dirty="0"/>
              <a:t>:</a:t>
            </a:r>
            <a:br>
              <a:rPr lang="en-GB" sz="1600" b="1" dirty="0"/>
            </a:br>
            <a:r>
              <a:rPr lang="en-GB" sz="1600" dirty="0"/>
              <a:t>Doc. for Reference and its Revision, agenda item 7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8275D7D5-79C7-479C-A424-587D83B7C1EC}"/>
              </a:ext>
            </a:extLst>
          </p:cNvPr>
          <p:cNvSpPr txBox="1">
            <a:spLocks/>
          </p:cNvSpPr>
          <p:nvPr/>
        </p:nvSpPr>
        <p:spPr bwMode="gray">
          <a:xfrm>
            <a:off x="8211665" y="3129126"/>
            <a:ext cx="3600000" cy="1678494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Informal Document WP.29-187-06</a:t>
            </a:r>
            <a:r>
              <a:rPr lang="en-GB" sz="1600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805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2174B0-794C-4460-BC29-5336BD041ABC}"/>
              </a:ext>
            </a:extLst>
          </p:cNvPr>
          <p:cNvSpPr txBox="1"/>
          <p:nvPr/>
        </p:nvSpPr>
        <p:spPr>
          <a:xfrm>
            <a:off x="3686175" y="2943225"/>
            <a:ext cx="3386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/>
              <a:t>   </a:t>
            </a:r>
            <a:r>
              <a:rPr lang="nb-NO" sz="4800" dirty="0" err="1"/>
              <a:t>Thank</a:t>
            </a:r>
            <a:r>
              <a:rPr lang="nb-NO" sz="4800" dirty="0"/>
              <a:t> </a:t>
            </a:r>
            <a:r>
              <a:rPr lang="nb-NO" sz="4800" dirty="0" err="1"/>
              <a:t>you</a:t>
            </a:r>
            <a:r>
              <a:rPr lang="nb-NO" sz="4800" dirty="0"/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0C16C-9DF8-4992-8828-2A8863F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2719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6A945C-BA3C-40BB-9298-0D94C48143FD}"/>
</file>

<file path=customXml/itemProps2.xml><?xml version="1.0" encoding="utf-8"?>
<ds:datastoreItem xmlns:ds="http://schemas.openxmlformats.org/officeDocument/2006/customXml" ds:itemID="{7837D962-15CE-4B52-A959-EAC39BA5737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Breitbild</PresentationFormat>
  <Paragraphs>71</Paragraphs>
  <Slides>6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think-cell Folie</vt:lpstr>
      <vt:lpstr>Status Report to 76th  Session of GRBP (September 2022)</vt:lpstr>
      <vt:lpstr>IWG Measurement Uncertainty (est. 2019)</vt:lpstr>
      <vt:lpstr>IWG Measurement Uncertainty: Facts and Figures</vt:lpstr>
      <vt:lpstr>IWG MU – Work since 75th GRBP (February ‘22)</vt:lpstr>
      <vt:lpstr>IWG MU – Work since 75th GRBP (February 2022)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2022-01-25T10:23:16Z</dcterms:created>
  <dcterms:modified xsi:type="dcterms:W3CDTF">2022-08-11T09:55:36Z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