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347" r:id="rId5"/>
    <p:sldId id="349" r:id="rId6"/>
    <p:sldId id="348" r:id="rId7"/>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FF"/>
    <a:srgbClr val="FFCC99"/>
    <a:srgbClr val="DAEDEF"/>
    <a:srgbClr val="EEF7F8"/>
    <a:srgbClr val="E2F0F2"/>
    <a:srgbClr val="FFFF00"/>
    <a:srgbClr val="92D050"/>
    <a:srgbClr val="00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9F6030-BB7E-4A1C-AB24-3F00F52EED98}" v="5" dt="2022-06-20T14:33:18.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37" autoAdjust="0"/>
  </p:normalViewPr>
  <p:slideViewPr>
    <p:cSldViewPr>
      <p:cViewPr varScale="1">
        <p:scale>
          <a:sx n="86" d="100"/>
          <a:sy n="86" d="100"/>
        </p:scale>
        <p:origin x="514" y="5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F3CB903E-B8E9-438C-93F6-1A0E018BB21B}"/>
    <pc:docChg chg="modSld">
      <pc:chgData name="Laura Mueller" userId="b8b87b2b-eda4-44e0-9f77-97a24730064b" providerId="ADAL" clId="{F3CB903E-B8E9-438C-93F6-1A0E018BB21B}" dt="2022-06-21T10:26:23.917" v="0" actId="20577"/>
      <pc:docMkLst>
        <pc:docMk/>
      </pc:docMkLst>
      <pc:sldChg chg="modSp mod">
        <pc:chgData name="Laura Mueller" userId="b8b87b2b-eda4-44e0-9f77-97a24730064b" providerId="ADAL" clId="{F3CB903E-B8E9-438C-93F6-1A0E018BB21B}" dt="2022-06-21T10:26:23.917" v="0" actId="20577"/>
        <pc:sldMkLst>
          <pc:docMk/>
          <pc:sldMk cId="3467974884" sldId="347"/>
        </pc:sldMkLst>
        <pc:spChg chg="mod">
          <ac:chgData name="Laura Mueller" userId="b8b87b2b-eda4-44e0-9f77-97a24730064b" providerId="ADAL" clId="{F3CB903E-B8E9-438C-93F6-1A0E018BB21B}" dt="2022-06-21T10:26:23.917" v="0" actId="20577"/>
          <ac:spMkLst>
            <pc:docMk/>
            <pc:sldMk cId="3467974884" sldId="347"/>
            <ac:spMk id="2" creationId="{00000000-0000-0000-0000-000000000000}"/>
          </ac:spMkLst>
        </pc:spChg>
      </pc:sldChg>
    </pc:docChg>
  </pc:docChgLst>
  <pc:docChgLst>
    <pc:chgData name="Laura Mueller" userId="b8b87b2b-eda4-44e0-9f77-97a24730064b" providerId="ADAL" clId="{B49F6030-BB7E-4A1C-AB24-3F00F52EED98}"/>
    <pc:docChg chg="custSel modSld">
      <pc:chgData name="Laura Mueller" userId="b8b87b2b-eda4-44e0-9f77-97a24730064b" providerId="ADAL" clId="{B49F6030-BB7E-4A1C-AB24-3F00F52EED98}" dt="2022-06-20T14:39:55.027" v="213" actId="20577"/>
      <pc:docMkLst>
        <pc:docMk/>
      </pc:docMkLst>
      <pc:sldChg chg="addSp delSp modSp mod">
        <pc:chgData name="Laura Mueller" userId="b8b87b2b-eda4-44e0-9f77-97a24730064b" providerId="ADAL" clId="{B49F6030-BB7E-4A1C-AB24-3F00F52EED98}" dt="2022-06-20T14:39:55.027" v="213" actId="20577"/>
        <pc:sldMkLst>
          <pc:docMk/>
          <pc:sldMk cId="3467974884" sldId="347"/>
        </pc:sldMkLst>
        <pc:spChg chg="mod">
          <ac:chgData name="Laura Mueller" userId="b8b87b2b-eda4-44e0-9f77-97a24730064b" providerId="ADAL" clId="{B49F6030-BB7E-4A1C-AB24-3F00F52EED98}" dt="2022-06-20T14:34:09.415" v="202" actId="1035"/>
          <ac:spMkLst>
            <pc:docMk/>
            <pc:sldMk cId="3467974884" sldId="347"/>
            <ac:spMk id="2" creationId="{00000000-0000-0000-0000-000000000000}"/>
          </ac:spMkLst>
        </pc:spChg>
        <pc:spChg chg="mod">
          <ac:chgData name="Laura Mueller" userId="b8b87b2b-eda4-44e0-9f77-97a24730064b" providerId="ADAL" clId="{B49F6030-BB7E-4A1C-AB24-3F00F52EED98}" dt="2022-06-20T14:34:14.057" v="205" actId="1035"/>
          <ac:spMkLst>
            <pc:docMk/>
            <pc:sldMk cId="3467974884" sldId="347"/>
            <ac:spMk id="3" creationId="{00000000-0000-0000-0000-000000000000}"/>
          </ac:spMkLst>
        </pc:spChg>
        <pc:spChg chg="add del mod">
          <ac:chgData name="Laura Mueller" userId="b8b87b2b-eda4-44e0-9f77-97a24730064b" providerId="ADAL" clId="{B49F6030-BB7E-4A1C-AB24-3F00F52EED98}" dt="2022-06-20T14:31:31.659" v="116" actId="478"/>
          <ac:spMkLst>
            <pc:docMk/>
            <pc:sldMk cId="3467974884" sldId="347"/>
            <ac:spMk id="5" creationId="{96845C66-2077-43FD-8D47-9AD5CF38C9A1}"/>
          </ac:spMkLst>
        </pc:spChg>
        <pc:spChg chg="add mod">
          <ac:chgData name="Laura Mueller" userId="b8b87b2b-eda4-44e0-9f77-97a24730064b" providerId="ADAL" clId="{B49F6030-BB7E-4A1C-AB24-3F00F52EED98}" dt="2022-06-20T14:39:55.027" v="213" actId="20577"/>
          <ac:spMkLst>
            <pc:docMk/>
            <pc:sldMk cId="3467974884" sldId="347"/>
            <ac:spMk id="6" creationId="{5C04F878-3014-471A-93CD-6FD5D149E0D2}"/>
          </ac:spMkLst>
        </pc:spChg>
        <pc:spChg chg="add mod">
          <ac:chgData name="Laura Mueller" userId="b8b87b2b-eda4-44e0-9f77-97a24730064b" providerId="ADAL" clId="{B49F6030-BB7E-4A1C-AB24-3F00F52EED98}" dt="2022-06-20T14:33:49.810" v="196" actId="12789"/>
          <ac:spMkLst>
            <pc:docMk/>
            <pc:sldMk cId="3467974884" sldId="347"/>
            <ac:spMk id="7" creationId="{CCDAAC45-0B99-47F1-A302-18ACE5CF3249}"/>
          </ac:spMkLst>
        </pc:spChg>
        <pc:graphicFrameChg chg="add del mod">
          <ac:chgData name="Laura Mueller" userId="b8b87b2b-eda4-44e0-9f77-97a24730064b" providerId="ADAL" clId="{B49F6030-BB7E-4A1C-AB24-3F00F52EED98}" dt="2022-06-20T14:30:17.839" v="3" actId="478"/>
          <ac:graphicFrameMkLst>
            <pc:docMk/>
            <pc:sldMk cId="3467974884" sldId="347"/>
            <ac:graphicFrameMk id="4" creationId="{AF4AA3C4-DE3B-4B7A-B9AB-9983844BF21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21/06/2022</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extLst>
      <p:ext uri="{BB962C8B-B14F-4D97-AF65-F5344CB8AC3E}">
        <p14:creationId xmlns:p14="http://schemas.microsoft.com/office/powerpoint/2010/main" val="23827308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dirty="0"/>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dirty="0"/>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r>
              <a:rPr lang="ja-JP" altLang="fr-FR"/>
              <a:t>YvdS - 28 May 06</a:t>
            </a:r>
            <a:endParaRPr lang="fr-FR"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3" name="Image 2">
            <a:extLst>
              <a:ext uri="{FF2B5EF4-FFF2-40B4-BE49-F238E27FC236}">
                <a16:creationId xmlns:a16="http://schemas.microsoft.com/office/drawing/2014/main" id="{59B46A37-F33C-41AB-9E4D-A2DA39E86ED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99672" y="116632"/>
            <a:ext cx="2844000" cy="907118"/>
          </a:xfrm>
          <a:prstGeom prst="rect">
            <a:avLst/>
          </a:prstGeom>
        </p:spPr>
      </p:pic>
      <p:pic>
        <p:nvPicPr>
          <p:cNvPr id="7" name="Picture 6"/>
          <p:cNvPicPr>
            <a:picLocks noChangeAspect="1"/>
          </p:cNvPicPr>
          <p:nvPr userDrawn="1"/>
        </p:nvPicPr>
        <p:blipFill>
          <a:blip r:embed="rId14"/>
          <a:stretch>
            <a:fillRect/>
          </a:stretch>
        </p:blipFill>
        <p:spPr>
          <a:xfrm>
            <a:off x="8904312" y="188640"/>
            <a:ext cx="2880320" cy="7725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68960"/>
            <a:ext cx="10363200" cy="1470025"/>
          </a:xfrm>
        </p:spPr>
        <p:txBody>
          <a:bodyPr/>
          <a:lstStyle/>
          <a:p>
            <a:r>
              <a:rPr lang="en-GB" dirty="0"/>
              <a:t>Automated Driving Road Map</a:t>
            </a:r>
            <a:br>
              <a:rPr lang="en-GB" dirty="0"/>
            </a:br>
            <a:r>
              <a:rPr lang="en-GB" sz="3600" dirty="0"/>
              <a:t>Main messages from GRVA-13-18</a:t>
            </a:r>
            <a:endParaRPr lang="en-GB" dirty="0"/>
          </a:p>
        </p:txBody>
      </p:sp>
      <p:sp>
        <p:nvSpPr>
          <p:cNvPr id="3" name="Subtitle 2"/>
          <p:cNvSpPr>
            <a:spLocks noGrp="1"/>
          </p:cNvSpPr>
          <p:nvPr>
            <p:ph type="subTitle" idx="1"/>
          </p:nvPr>
        </p:nvSpPr>
        <p:spPr>
          <a:xfrm>
            <a:off x="1828800" y="5085184"/>
            <a:ext cx="8534400" cy="1512168"/>
          </a:xfrm>
        </p:spPr>
        <p:txBody>
          <a:bodyPr/>
          <a:lstStyle/>
          <a:p>
            <a:r>
              <a:rPr lang="en-GB" sz="2400" dirty="0"/>
              <a:t>June 2022</a:t>
            </a:r>
            <a:endParaRPr lang="en-GB" sz="2400" dirty="0">
              <a:solidFill>
                <a:srgbClr val="FF0000"/>
              </a:solidFill>
            </a:endParaRPr>
          </a:p>
        </p:txBody>
      </p:sp>
      <p:sp>
        <p:nvSpPr>
          <p:cNvPr id="6" name="TextBox 5">
            <a:extLst>
              <a:ext uri="{FF2B5EF4-FFF2-40B4-BE49-F238E27FC236}">
                <a16:creationId xmlns:a16="http://schemas.microsoft.com/office/drawing/2014/main" id="{5C04F878-3014-471A-93CD-6FD5D149E0D2}"/>
              </a:ext>
            </a:extLst>
          </p:cNvPr>
          <p:cNvSpPr txBox="1"/>
          <p:nvPr/>
        </p:nvSpPr>
        <p:spPr>
          <a:xfrm>
            <a:off x="8639926" y="1124744"/>
            <a:ext cx="3239156" cy="830997"/>
          </a:xfrm>
          <a:prstGeom prst="rect">
            <a:avLst/>
          </a:prstGeom>
          <a:noFill/>
        </p:spPr>
        <p:txBody>
          <a:bodyPr wrap="none" rtlCol="0">
            <a:spAutoFit/>
          </a:bodyPr>
          <a:lstStyle/>
          <a:p>
            <a:r>
              <a:rPr lang="en-GB" sz="1600" u="sng" dirty="0"/>
              <a:t>Informal document </a:t>
            </a:r>
            <a:r>
              <a:rPr lang="en-GB" sz="1600" dirty="0"/>
              <a:t>WP.29-187-24</a:t>
            </a:r>
          </a:p>
          <a:p>
            <a:r>
              <a:rPr lang="en-GB" sz="1600" dirty="0"/>
              <a:t>187th WP.29, 21-24 June 2022</a:t>
            </a:r>
          </a:p>
          <a:p>
            <a:r>
              <a:rPr lang="en-GB" sz="1600" dirty="0"/>
              <a:t>Provisional agenda item 2.3</a:t>
            </a:r>
          </a:p>
        </p:txBody>
      </p:sp>
      <p:sp>
        <p:nvSpPr>
          <p:cNvPr id="7" name="TextBox 6">
            <a:extLst>
              <a:ext uri="{FF2B5EF4-FFF2-40B4-BE49-F238E27FC236}">
                <a16:creationId xmlns:a16="http://schemas.microsoft.com/office/drawing/2014/main" id="{CCDAAC45-0B99-47F1-A302-18ACE5CF3249}"/>
              </a:ext>
            </a:extLst>
          </p:cNvPr>
          <p:cNvSpPr txBox="1"/>
          <p:nvPr/>
        </p:nvSpPr>
        <p:spPr>
          <a:xfrm>
            <a:off x="220443" y="1247855"/>
            <a:ext cx="2513830" cy="584775"/>
          </a:xfrm>
          <a:prstGeom prst="rect">
            <a:avLst/>
          </a:prstGeom>
          <a:noFill/>
        </p:spPr>
        <p:txBody>
          <a:bodyPr wrap="none" rtlCol="0">
            <a:spAutoFit/>
          </a:bodyPr>
          <a:lstStyle/>
          <a:p>
            <a:r>
              <a:rPr lang="en-GB" sz="1600" dirty="0"/>
              <a:t>Submitted by the experts </a:t>
            </a:r>
          </a:p>
          <a:p>
            <a:r>
              <a:rPr lang="en-GB" sz="1600" dirty="0"/>
              <a:t>from CLEPA and OICA</a:t>
            </a:r>
          </a:p>
        </p:txBody>
      </p:sp>
    </p:spTree>
    <p:extLst>
      <p:ext uri="{BB962C8B-B14F-4D97-AF65-F5344CB8AC3E}">
        <p14:creationId xmlns:p14="http://schemas.microsoft.com/office/powerpoint/2010/main" val="346797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456" y="1052736"/>
            <a:ext cx="9361040" cy="792088"/>
          </a:xfrm>
        </p:spPr>
        <p:txBody>
          <a:bodyPr/>
          <a:lstStyle/>
          <a:p>
            <a:r>
              <a:rPr lang="en-GB" sz="3600" dirty="0"/>
              <a:t>Main messages</a:t>
            </a:r>
          </a:p>
        </p:txBody>
      </p:sp>
      <p:sp>
        <p:nvSpPr>
          <p:cNvPr id="3" name="Content Placeholder 2"/>
          <p:cNvSpPr>
            <a:spLocks noGrp="1"/>
          </p:cNvSpPr>
          <p:nvPr>
            <p:ph idx="1"/>
          </p:nvPr>
        </p:nvSpPr>
        <p:spPr>
          <a:xfrm>
            <a:off x="1343472" y="1916832"/>
            <a:ext cx="9361040" cy="4752528"/>
          </a:xfrm>
        </p:spPr>
        <p:txBody>
          <a:bodyPr/>
          <a:lstStyle/>
          <a:p>
            <a:pPr>
              <a:buFont typeface="Wingdings" panose="05000000000000000000" pitchFamily="2" charset="2"/>
              <a:buChar char="§"/>
            </a:pPr>
            <a:r>
              <a:rPr lang="en-US" sz="2000" dirty="0"/>
              <a:t>Industry is getting closer to market introduction of ADS, for some use-cases manufacturers are already waiting for the regulatory environment to be available </a:t>
            </a:r>
          </a:p>
          <a:p>
            <a:pPr marL="0" indent="0">
              <a:buNone/>
            </a:pPr>
            <a:endParaRPr lang="en-US" sz="2000" dirty="0">
              <a:sym typeface="Wingdings" panose="05000000000000000000" pitchFamily="2" charset="2"/>
            </a:endParaRPr>
          </a:p>
          <a:p>
            <a:pPr marL="400050" lvl="1" indent="0">
              <a:buNone/>
            </a:pPr>
            <a:r>
              <a:rPr lang="en-US" sz="2000" b="1" dirty="0">
                <a:sym typeface="Wingdings" panose="05000000000000000000" pitchFamily="2" charset="2"/>
              </a:rPr>
              <a:t> need for legal certainty to support automated driving deployment.</a:t>
            </a:r>
            <a:endParaRPr lang="en-US" sz="2000" b="1" dirty="0"/>
          </a:p>
          <a:p>
            <a:pPr marL="0" indent="0">
              <a:buNone/>
            </a:pPr>
            <a:endParaRPr lang="en-US" sz="2000" dirty="0"/>
          </a:p>
          <a:p>
            <a:pPr marL="0" indent="0">
              <a:buNone/>
            </a:pPr>
            <a:endParaRPr lang="en-US" sz="2000" dirty="0"/>
          </a:p>
          <a:p>
            <a:pPr>
              <a:buFont typeface="Wingdings" panose="05000000000000000000" pitchFamily="2" charset="2"/>
              <a:buChar char="§"/>
            </a:pPr>
            <a:r>
              <a:rPr lang="en-US" sz="2000" dirty="0"/>
              <a:t>A number national/regional activities are initiated to address certification of ADS. While this opens opportunities to put systems on the market and gain experience (both for industry and Authorities), it potentially increases the risk of dis-</a:t>
            </a:r>
            <a:r>
              <a:rPr lang="en-US" sz="2000" dirty="0" err="1"/>
              <a:t>harmonisation</a:t>
            </a:r>
            <a:r>
              <a:rPr lang="en-US" sz="2000" dirty="0"/>
              <a:t>.</a:t>
            </a:r>
          </a:p>
          <a:p>
            <a:pPr marL="0" indent="0">
              <a:buNone/>
            </a:pPr>
            <a:endParaRPr lang="en-US" sz="2000" dirty="0"/>
          </a:p>
          <a:p>
            <a:pPr marL="400050" lvl="1" indent="0">
              <a:buNone/>
            </a:pPr>
            <a:r>
              <a:rPr lang="en-US" sz="2000" b="1" dirty="0">
                <a:sym typeface="Wingdings" panose="05000000000000000000" pitchFamily="2" charset="2"/>
              </a:rPr>
              <a:t> need to </a:t>
            </a:r>
            <a:r>
              <a:rPr lang="en-US" sz="2000" b="1" dirty="0"/>
              <a:t>prepare the next step towards an </a:t>
            </a:r>
            <a:r>
              <a:rPr lang="en-US" sz="2000" b="1" u="sng" dirty="0"/>
              <a:t>agreed</a:t>
            </a:r>
            <a:r>
              <a:rPr lang="en-US" sz="2000" b="1" dirty="0"/>
              <a:t> target.</a:t>
            </a:r>
          </a:p>
        </p:txBody>
      </p:sp>
    </p:spTree>
    <p:extLst>
      <p:ext uri="{BB962C8B-B14F-4D97-AF65-F5344CB8AC3E}">
        <p14:creationId xmlns:p14="http://schemas.microsoft.com/office/powerpoint/2010/main" val="273425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9874366" y="5162404"/>
            <a:ext cx="2317634" cy="738664"/>
          </a:xfrm>
          <a:prstGeom prst="rect">
            <a:avLst/>
          </a:prstGeom>
          <a:solidFill>
            <a:schemeClr val="accent5"/>
          </a:solidFill>
        </p:spPr>
        <p:txBody>
          <a:bodyPr wrap="square" rtlCol="0">
            <a:spAutoFit/>
          </a:bodyPr>
          <a:lstStyle/>
          <a:p>
            <a:pPr algn="ctr"/>
            <a:r>
              <a:rPr lang="en-GB" b="1" dirty="0"/>
              <a:t>Industry Target</a:t>
            </a:r>
          </a:p>
          <a:p>
            <a:pPr algn="ctr"/>
            <a:r>
              <a:rPr lang="en-GB" sz="1200" b="1" dirty="0"/>
              <a:t>(to be able to certify AVs)</a:t>
            </a:r>
          </a:p>
          <a:p>
            <a:pPr algn="ctr"/>
            <a:r>
              <a:rPr lang="en-GB" sz="1200" dirty="0"/>
              <a:t>(Regulation </a:t>
            </a:r>
            <a:r>
              <a:rPr lang="en-GB" sz="1200"/>
              <a:t>in force)</a:t>
            </a:r>
            <a:endParaRPr lang="en-GB" sz="1200" dirty="0"/>
          </a:p>
        </p:txBody>
      </p:sp>
      <p:cxnSp>
        <p:nvCxnSpPr>
          <p:cNvPr id="27" name="Straight Connector 26"/>
          <p:cNvCxnSpPr/>
          <p:nvPr/>
        </p:nvCxnSpPr>
        <p:spPr>
          <a:xfrm>
            <a:off x="4657324" y="1628800"/>
            <a:ext cx="12294" cy="51125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318876" y="1116554"/>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12929" y="1131046"/>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7773" y="1139259"/>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04133" y="1131046"/>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846872" y="1139259"/>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655417" y="1131046"/>
            <a:ext cx="0" cy="562481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609600" y="153434"/>
            <a:ext cx="10972800" cy="1264204"/>
          </a:xfrm>
          <a:noFill/>
        </p:spPr>
        <p:txBody>
          <a:bodyPr/>
          <a:lstStyle/>
          <a:p>
            <a:r>
              <a:rPr lang="en-GB" sz="3200" b="1" dirty="0"/>
              <a:t>AD ROAD MAP</a:t>
            </a:r>
            <a:br>
              <a:rPr lang="en-GB" sz="3200" b="1" dirty="0"/>
            </a:br>
            <a:r>
              <a:rPr lang="en-GB" sz="3200" b="1" dirty="0"/>
              <a:t>Industry vision</a:t>
            </a:r>
          </a:p>
        </p:txBody>
      </p:sp>
      <p:sp>
        <p:nvSpPr>
          <p:cNvPr id="2" name="TextBox 1"/>
          <p:cNvSpPr txBox="1"/>
          <p:nvPr/>
        </p:nvSpPr>
        <p:spPr>
          <a:xfrm>
            <a:off x="1411807" y="1353519"/>
            <a:ext cx="639919" cy="338554"/>
          </a:xfrm>
          <a:prstGeom prst="rect">
            <a:avLst/>
          </a:prstGeom>
          <a:noFill/>
        </p:spPr>
        <p:txBody>
          <a:bodyPr wrap="none" rtlCol="0">
            <a:spAutoFit/>
          </a:bodyPr>
          <a:lstStyle/>
          <a:p>
            <a:r>
              <a:rPr lang="en-GB" sz="1600" b="1" dirty="0"/>
              <a:t>2020</a:t>
            </a:r>
          </a:p>
        </p:txBody>
      </p:sp>
      <p:sp>
        <p:nvSpPr>
          <p:cNvPr id="6" name="TextBox 5"/>
          <p:cNvSpPr txBox="1"/>
          <p:nvPr/>
        </p:nvSpPr>
        <p:spPr>
          <a:xfrm>
            <a:off x="2892449" y="1353519"/>
            <a:ext cx="639919" cy="338554"/>
          </a:xfrm>
          <a:prstGeom prst="rect">
            <a:avLst/>
          </a:prstGeom>
          <a:noFill/>
        </p:spPr>
        <p:txBody>
          <a:bodyPr wrap="none" rtlCol="0">
            <a:spAutoFit/>
          </a:bodyPr>
          <a:lstStyle/>
          <a:p>
            <a:r>
              <a:rPr lang="en-GB" sz="1600" b="1" dirty="0"/>
              <a:t>2021</a:t>
            </a:r>
          </a:p>
        </p:txBody>
      </p:sp>
      <p:sp>
        <p:nvSpPr>
          <p:cNvPr id="7" name="TextBox 6"/>
          <p:cNvSpPr txBox="1"/>
          <p:nvPr/>
        </p:nvSpPr>
        <p:spPr>
          <a:xfrm>
            <a:off x="4318707" y="1353519"/>
            <a:ext cx="639919" cy="338554"/>
          </a:xfrm>
          <a:prstGeom prst="rect">
            <a:avLst/>
          </a:prstGeom>
          <a:noFill/>
        </p:spPr>
        <p:txBody>
          <a:bodyPr wrap="none" rtlCol="0">
            <a:spAutoFit/>
          </a:bodyPr>
          <a:lstStyle/>
          <a:p>
            <a:r>
              <a:rPr lang="en-GB" sz="1600" b="1" dirty="0"/>
              <a:t>2022</a:t>
            </a:r>
          </a:p>
        </p:txBody>
      </p:sp>
      <p:sp>
        <p:nvSpPr>
          <p:cNvPr id="8" name="TextBox 7"/>
          <p:cNvSpPr txBox="1"/>
          <p:nvPr/>
        </p:nvSpPr>
        <p:spPr>
          <a:xfrm>
            <a:off x="5715455" y="1353519"/>
            <a:ext cx="639919" cy="338554"/>
          </a:xfrm>
          <a:prstGeom prst="rect">
            <a:avLst/>
          </a:prstGeom>
          <a:noFill/>
        </p:spPr>
        <p:txBody>
          <a:bodyPr wrap="none" rtlCol="0">
            <a:spAutoFit/>
          </a:bodyPr>
          <a:lstStyle/>
          <a:p>
            <a:r>
              <a:rPr lang="en-GB" sz="1600" b="1" dirty="0"/>
              <a:t>2023</a:t>
            </a:r>
          </a:p>
        </p:txBody>
      </p:sp>
      <p:sp>
        <p:nvSpPr>
          <p:cNvPr id="9" name="TextBox 8"/>
          <p:cNvSpPr txBox="1"/>
          <p:nvPr/>
        </p:nvSpPr>
        <p:spPr>
          <a:xfrm>
            <a:off x="7155193" y="1362254"/>
            <a:ext cx="639919" cy="338554"/>
          </a:xfrm>
          <a:prstGeom prst="rect">
            <a:avLst/>
          </a:prstGeom>
          <a:noFill/>
        </p:spPr>
        <p:txBody>
          <a:bodyPr wrap="none" rtlCol="0">
            <a:spAutoFit/>
          </a:bodyPr>
          <a:lstStyle/>
          <a:p>
            <a:r>
              <a:rPr lang="en-GB" sz="1600" b="1" dirty="0"/>
              <a:t>2024</a:t>
            </a:r>
          </a:p>
        </p:txBody>
      </p:sp>
      <p:sp>
        <p:nvSpPr>
          <p:cNvPr id="10" name="TextBox 9"/>
          <p:cNvSpPr txBox="1"/>
          <p:nvPr/>
        </p:nvSpPr>
        <p:spPr>
          <a:xfrm>
            <a:off x="8578599" y="1362254"/>
            <a:ext cx="639919" cy="338554"/>
          </a:xfrm>
          <a:prstGeom prst="rect">
            <a:avLst/>
          </a:prstGeom>
          <a:noFill/>
        </p:spPr>
        <p:txBody>
          <a:bodyPr wrap="none" rtlCol="0">
            <a:spAutoFit/>
          </a:bodyPr>
          <a:lstStyle/>
          <a:p>
            <a:r>
              <a:rPr lang="en-GB" sz="1600" b="1" dirty="0"/>
              <a:t>2025</a:t>
            </a:r>
          </a:p>
        </p:txBody>
      </p:sp>
      <p:sp>
        <p:nvSpPr>
          <p:cNvPr id="11" name="TextBox 10"/>
          <p:cNvSpPr txBox="1"/>
          <p:nvPr/>
        </p:nvSpPr>
        <p:spPr>
          <a:xfrm>
            <a:off x="10918119" y="1341684"/>
            <a:ext cx="639919" cy="338554"/>
          </a:xfrm>
          <a:prstGeom prst="rect">
            <a:avLst/>
          </a:prstGeom>
          <a:noFill/>
        </p:spPr>
        <p:txBody>
          <a:bodyPr wrap="none" rtlCol="0">
            <a:spAutoFit/>
          </a:bodyPr>
          <a:lstStyle/>
          <a:p>
            <a:r>
              <a:rPr lang="en-GB" sz="1600" b="1" dirty="0"/>
              <a:t>2030</a:t>
            </a:r>
          </a:p>
        </p:txBody>
      </p:sp>
      <p:sp>
        <p:nvSpPr>
          <p:cNvPr id="12" name="TextBox 11"/>
          <p:cNvSpPr txBox="1"/>
          <p:nvPr/>
        </p:nvSpPr>
        <p:spPr>
          <a:xfrm>
            <a:off x="10012233" y="1341684"/>
            <a:ext cx="389850" cy="338554"/>
          </a:xfrm>
          <a:prstGeom prst="rect">
            <a:avLst/>
          </a:prstGeom>
          <a:noFill/>
        </p:spPr>
        <p:txBody>
          <a:bodyPr wrap="none" rtlCol="0">
            <a:spAutoFit/>
          </a:bodyPr>
          <a:lstStyle/>
          <a:p>
            <a:r>
              <a:rPr lang="en-GB" sz="1600" b="1" dirty="0"/>
              <a:t>…</a:t>
            </a:r>
          </a:p>
        </p:txBody>
      </p:sp>
      <p:sp>
        <p:nvSpPr>
          <p:cNvPr id="37" name="Rectangle 36"/>
          <p:cNvSpPr/>
          <p:nvPr/>
        </p:nvSpPr>
        <p:spPr>
          <a:xfrm>
            <a:off x="983431" y="3204008"/>
            <a:ext cx="5100323" cy="566819"/>
          </a:xfrm>
          <a:prstGeom prst="rect">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rPr>
              <a:t>FRAV / VMAD</a:t>
            </a:r>
          </a:p>
        </p:txBody>
      </p:sp>
      <p:sp>
        <p:nvSpPr>
          <p:cNvPr id="26" name="TextBox 25"/>
          <p:cNvSpPr txBox="1"/>
          <p:nvPr/>
        </p:nvSpPr>
        <p:spPr>
          <a:xfrm>
            <a:off x="5184864" y="1988840"/>
            <a:ext cx="1894448" cy="738664"/>
          </a:xfrm>
          <a:prstGeom prst="rect">
            <a:avLst/>
          </a:prstGeom>
          <a:solidFill>
            <a:schemeClr val="accent5"/>
          </a:solidFill>
        </p:spPr>
        <p:txBody>
          <a:bodyPr wrap="square" rtlCol="0">
            <a:spAutoFit/>
          </a:bodyPr>
          <a:lstStyle/>
          <a:p>
            <a:pPr algn="ctr"/>
            <a:r>
              <a:rPr lang="en-GB" sz="1400" b="1" i="1" dirty="0"/>
              <a:t>WP29 endorsement of FRAV guidelines and NATM</a:t>
            </a:r>
          </a:p>
        </p:txBody>
      </p:sp>
      <p:sp>
        <p:nvSpPr>
          <p:cNvPr id="17" name="5-Point Star 16"/>
          <p:cNvSpPr/>
          <p:nvPr/>
        </p:nvSpPr>
        <p:spPr>
          <a:xfrm>
            <a:off x="9097142" y="5056123"/>
            <a:ext cx="897055" cy="774119"/>
          </a:xfrm>
          <a:prstGeom prst="star5">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1991544" y="5714672"/>
            <a:ext cx="3325790" cy="738664"/>
          </a:xfrm>
          <a:prstGeom prst="rect">
            <a:avLst/>
          </a:prstGeom>
          <a:solidFill>
            <a:schemeClr val="accent5"/>
          </a:solidFill>
          <a:ln>
            <a:solidFill>
              <a:schemeClr val="tx1"/>
            </a:solidFill>
          </a:ln>
        </p:spPr>
        <p:txBody>
          <a:bodyPr wrap="square" rtlCol="0">
            <a:spAutoFit/>
          </a:bodyPr>
          <a:lstStyle/>
          <a:p>
            <a:r>
              <a:rPr lang="en-GB" sz="1400" b="1" dirty="0"/>
              <a:t>OICA expectations from June WP29:</a:t>
            </a:r>
          </a:p>
          <a:p>
            <a:pPr marL="285750" indent="-285750">
              <a:buFont typeface="Arial" panose="020B0604020202020204" pitchFamily="34" charset="0"/>
              <a:buChar char="•"/>
            </a:pPr>
            <a:r>
              <a:rPr lang="en-GB" sz="1400" dirty="0"/>
              <a:t>Anchor industry target</a:t>
            </a:r>
          </a:p>
          <a:p>
            <a:pPr marL="285750" indent="-285750">
              <a:buFont typeface="Arial" panose="020B0604020202020204" pitchFamily="34" charset="0"/>
              <a:buChar char="•"/>
            </a:pPr>
            <a:r>
              <a:rPr lang="en-GB" sz="1400" dirty="0"/>
              <a:t>Define how to achieve the target </a:t>
            </a:r>
          </a:p>
        </p:txBody>
      </p:sp>
      <p:sp>
        <p:nvSpPr>
          <p:cNvPr id="45" name="5-Point Star 44"/>
          <p:cNvSpPr/>
          <p:nvPr/>
        </p:nvSpPr>
        <p:spPr>
          <a:xfrm>
            <a:off x="5868565" y="5196044"/>
            <a:ext cx="506502" cy="457650"/>
          </a:xfrm>
          <a:prstGeom prst="star5">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459868" y="5199938"/>
            <a:ext cx="1942495" cy="523220"/>
          </a:xfrm>
          <a:prstGeom prst="rect">
            <a:avLst/>
          </a:prstGeom>
          <a:solidFill>
            <a:schemeClr val="accent5"/>
          </a:solidFill>
        </p:spPr>
        <p:txBody>
          <a:bodyPr wrap="square" rtlCol="0">
            <a:spAutoFit/>
          </a:bodyPr>
          <a:lstStyle/>
          <a:p>
            <a:r>
              <a:rPr lang="en-GB" sz="1400" b="1" dirty="0"/>
              <a:t>Decide next steps to </a:t>
            </a:r>
            <a:r>
              <a:rPr lang="en-GB" sz="1400" b="1"/>
              <a:t>achieve the </a:t>
            </a:r>
            <a:r>
              <a:rPr lang="en-GB" sz="1400" b="1" dirty="0"/>
              <a:t>target</a:t>
            </a:r>
          </a:p>
        </p:txBody>
      </p:sp>
      <p:sp>
        <p:nvSpPr>
          <p:cNvPr id="19" name="Isosceles Triangle 18"/>
          <p:cNvSpPr/>
          <p:nvPr/>
        </p:nvSpPr>
        <p:spPr>
          <a:xfrm rot="10800000">
            <a:off x="4476549" y="5272147"/>
            <a:ext cx="379481" cy="417113"/>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p:nvPr/>
        </p:nvCxnSpPr>
        <p:spPr>
          <a:xfrm flipH="1">
            <a:off x="6121299" y="2803176"/>
            <a:ext cx="6645" cy="2210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08722" y="3900752"/>
            <a:ext cx="1143262" cy="338554"/>
          </a:xfrm>
          <a:prstGeom prst="rect">
            <a:avLst/>
          </a:prstGeom>
          <a:noFill/>
        </p:spPr>
        <p:txBody>
          <a:bodyPr wrap="none" rtlCol="0">
            <a:spAutoFit/>
          </a:bodyPr>
          <a:lstStyle/>
          <a:p>
            <a:r>
              <a:rPr lang="en-GB" sz="1600" i="1" dirty="0"/>
              <a:t>12 months</a:t>
            </a:r>
          </a:p>
        </p:txBody>
      </p:sp>
      <p:cxnSp>
        <p:nvCxnSpPr>
          <p:cNvPr id="30" name="Straight Arrow Connector 29"/>
          <p:cNvCxnSpPr/>
          <p:nvPr/>
        </p:nvCxnSpPr>
        <p:spPr>
          <a:xfrm flipV="1">
            <a:off x="4637038" y="4192657"/>
            <a:ext cx="1473497" cy="456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161720" y="3204008"/>
            <a:ext cx="1433126" cy="566819"/>
          </a:xfrm>
          <a:prstGeom prst="rect">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chemeClr val="bg1"/>
              </a:solidFill>
            </a:endParaRPr>
          </a:p>
        </p:txBody>
      </p:sp>
      <p:sp>
        <p:nvSpPr>
          <p:cNvPr id="35" name="Isosceles Triangle 34"/>
          <p:cNvSpPr/>
          <p:nvPr/>
        </p:nvSpPr>
        <p:spPr>
          <a:xfrm rot="10800000">
            <a:off x="5938204" y="2775577"/>
            <a:ext cx="379481" cy="417113"/>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7323474" y="2194247"/>
            <a:ext cx="1664681" cy="523220"/>
          </a:xfrm>
          <a:prstGeom prst="rect">
            <a:avLst/>
          </a:prstGeom>
          <a:solidFill>
            <a:schemeClr val="accent5"/>
          </a:solidFill>
        </p:spPr>
        <p:txBody>
          <a:bodyPr wrap="square" rtlCol="0">
            <a:spAutoFit/>
          </a:bodyPr>
          <a:lstStyle>
            <a:defPPr>
              <a:defRPr lang="fr-FR"/>
            </a:defPPr>
            <a:lvl1pPr algn="ctr">
              <a:defRPr sz="1400" b="1" i="1"/>
            </a:lvl1pPr>
          </a:lstStyle>
          <a:p>
            <a:pPr algn="l"/>
            <a:r>
              <a:rPr lang="en-GB" b="0" dirty="0"/>
              <a:t>End of FRAV / VMAD mandates</a:t>
            </a:r>
          </a:p>
        </p:txBody>
      </p:sp>
      <p:sp>
        <p:nvSpPr>
          <p:cNvPr id="38" name="Isosceles Triangle 37"/>
          <p:cNvSpPr/>
          <p:nvPr/>
        </p:nvSpPr>
        <p:spPr>
          <a:xfrm rot="10800000">
            <a:off x="7389255" y="2761442"/>
            <a:ext cx="379481" cy="417113"/>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722" y="2058668"/>
            <a:ext cx="1957459" cy="461665"/>
          </a:xfrm>
          <a:prstGeom prst="rect">
            <a:avLst/>
          </a:prstGeom>
          <a:noFill/>
        </p:spPr>
        <p:txBody>
          <a:bodyPr wrap="none" rtlCol="0">
            <a:spAutoFit/>
          </a:bodyPr>
          <a:lstStyle/>
          <a:p>
            <a:r>
              <a:rPr lang="en-GB" sz="2400" i="1" dirty="0">
                <a:solidFill>
                  <a:schemeClr val="accent5">
                    <a:lumMod val="50000"/>
                  </a:schemeClr>
                </a:solidFill>
              </a:rPr>
              <a:t>WP29/GRVA</a:t>
            </a:r>
          </a:p>
        </p:txBody>
      </p:sp>
      <p:sp>
        <p:nvSpPr>
          <p:cNvPr id="42" name="TextBox 41"/>
          <p:cNvSpPr txBox="1"/>
          <p:nvPr/>
        </p:nvSpPr>
        <p:spPr>
          <a:xfrm>
            <a:off x="361444" y="4626807"/>
            <a:ext cx="3094117" cy="461665"/>
          </a:xfrm>
          <a:prstGeom prst="rect">
            <a:avLst/>
          </a:prstGeom>
          <a:noFill/>
        </p:spPr>
        <p:txBody>
          <a:bodyPr wrap="none" rtlCol="0">
            <a:spAutoFit/>
          </a:bodyPr>
          <a:lstStyle/>
          <a:p>
            <a:r>
              <a:rPr lang="en-GB" sz="2400" i="1" dirty="0">
                <a:solidFill>
                  <a:schemeClr val="accent5">
                    <a:lumMod val="50000"/>
                  </a:schemeClr>
                </a:solidFill>
              </a:rPr>
              <a:t>Industry expectations</a:t>
            </a:r>
          </a:p>
        </p:txBody>
      </p:sp>
    </p:spTree>
    <p:extLst>
      <p:ext uri="{BB962C8B-B14F-4D97-AF65-F5344CB8AC3E}">
        <p14:creationId xmlns:p14="http://schemas.microsoft.com/office/powerpoint/2010/main" val="357527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additive="base">
                                        <p:cTn id="15" dur="500" fill="hold"/>
                                        <p:tgtEl>
                                          <p:spTgt spid="45"/>
                                        </p:tgtEl>
                                        <p:attrNameLst>
                                          <p:attrName>ppt_x</p:attrName>
                                        </p:attrNameLst>
                                      </p:cBhvr>
                                      <p:tavLst>
                                        <p:tav tm="0">
                                          <p:val>
                                            <p:strVal val="#ppt_x"/>
                                          </p:val>
                                        </p:tav>
                                        <p:tav tm="100000">
                                          <p:val>
                                            <p:strVal val="#ppt_x"/>
                                          </p:val>
                                        </p:tav>
                                      </p:tavLst>
                                    </p:anim>
                                    <p:anim calcmode="lin" valueType="num">
                                      <p:cBhvr additive="base">
                                        <p:cTn id="16" dur="500" fill="hold"/>
                                        <p:tgtEl>
                                          <p:spTgt spid="4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7" grpId="0" animBg="1"/>
      <p:bldP spid="40" grpId="0" animBg="1"/>
      <p:bldP spid="45" grpId="0" animBg="1"/>
      <p:bldP spid="3" grpId="0" animBg="1"/>
      <p:bldP spid="19" grpId="0" animBg="1"/>
      <p:bldP spid="35" grpId="0" animBg="1"/>
      <p:bldP spid="38" grpId="0" animBg="1"/>
    </p:bldLst>
  </p:timing>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b452def0de8df4ef3ef9f9f7df05aca2">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50472CD5-A93E-4524-AA13-23646F329EF9}">
  <ds:schemaRefs>
    <ds:schemaRef ds:uri="http://schemas.microsoft.com/sharepoint/v3/contenttype/forms"/>
  </ds:schemaRefs>
</ds:datastoreItem>
</file>

<file path=customXml/itemProps2.xml><?xml version="1.0" encoding="utf-8"?>
<ds:datastoreItem xmlns:ds="http://schemas.openxmlformats.org/officeDocument/2006/customXml" ds:itemID="{B34A597C-BDC9-484F-9352-81DC5E4FA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F9C0B9-69B3-47D5-99C8-4DC9C2E976B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a9afa9d-546b-4ade-a932-d80c01b023e3"/>
    <ds:schemaRef ds:uri="http://purl.org/dc/elements/1.1/"/>
    <ds:schemaRef ds:uri="http://schemas.microsoft.com/office/2006/metadata/properties"/>
    <ds:schemaRef ds:uri="9c1adf8a-cc10-442c-9800-bba0a2b70547"/>
    <ds:schemaRef ds:uri="http://www.w3.org/XML/1998/namespace"/>
    <ds:schemaRef ds:uri="http://purl.org/dc/dcmitype/"/>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emplate>Masque Présentation OICA</Template>
  <TotalTime>2987</TotalTime>
  <Words>201</Words>
  <Application>Microsoft Office PowerPoint</Application>
  <PresentationFormat>Widescreen</PresentationFormat>
  <Paragraphs>38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Wingdings</vt:lpstr>
      <vt:lpstr>Masque présentation OICA</vt:lpstr>
      <vt:lpstr>Automated Driving Road Map Main messages from GRVA-13-18</vt:lpstr>
      <vt:lpstr>Main messages</vt:lpstr>
      <vt:lpstr>AD ROAD MAP Industry 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Jocelyne Nziendolo</dc:creator>
  <cp:lastModifiedBy>Laura Mueller</cp:lastModifiedBy>
  <cp:revision>263</cp:revision>
  <dcterms:created xsi:type="dcterms:W3CDTF">2018-05-24T09:21:32Z</dcterms:created>
  <dcterms:modified xsi:type="dcterms:W3CDTF">2022-06-21T10:26:30Z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2021-11-08T13:28:59Z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8b36bc44-3a6f-44ca-b92c-55729d65f69a</vt:lpwstr>
  </property>
  <property fmtid="{D5CDD505-2E9C-101B-9397-08002B2CF9AE}" pid="8" name="MSIP_Label_19540963-e559-4020-8a90-fe8a502c2801_ContentBits">
    <vt:lpwstr>0</vt:lpwstr>
  </property>
  <property fmtid="{D5CDD505-2E9C-101B-9397-08002B2CF9AE}" pid="9" name="ContentTypeId">
    <vt:lpwstr>0x010100EB0C608AE3715945941373D51407D095</vt:lpwstr>
  </property>
</Properties>
</file>