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697" r:id="rId5"/>
  </p:sldMasterIdLst>
  <p:notesMasterIdLst>
    <p:notesMasterId r:id="rId11"/>
  </p:notesMasterIdLst>
  <p:sldIdLst>
    <p:sldId id="421" r:id="rId6"/>
    <p:sldId id="422" r:id="rId7"/>
    <p:sldId id="423" r:id="rId8"/>
    <p:sldId id="411" r:id="rId9"/>
    <p:sldId id="419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B3C0426-FFF5-499B-B7B2-DBA210AB6DDD}">
          <p14:sldIdLst>
            <p14:sldId id="421"/>
            <p14:sldId id="422"/>
            <p14:sldId id="423"/>
            <p14:sldId id="411"/>
            <p14:sldId id="4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8CF0F0"/>
    <a:srgbClr val="C1F4F7"/>
    <a:srgbClr val="74E6EC"/>
    <a:srgbClr val="21D6E0"/>
    <a:srgbClr val="00CCFF"/>
    <a:srgbClr val="0084B4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19B3B988-169A-4039-9A06-88053C2C5745}"/>
    <pc:docChg chg="modSld">
      <pc:chgData name="Francois Cuenot" userId="9928dff3-8fa4-42b5-9d6e-cd4dcb89281b" providerId="ADAL" clId="{19B3B988-169A-4039-9A06-88053C2C5745}" dt="2022-05-26T15:22:01.373" v="12" actId="20577"/>
      <pc:docMkLst>
        <pc:docMk/>
      </pc:docMkLst>
      <pc:sldChg chg="modSp mod">
        <pc:chgData name="Francois Cuenot" userId="9928dff3-8fa4-42b5-9d6e-cd4dcb89281b" providerId="ADAL" clId="{19B3B988-169A-4039-9A06-88053C2C5745}" dt="2022-05-26T15:22:01.373" v="12" actId="20577"/>
        <pc:sldMkLst>
          <pc:docMk/>
          <pc:sldMk cId="1672361183" sldId="421"/>
        </pc:sldMkLst>
        <pc:spChg chg="mod">
          <ac:chgData name="Francois Cuenot" userId="9928dff3-8fa4-42b5-9d6e-cd4dcb89281b" providerId="ADAL" clId="{19B3B988-169A-4039-9A06-88053C2C5745}" dt="2022-05-26T15:22:01.373" v="12" actId="20577"/>
          <ac:spMkLst>
            <pc:docMk/>
            <pc:sldMk cId="1672361183" sldId="421"/>
            <ac:spMk id="8" creationId="{58211413-421E-44B4-8082-03EB466CE7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AC50-7C0C-408E-B7D3-94FDCDCAA045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57C91-509A-420E-AE3C-ACA392687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6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7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0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64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94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293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9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763809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 spc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243484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9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コンテンツ/サマ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161" y="0"/>
            <a:ext cx="7416000" cy="648000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157" y="1279712"/>
            <a:ext cx="8640000" cy="50400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デバイ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399" y="2440153"/>
            <a:ext cx="7416000" cy="6480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016153"/>
            <a:ext cx="9144000" cy="72000"/>
          </a:xfrm>
          <a:prstGeom prst="rect">
            <a:avLst/>
          </a:prstGeom>
          <a:gradFill flip="none" rotWithShape="1">
            <a:gsLst>
              <a:gs pos="0">
                <a:srgbClr val="00B0F0">
                  <a:alpha val="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7781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ボトムサマ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1"/>
          <p:cNvSpPr>
            <a:spLocks noGrp="1"/>
          </p:cNvSpPr>
          <p:nvPr>
            <p:ph type="body" sz="quarter" idx="14"/>
          </p:nvPr>
        </p:nvSpPr>
        <p:spPr>
          <a:xfrm>
            <a:off x="0" y="6282000"/>
            <a:ext cx="9144000" cy="576000"/>
          </a:xfrm>
          <a:prstGeom prst="rect">
            <a:avLst/>
          </a:prstGeom>
          <a:solidFill>
            <a:srgbClr val="8CF0F0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161" y="0"/>
            <a:ext cx="7416000" cy="648000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6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ブラン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161" y="0"/>
            <a:ext cx="7416000" cy="648000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8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75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7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7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hyperlink" Target="http://www.jasic.org/j/top.htm" TargetMode="Externa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70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44000" y="6498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25521C42-4E1A-4C54-9F7D-AF2B1AD94E9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576000"/>
          </a:xfrm>
          <a:prstGeom prst="rect">
            <a:avLst/>
          </a:prstGeom>
          <a:gradFill flip="none" rotWithShape="1">
            <a:gsLst>
              <a:gs pos="0">
                <a:srgbClr val="00B0F0">
                  <a:alpha val="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/>
          </a:p>
        </p:txBody>
      </p:sp>
      <p:pic>
        <p:nvPicPr>
          <p:cNvPr id="8" name="Picture 4" descr="header_r1_c1">
            <a:hlinkClick r:id="rId15"/>
          </p:cNvPr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" r="-136"/>
          <a:stretch/>
        </p:blipFill>
        <p:spPr bwMode="auto">
          <a:xfrm>
            <a:off x="7700072" y="0"/>
            <a:ext cx="1443928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6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9" r:id="rId4"/>
    <p:sldLayoutId id="214748371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1143000" y="1763809"/>
            <a:ext cx="7407876" cy="2387600"/>
          </a:xfrm>
        </p:spPr>
        <p:txBody>
          <a:bodyPr/>
          <a:lstStyle/>
          <a:p>
            <a:r>
              <a:rPr lang="en-US" altLang="ja-JP" dirty="0"/>
              <a:t>LCA Methodology for Automobile </a:t>
            </a:r>
            <a:br>
              <a:rPr lang="en-US" altLang="ja-JP" dirty="0"/>
            </a:br>
            <a:r>
              <a:rPr lang="en-US" altLang="ja-JP" dirty="0"/>
              <a:t>towards Worldwide Carbon Neutrality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143000" y="4807527"/>
            <a:ext cx="6858000" cy="1345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dirty="0"/>
              <a:t>Japan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303475" y="671626"/>
            <a:ext cx="2808312" cy="28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Japan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12">
            <a:extLst>
              <a:ext uri="{FF2B5EF4-FFF2-40B4-BE49-F238E27FC236}">
                <a16:creationId xmlns:a16="http://schemas.microsoft.com/office/drawing/2014/main" id="{58211413-421E-44B4-8082-03EB466C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543" y="67162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GRPE-86-17</a:t>
            </a: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86th GRPE, 30 May - 2 June 2022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14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6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Proposal: LCA Activity at GRPE 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58211413-421E-44B4-8082-03EB466C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770" y="871712"/>
            <a:ext cx="3416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Quote from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GRPE-85-29 Rev.1”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843D5F-4268-41BC-965A-6EDC0DF399E1}"/>
              </a:ext>
            </a:extLst>
          </p:cNvPr>
          <p:cNvSpPr txBox="1"/>
          <p:nvPr/>
        </p:nvSpPr>
        <p:spPr>
          <a:xfrm>
            <a:off x="497130" y="1342168"/>
            <a:ext cx="21275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Purpose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E3E114-8CC9-4A93-AE57-49BA1CE024AE}"/>
              </a:ext>
            </a:extLst>
          </p:cNvPr>
          <p:cNvSpPr txBox="1"/>
          <p:nvPr/>
        </p:nvSpPr>
        <p:spPr>
          <a:xfrm>
            <a:off x="497130" y="1926943"/>
            <a:ext cx="79570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For towards to achieve carbon neutrality, assessment of  the life cycle CO</a:t>
            </a:r>
            <a:r>
              <a:rPr lang="en-US" altLang="ja-JP" sz="2000" baseline="-25000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 emission of automobiles needs to be clarified.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843D5F-4268-41BC-965A-6EDC0DF399E1}"/>
              </a:ext>
            </a:extLst>
          </p:cNvPr>
          <p:cNvSpPr txBox="1"/>
          <p:nvPr/>
        </p:nvSpPr>
        <p:spPr>
          <a:xfrm>
            <a:off x="497130" y="3054462"/>
            <a:ext cx="21275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Aim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3E114-8CC9-4A93-AE57-49BA1CE024AE}"/>
              </a:ext>
            </a:extLst>
          </p:cNvPr>
          <p:cNvSpPr txBox="1"/>
          <p:nvPr/>
        </p:nvSpPr>
        <p:spPr>
          <a:xfrm>
            <a:off x="508136" y="3689538"/>
            <a:ext cx="805834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342900" indent="-342900" algn="just">
              <a:buFont typeface="Wingdings" panose="05000000000000000000" pitchFamily="2" charset="2"/>
              <a:buChar char="Ø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This activity aims to develop Carbon </a:t>
            </a:r>
            <a:r>
              <a:rPr lang="en-US" altLang="ja-JP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FootPrint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- Product Category Rules for automobiles. (CFP-PCR (LCA Methodology))</a:t>
            </a:r>
          </a:p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The CFP-PCR formulated by this activity may be used by CPs of both the 1958 and the 1998 agreements or by automobile manufacturers, </a:t>
            </a:r>
            <a:r>
              <a:rPr lang="en-US" altLang="ja-JP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as a guideline to assess the life cycle CO</a:t>
            </a:r>
            <a:r>
              <a:rPr lang="en-US" altLang="ja-JP" sz="2000" u="sng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emissions of automobiles for assistance in policy making or product development.</a:t>
            </a:r>
            <a:endParaRPr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92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4BAD614-6895-4C00-B62C-DEF3153BB5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ja-JP" dirty="0"/>
              <a:t>Focus on discussion of methodology development  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785E1A3-9A19-4188-94DB-2293E1187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 :</a:t>
            </a:r>
            <a:r>
              <a:rPr kumimoji="1" lang="ja-JP" altLang="en-US" dirty="0"/>
              <a:t> </a:t>
            </a:r>
            <a:r>
              <a:rPr kumimoji="1" lang="en-US" altLang="ja-JP" dirty="0"/>
              <a:t>Scope at GRPE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6D7931-57FC-492A-8503-494203D0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BB9E605-E6C6-441F-A071-6DA04956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29191"/>
              </p:ext>
            </p:extLst>
          </p:nvPr>
        </p:nvGraphicFramePr>
        <p:xfrm>
          <a:off x="57930" y="827667"/>
          <a:ext cx="903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val="222342052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67325484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173878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Item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Detail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Scope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Methodology</a:t>
                      </a:r>
                    </a:p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(Product Category Rule)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Development of automotive LCA methodology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Functional unit definition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System boundary definition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Activity/Intensity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 definition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Requirement to Primary data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(include data format)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Secondary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4558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 Traceability System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Development of automotive LCA  data traceability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 platform definition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Blockchain protocol definition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Workflow for certification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35514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C9F3F6-76BF-A14D-0222-E02C0F52E1E7}"/>
              </a:ext>
            </a:extLst>
          </p:cNvPr>
          <p:cNvSpPr txBox="1"/>
          <p:nvPr/>
        </p:nvSpPr>
        <p:spPr>
          <a:xfrm>
            <a:off x="458316" y="4738949"/>
            <a:ext cx="84624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Comparisons (e.g. powertrain systems ) based on the newly developed harmonized methodology under GRPE activities may be one of the tool for regional policy making or product development.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Need further discussion regarding the LCA Regulatory requirements as a part of GRPE responsibilities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83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ja-JP" dirty="0"/>
              <a:t>JAPAN is working on revision of automobile LCA methodology towards make it able to assess carbon neutrality activity.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</a:t>
            </a:r>
            <a:r>
              <a:rPr kumimoji="1" lang="en-US" altLang="ja-JP" dirty="0"/>
              <a:t>irection of  new methodology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 flipV="1">
            <a:off x="3870481" y="3299866"/>
            <a:ext cx="1440000" cy="216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28335"/>
              </p:ext>
            </p:extLst>
          </p:nvPr>
        </p:nvGraphicFramePr>
        <p:xfrm>
          <a:off x="70340" y="1097339"/>
          <a:ext cx="8984010" cy="48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67">
                  <a:extLst>
                    <a:ext uri="{9D8B030D-6E8A-4147-A177-3AD203B41FA5}">
                      <a16:colId xmlns:a16="http://schemas.microsoft.com/office/drawing/2014/main" val="2726567097"/>
                    </a:ext>
                  </a:extLst>
                </a:gridCol>
                <a:gridCol w="835343">
                  <a:extLst>
                    <a:ext uri="{9D8B030D-6E8A-4147-A177-3AD203B41FA5}">
                      <a16:colId xmlns:a16="http://schemas.microsoft.com/office/drawing/2014/main" val="286433295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19196837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5811192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43743552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85793149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655770503"/>
                    </a:ext>
                  </a:extLst>
                </a:gridCol>
              </a:tblGrid>
              <a:tr h="219369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Material Acquisition</a:t>
                      </a:r>
                      <a:endParaRPr kumimoji="1" lang="ja-JP" altLang="en-US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Production</a:t>
                      </a:r>
                      <a:endParaRPr kumimoji="1" lang="ja-JP" altLang="en-US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Distribution</a:t>
                      </a:r>
                      <a:endParaRPr kumimoji="1" lang="ja-JP" altLang="en-US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Use</a:t>
                      </a:r>
                      <a:endParaRPr kumimoji="1" lang="ja-JP" altLang="en-US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End of Life</a:t>
                      </a:r>
                      <a:endParaRPr kumimoji="1" lang="ja-JP" altLang="en-US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96412"/>
                  </a:ext>
                </a:extLst>
              </a:tr>
              <a:tr h="663663">
                <a:tc row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JAMA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Activity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material[kg]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processed material[kg]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Weight of distributed material[kg]</a:t>
                      </a:r>
                      <a:endParaRPr kumimoji="1" lang="ja-JP" altLang="en-US" sz="1000" b="1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Fuel</a:t>
                      </a:r>
                      <a:r>
                        <a:rPr kumimoji="1" lang="ja-JP" altLang="en-US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economy</a:t>
                      </a:r>
                    </a:p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[km/L]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Electricity </a:t>
                      </a:r>
                      <a:r>
                        <a:rPr kumimoji="1" lang="ja-JP" altLang="en-US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economy</a:t>
                      </a:r>
                    </a:p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</a:t>
                      </a:r>
                      <a:r>
                        <a:rPr kumimoji="1" lang="en-US" altLang="ja-JP" sz="1000" b="1" kern="1200" dirty="0" err="1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Wh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/km]</a:t>
                      </a:r>
                    </a:p>
                    <a:p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Lifetime</a:t>
                      </a: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milage[km]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Vehicle[kg]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712493"/>
                  </a:ext>
                </a:extLst>
              </a:tr>
              <a:tr h="663663">
                <a:tc vMerge="1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Material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Process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Distribution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Fuel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[kg-CO2e/L]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Electricity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[kg-CO2e/kWh]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Disposal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7512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Activity data (=weight of vehicle) cannot be ZERO.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Need to develop methodology which intensity could be ZERO.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2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2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149102"/>
                  </a:ext>
                </a:extLst>
              </a:tr>
              <a:tr h="6636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</a:t>
                      </a:r>
                    </a:p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Concept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Activity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material[kg]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Energy of processed material[kWh]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Weight of distributed material[kg]</a:t>
                      </a:r>
                      <a:endParaRPr kumimoji="1" lang="ja-JP" altLang="en-US" sz="1000" b="1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Fuel</a:t>
                      </a:r>
                      <a:r>
                        <a:rPr kumimoji="1" lang="ja-JP" altLang="en-US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economy</a:t>
                      </a:r>
                    </a:p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[km/L]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Electricity </a:t>
                      </a:r>
                      <a:r>
                        <a:rPr kumimoji="1" lang="ja-JP" altLang="en-US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economy</a:t>
                      </a:r>
                    </a:p>
                    <a:p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</a:t>
                      </a:r>
                      <a:r>
                        <a:rPr kumimoji="1" lang="en-US" altLang="ja-JP" sz="1000" b="1" kern="1200" dirty="0" err="1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Wh</a:t>
                      </a:r>
                      <a:r>
                        <a:rPr kumimoji="1" lang="en-US" altLang="ja-JP" sz="1000" b="1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/km]</a:t>
                      </a:r>
                    </a:p>
                    <a:p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Lifetime</a:t>
                      </a:r>
                      <a:r>
                        <a:rPr kumimoji="1" lang="ja-JP" altLang="en-US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0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milage[km]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recycled material[kg]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Weight of disposed material[kg]</a:t>
                      </a:r>
                      <a:endParaRPr kumimoji="1" lang="ja-JP" altLang="en-US" sz="100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52254"/>
                  </a:ext>
                </a:extLst>
              </a:tr>
              <a:tr h="663663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Material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Energy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[kg-CO2e/kWh]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Distribution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Fuel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[kg-CO2e/L]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Electricity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[kg-CO2e/kWh]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Recycle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Disposal intensity</a:t>
                      </a:r>
                    </a:p>
                    <a:p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[kg-CO2e/kg]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22125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352548" y="806937"/>
            <a:ext cx="1791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blue : Primary</a:t>
            </a:r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data</a:t>
            </a:r>
            <a:endParaRPr kumimoji="1" lang="ja-JP" altLang="en-US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2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Urgent</a:t>
            </a:r>
          </a:p>
          <a:p>
            <a:pPr lvl="1"/>
            <a:r>
              <a:rPr kumimoji="1" lang="en-US" altLang="ja-JP" dirty="0"/>
              <a:t>It is urgent that fight against climate change.</a:t>
            </a:r>
          </a:p>
          <a:p>
            <a:r>
              <a:rPr lang="en-US" altLang="ja-JP" dirty="0"/>
              <a:t>Life cycle perspective</a:t>
            </a:r>
          </a:p>
          <a:p>
            <a:pPr lvl="1"/>
            <a:r>
              <a:rPr lang="en-US" altLang="ja-JP" dirty="0"/>
              <a:t>Towards carbon neutrality, it became more important to consider in life cycle perspective.</a:t>
            </a:r>
            <a:endParaRPr kumimoji="1" lang="en-US" altLang="ja-JP" dirty="0"/>
          </a:p>
          <a:p>
            <a:r>
              <a:rPr lang="en-US" altLang="ja-JP" dirty="0"/>
              <a:t>Automobile LCA method in JAPAN</a:t>
            </a:r>
          </a:p>
          <a:p>
            <a:pPr lvl="1"/>
            <a:r>
              <a:rPr lang="en-US" altLang="ja-JP" dirty="0"/>
              <a:t>In JAPAN we already developed transparency Automobile LCA method. </a:t>
            </a:r>
          </a:p>
          <a:p>
            <a:pPr lvl="1"/>
            <a:r>
              <a:rPr lang="en-US" altLang="ja-JP" dirty="0"/>
              <a:t>It’s able to assess CO</a:t>
            </a:r>
            <a:r>
              <a:rPr lang="en-US" altLang="ja-JP" baseline="-25000" dirty="0"/>
              <a:t>2</a:t>
            </a:r>
            <a:r>
              <a:rPr lang="en-US" altLang="ja-JP" dirty="0"/>
              <a:t> emissions, but now, we would like to </a:t>
            </a:r>
            <a:r>
              <a:rPr lang="en-US" altLang="ja-JP" b="1" dirty="0">
                <a:solidFill>
                  <a:srgbClr val="0070C0"/>
                </a:solidFill>
              </a:rPr>
              <a:t>assess activities which towards carbon neutrality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Worldwide harmonize</a:t>
            </a:r>
          </a:p>
          <a:p>
            <a:pPr lvl="1"/>
            <a:r>
              <a:rPr lang="en-US" altLang="ja-JP" dirty="0"/>
              <a:t>Carbon neutrality cannot be achieved without worldwide government and private enterprise cooperation.</a:t>
            </a:r>
          </a:p>
          <a:p>
            <a:pPr lvl="1"/>
            <a:r>
              <a:rPr kumimoji="1" lang="en-US" altLang="ja-JP" b="1" dirty="0">
                <a:solidFill>
                  <a:srgbClr val="0070C0"/>
                </a:solidFill>
              </a:rPr>
              <a:t>Let’s discuss </a:t>
            </a:r>
            <a:r>
              <a:rPr lang="en-US" altLang="ja-JP" b="1" dirty="0">
                <a:solidFill>
                  <a:srgbClr val="0070C0"/>
                </a:solidFill>
              </a:rPr>
              <a:t>LCA methodology for Automobile at GRPE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1C42-4E1A-4C54-9F7D-AF2B1AD94E9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950023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SICマスタ案.pptx" id="{C4738AEB-C07B-41A2-B0C3-87FBC76BEB02}" vid="{01AE9D8F-7805-4CE7-A676-D568D47DE8D5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70C74-C321-498F-8B1A-FE8CD1F789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AFA012-758F-4CBF-958E-1450D26EE6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930F16-2DE1-4001-89F3-6070899F7A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JASICマスタ案</Template>
  <TotalTime>2242</TotalTime>
  <Words>598</Words>
  <Application>Microsoft Office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メイリオ</vt:lpstr>
      <vt:lpstr>Meiryo UI</vt:lpstr>
      <vt:lpstr>游ゴシック</vt:lpstr>
      <vt:lpstr>游ゴシック Light</vt:lpstr>
      <vt:lpstr>Arial</vt:lpstr>
      <vt:lpstr>Times New Roman</vt:lpstr>
      <vt:lpstr>Wingdings</vt:lpstr>
      <vt:lpstr>2_デザインの設定</vt:lpstr>
      <vt:lpstr>デザインの設定</vt:lpstr>
      <vt:lpstr>LCA Methodology for Automobile  towards Worldwide Carbon Neutrality</vt:lpstr>
      <vt:lpstr>Proposal: LCA Activity at GRPE </vt:lpstr>
      <vt:lpstr>Proposal : Scope at GRPE</vt:lpstr>
      <vt:lpstr>Direction of  new methodology</vt:lpstr>
      <vt:lpstr>Conclusion</vt:lpstr>
    </vt:vector>
  </TitlesOfParts>
  <Company>HONDA 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 Methodology Discussion for Automobile @LCA Work Shop</dc:title>
  <dc:creator>Isao Tabushi (田伏 功)</dc:creator>
  <cp:lastModifiedBy>Francois Cuenot</cp:lastModifiedBy>
  <cp:revision>110</cp:revision>
  <dcterms:created xsi:type="dcterms:W3CDTF">2022-01-31T05:15:41Z</dcterms:created>
  <dcterms:modified xsi:type="dcterms:W3CDTF">2022-05-26T15:22:09Z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