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7" r:id="rId5"/>
    <p:sldId id="288" r:id="rId6"/>
    <p:sldId id="289" r:id="rId7"/>
  </p:sldIdLst>
  <p:sldSz cx="9906000" cy="6858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64DE2-470F-49B9-8DC3-15FEA49F171D}" v="5" dt="2022-05-25T12:13:36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94581" autoAdjust="0"/>
  </p:normalViewPr>
  <p:slideViewPr>
    <p:cSldViewPr>
      <p:cViewPr varScale="1">
        <p:scale>
          <a:sx n="108" d="100"/>
          <a:sy n="108" d="100"/>
        </p:scale>
        <p:origin x="1452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Cuenot" userId="9928dff3-8fa4-42b5-9d6e-cd4dcb89281b" providerId="ADAL" clId="{459C460B-C675-4BC6-B4E2-0F73C2FA47D9}"/>
    <pc:docChg chg="custSel addSld modSld">
      <pc:chgData name="Francois Cuenot" userId="9928dff3-8fa4-42b5-9d6e-cd4dcb89281b" providerId="ADAL" clId="{459C460B-C675-4BC6-B4E2-0F73C2FA47D9}" dt="2022-05-24T08:53:48.344" v="336" actId="1076"/>
      <pc:docMkLst>
        <pc:docMk/>
      </pc:docMkLst>
      <pc:sldChg chg="modSp mod">
        <pc:chgData name="Francois Cuenot" userId="9928dff3-8fa4-42b5-9d6e-cd4dcb89281b" providerId="ADAL" clId="{459C460B-C675-4BC6-B4E2-0F73C2FA47D9}" dt="2022-05-24T08:23:11.725" v="165" actId="13926"/>
        <pc:sldMkLst>
          <pc:docMk/>
          <pc:sldMk cId="2256515904" sldId="287"/>
        </pc:sldMkLst>
        <pc:spChg chg="mod">
          <ac:chgData name="Francois Cuenot" userId="9928dff3-8fa4-42b5-9d6e-cd4dcb89281b" providerId="ADAL" clId="{459C460B-C675-4BC6-B4E2-0F73C2FA47D9}" dt="2022-05-24T08:23:11.725" v="165" actId="13926"/>
          <ac:spMkLst>
            <pc:docMk/>
            <pc:sldMk cId="2256515904" sldId="287"/>
            <ac:spMk id="3" creationId="{00000000-0000-0000-0000-000000000000}"/>
          </ac:spMkLst>
        </pc:spChg>
        <pc:spChg chg="mod">
          <ac:chgData name="Francois Cuenot" userId="9928dff3-8fa4-42b5-9d6e-cd4dcb89281b" providerId="ADAL" clId="{459C460B-C675-4BC6-B4E2-0F73C2FA47D9}" dt="2022-05-24T07:56:46.808" v="20" actId="20577"/>
          <ac:spMkLst>
            <pc:docMk/>
            <pc:sldMk cId="2256515904" sldId="287"/>
            <ac:spMk id="6" creationId="{6A14295E-2DF7-4063-8CEE-4CDF413A2A6C}"/>
          </ac:spMkLst>
        </pc:spChg>
      </pc:sldChg>
      <pc:sldChg chg="addSp modSp add mod">
        <pc:chgData name="Francois Cuenot" userId="9928dff3-8fa4-42b5-9d6e-cd4dcb89281b" providerId="ADAL" clId="{459C460B-C675-4BC6-B4E2-0F73C2FA47D9}" dt="2022-05-24T08:53:48.344" v="336" actId="1076"/>
        <pc:sldMkLst>
          <pc:docMk/>
          <pc:sldMk cId="2724631893" sldId="288"/>
        </pc:sldMkLst>
        <pc:spChg chg="mod">
          <ac:chgData name="Francois Cuenot" userId="9928dff3-8fa4-42b5-9d6e-cd4dcb89281b" providerId="ADAL" clId="{459C460B-C675-4BC6-B4E2-0F73C2FA47D9}" dt="2022-05-24T08:53:48.344" v="336" actId="1076"/>
          <ac:spMkLst>
            <pc:docMk/>
            <pc:sldMk cId="2724631893" sldId="288"/>
            <ac:spMk id="3" creationId="{00000000-0000-0000-0000-000000000000}"/>
          </ac:spMkLst>
        </pc:spChg>
        <pc:picChg chg="add mod modCrop">
          <ac:chgData name="Francois Cuenot" userId="9928dff3-8fa4-42b5-9d6e-cd4dcb89281b" providerId="ADAL" clId="{459C460B-C675-4BC6-B4E2-0F73C2FA47D9}" dt="2022-05-24T08:53:08.657" v="302" actId="1076"/>
          <ac:picMkLst>
            <pc:docMk/>
            <pc:sldMk cId="2724631893" sldId="288"/>
            <ac:picMk id="4" creationId="{050BB8E4-3988-47EC-9647-AF363007EF13}"/>
          </ac:picMkLst>
        </pc:picChg>
      </pc:sldChg>
    </pc:docChg>
  </pc:docChgLst>
  <pc:docChgLst>
    <pc:chgData name="Francois Cuenot" userId="9928dff3-8fa4-42b5-9d6e-cd4dcb89281b" providerId="ADAL" clId="{E1ACE62F-9167-4466-BEB4-C302DD77DFDD}"/>
    <pc:docChg chg="modSld">
      <pc:chgData name="Francois Cuenot" userId="9928dff3-8fa4-42b5-9d6e-cd4dcb89281b" providerId="ADAL" clId="{E1ACE62F-9167-4466-BEB4-C302DD77DFDD}" dt="2022-01-13T16:47:14.276" v="10" actId="13926"/>
      <pc:docMkLst>
        <pc:docMk/>
      </pc:docMkLst>
      <pc:sldChg chg="modSp mod">
        <pc:chgData name="Francois Cuenot" userId="9928dff3-8fa4-42b5-9d6e-cd4dcb89281b" providerId="ADAL" clId="{E1ACE62F-9167-4466-BEB4-C302DD77DFDD}" dt="2022-01-13T16:47:14.276" v="10" actId="13926"/>
        <pc:sldMkLst>
          <pc:docMk/>
          <pc:sldMk cId="2256515904" sldId="287"/>
        </pc:sldMkLst>
        <pc:spChg chg="mod">
          <ac:chgData name="Francois Cuenot" userId="9928dff3-8fa4-42b5-9d6e-cd4dcb89281b" providerId="ADAL" clId="{E1ACE62F-9167-4466-BEB4-C302DD77DFDD}" dt="2022-01-13T16:47:14.276" v="10" actId="13926"/>
          <ac:spMkLst>
            <pc:docMk/>
            <pc:sldMk cId="2256515904" sldId="287"/>
            <ac:spMk id="3" creationId="{00000000-0000-0000-0000-000000000000}"/>
          </ac:spMkLst>
        </pc:spChg>
      </pc:sldChg>
    </pc:docChg>
  </pc:docChgLst>
  <pc:docChgLst>
    <pc:chgData name="Francois Cuenot" userId="9928dff3-8fa4-42b5-9d6e-cd4dcb89281b" providerId="ADAL" clId="{97464DE2-470F-49B9-8DC3-15FEA49F171D}"/>
    <pc:docChg chg="undo custSel addSld delSld modSld">
      <pc:chgData name="Francois Cuenot" userId="9928dff3-8fa4-42b5-9d6e-cd4dcb89281b" providerId="ADAL" clId="{97464DE2-470F-49B9-8DC3-15FEA49F171D}" dt="2022-05-25T19:39:22.253" v="2149" actId="20577"/>
      <pc:docMkLst>
        <pc:docMk/>
      </pc:docMkLst>
      <pc:sldChg chg="addSp modSp mod">
        <pc:chgData name="Francois Cuenot" userId="9928dff3-8fa4-42b5-9d6e-cd4dcb89281b" providerId="ADAL" clId="{97464DE2-470F-49B9-8DC3-15FEA49F171D}" dt="2022-05-25T19:39:00.182" v="2147" actId="20577"/>
        <pc:sldMkLst>
          <pc:docMk/>
          <pc:sldMk cId="2256515904" sldId="287"/>
        </pc:sldMkLst>
        <pc:spChg chg="mod">
          <ac:chgData name="Francois Cuenot" userId="9928dff3-8fa4-42b5-9d6e-cd4dcb89281b" providerId="ADAL" clId="{97464DE2-470F-49B9-8DC3-15FEA49F171D}" dt="2022-05-24T09:12:00.570" v="69" actId="20577"/>
          <ac:spMkLst>
            <pc:docMk/>
            <pc:sldMk cId="2256515904" sldId="287"/>
            <ac:spMk id="2" creationId="{00000000-0000-0000-0000-000000000000}"/>
          </ac:spMkLst>
        </pc:spChg>
        <pc:spChg chg="mod">
          <ac:chgData name="Francois Cuenot" userId="9928dff3-8fa4-42b5-9d6e-cd4dcb89281b" providerId="ADAL" clId="{97464DE2-470F-49B9-8DC3-15FEA49F171D}" dt="2022-05-25T19:39:00.182" v="2147" actId="20577"/>
          <ac:spMkLst>
            <pc:docMk/>
            <pc:sldMk cId="2256515904" sldId="287"/>
            <ac:spMk id="3" creationId="{00000000-0000-0000-0000-000000000000}"/>
          </ac:spMkLst>
        </pc:spChg>
        <pc:spChg chg="mod">
          <ac:chgData name="Francois Cuenot" userId="9928dff3-8fa4-42b5-9d6e-cd4dcb89281b" providerId="ADAL" clId="{97464DE2-470F-49B9-8DC3-15FEA49F171D}" dt="2022-05-24T09:11:22.276" v="3" actId="20577"/>
          <ac:spMkLst>
            <pc:docMk/>
            <pc:sldMk cId="2256515904" sldId="287"/>
            <ac:spMk id="6" creationId="{6A14295E-2DF7-4063-8CEE-4CDF413A2A6C}"/>
          </ac:spMkLst>
        </pc:spChg>
        <pc:picChg chg="add mod">
          <ac:chgData name="Francois Cuenot" userId="9928dff3-8fa4-42b5-9d6e-cd4dcb89281b" providerId="ADAL" clId="{97464DE2-470F-49B9-8DC3-15FEA49F171D}" dt="2022-05-24T14:12:18.380" v="1802" actId="1076"/>
          <ac:picMkLst>
            <pc:docMk/>
            <pc:sldMk cId="2256515904" sldId="287"/>
            <ac:picMk id="7" creationId="{41AF8240-EB5E-42D6-8809-0136B42C7F7C}"/>
          </ac:picMkLst>
        </pc:picChg>
      </pc:sldChg>
      <pc:sldChg chg="modSp add mod">
        <pc:chgData name="Francois Cuenot" userId="9928dff3-8fa4-42b5-9d6e-cd4dcb89281b" providerId="ADAL" clId="{97464DE2-470F-49B9-8DC3-15FEA49F171D}" dt="2022-05-24T12:09:01.615" v="1445" actId="20577"/>
        <pc:sldMkLst>
          <pc:docMk/>
          <pc:sldMk cId="2674050240" sldId="288"/>
        </pc:sldMkLst>
        <pc:spChg chg="mod">
          <ac:chgData name="Francois Cuenot" userId="9928dff3-8fa4-42b5-9d6e-cd4dcb89281b" providerId="ADAL" clId="{97464DE2-470F-49B9-8DC3-15FEA49F171D}" dt="2022-05-24T12:09:01.615" v="1445" actId="20577"/>
          <ac:spMkLst>
            <pc:docMk/>
            <pc:sldMk cId="2674050240" sldId="288"/>
            <ac:spMk id="3" creationId="{00000000-0000-0000-0000-000000000000}"/>
          </ac:spMkLst>
        </pc:spChg>
      </pc:sldChg>
      <pc:sldChg chg="del">
        <pc:chgData name="Francois Cuenot" userId="9928dff3-8fa4-42b5-9d6e-cd4dcb89281b" providerId="ADAL" clId="{97464DE2-470F-49B9-8DC3-15FEA49F171D}" dt="2022-05-24T09:43:37.832" v="551" actId="47"/>
        <pc:sldMkLst>
          <pc:docMk/>
          <pc:sldMk cId="2724631893" sldId="288"/>
        </pc:sldMkLst>
      </pc:sldChg>
      <pc:sldChg chg="modSp add mod">
        <pc:chgData name="Francois Cuenot" userId="9928dff3-8fa4-42b5-9d6e-cd4dcb89281b" providerId="ADAL" clId="{97464DE2-470F-49B9-8DC3-15FEA49F171D}" dt="2022-05-25T19:39:22.253" v="2149" actId="20577"/>
        <pc:sldMkLst>
          <pc:docMk/>
          <pc:sldMk cId="2978235621" sldId="289"/>
        </pc:sldMkLst>
        <pc:spChg chg="mod">
          <ac:chgData name="Francois Cuenot" userId="9928dff3-8fa4-42b5-9d6e-cd4dcb89281b" providerId="ADAL" clId="{97464DE2-470F-49B9-8DC3-15FEA49F171D}" dt="2022-05-25T19:39:22.253" v="2149" actId="20577"/>
          <ac:spMkLst>
            <pc:docMk/>
            <pc:sldMk cId="2978235621" sldId="28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43CF-C05C-4899-A90B-0EF0DB90A256}" type="datetimeFigureOut">
              <a:rPr lang="en-US" smtClean="0"/>
              <a:pPr/>
              <a:t>25-May-22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768F-C471-4493-AADC-36862818B8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FE176-7828-4E25-A303-EFB7A6EB15F0}" type="datetimeFigureOut">
              <a:rPr lang="en-GB" smtClean="0"/>
              <a:pPr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720725"/>
            <a:ext cx="52006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FC0D7-00BE-487F-A0DC-9FF156A8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8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4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84784"/>
            <a:ext cx="9906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17"/>
            <a:ext cx="99060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13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8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348846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203565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772816"/>
            <a:ext cx="3259006" cy="1162050"/>
          </a:xfrm>
        </p:spPr>
        <p:txBody>
          <a:bodyPr anchor="b"/>
          <a:lstStyle>
            <a:lvl1pPr algn="l">
              <a:defRPr sz="2000" b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132856"/>
            <a:ext cx="5537729" cy="3993308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212976"/>
            <a:ext cx="3259006" cy="291318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  <a:endParaRPr lang="en-GB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4784"/>
            <a:ext cx="9906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dekra/videos/native/urn:li:ugcPost:690229736898183577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nece.org/pages/viewpage.action?pageId=16439709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sites/default/files/2022-04/ECE-TRANS-WP.6-2022-06e%20%282%29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26" y="294235"/>
            <a:ext cx="8280920" cy="1210146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</a:rPr>
              <a:t>Working Party on Pollution and Energy (GRPE)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Updates from latest ITC/WP.29 sessions, other UNECE activities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9968"/>
            <a:ext cx="9906000" cy="5501400"/>
          </a:xfrm>
        </p:spPr>
        <p:txBody>
          <a:bodyPr>
            <a:noAutofit/>
          </a:bodyPr>
          <a:lstStyle/>
          <a:p>
            <a:pPr marL="266700"/>
            <a:endParaRPr lang="en-GB" sz="800" dirty="0">
              <a:solidFill>
                <a:srgbClr val="002060"/>
              </a:solidFill>
            </a:endParaRPr>
          </a:p>
          <a:p>
            <a:pPr marL="266700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February 2022 ITC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en-GB" sz="2000" dirty="0"/>
              <a:t>Demo of </a:t>
            </a:r>
            <a:r>
              <a:rPr lang="en-GB" sz="2000" dirty="0" err="1"/>
              <a:t>Dekra’s</a:t>
            </a:r>
            <a:r>
              <a:rPr lang="en-GB" sz="2000" dirty="0"/>
              <a:t> battery health testers</a:t>
            </a:r>
            <a:endParaRPr lang="en-GB" sz="2000" b="1" dirty="0"/>
          </a:p>
          <a:p>
            <a:pPr marL="447675" indent="-180975">
              <a:buFont typeface="Arial" pitchFamily="34" charset="0"/>
              <a:buChar char="•"/>
            </a:pPr>
            <a:r>
              <a:rPr lang="en-GB" sz="2000" dirty="0"/>
              <a:t>Side event on Automation, connectivity and electrification</a:t>
            </a:r>
            <a:br>
              <a:rPr lang="en-GB" sz="2000" dirty="0"/>
            </a:br>
            <a:r>
              <a:rPr lang="en-GB" sz="2000" dirty="0"/>
              <a:t>(</a:t>
            </a:r>
            <a:r>
              <a:rPr lang="en-GB" sz="2000" dirty="0">
                <a:hlinkClick r:id="rId3"/>
              </a:rPr>
              <a:t>Film</a:t>
            </a:r>
            <a:r>
              <a:rPr lang="en-GB" sz="2000" dirty="0"/>
              <a:t> to introduce the topic)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en-GB" sz="2000" dirty="0"/>
              <a:t>New ITC Chair for 2023 and 2024 : </a:t>
            </a:r>
            <a:r>
              <a:rPr lang="en-GB" sz="2000" dirty="0" err="1"/>
              <a:t>Hannie</a:t>
            </a:r>
            <a:r>
              <a:rPr lang="en-GB" sz="2000" dirty="0"/>
              <a:t> </a:t>
            </a:r>
            <a:r>
              <a:rPr lang="en-GB" sz="2000" dirty="0" err="1"/>
              <a:t>Meesters</a:t>
            </a:r>
            <a:r>
              <a:rPr lang="en-GB" sz="2000" dirty="0"/>
              <a:t>, from the Netherlands</a:t>
            </a:r>
          </a:p>
          <a:p>
            <a:pPr marL="1190625" lvl="1" indent="-180975">
              <a:buFont typeface="Arial" pitchFamily="34" charset="0"/>
              <a:buChar char="•"/>
            </a:pPr>
            <a:r>
              <a:rPr lang="en-GB" sz="2000" dirty="0"/>
              <a:t>New Vice Chair : Antonio Erario (of 4 vice chairs)</a:t>
            </a:r>
          </a:p>
          <a:p>
            <a:pPr marL="266700"/>
            <a:r>
              <a:rPr lang="en-GB" sz="2000" dirty="0"/>
              <a:t>WP.5 (trends and economics) tasked to develop two papers by Oct 2022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1800" dirty="0"/>
              <a:t>Climate change mitigation</a:t>
            </a:r>
          </a:p>
          <a:p>
            <a:pPr marL="266700"/>
            <a:r>
              <a:rPr lang="en-US" sz="1800" dirty="0"/>
              <a:t>ITC “invited its Working Parties to submit to the secretariat until 14 October 2022 their ongoing contributions, future plans, and suggestions in support of climate change mitigation.”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1800" dirty="0"/>
              <a:t>EV recharging infrastructure / Grid integration</a:t>
            </a:r>
          </a:p>
          <a:p>
            <a:pPr marL="266700"/>
            <a:r>
              <a:rPr lang="en-US" sz="1800" dirty="0"/>
              <a:t>“WP.5 to take into consideration the new trend towards electric charging infrastructure and, in coordination with the chairs of the relevant working parties, to prepare a first assessment of issues that need addressing in the realm of the ITC to be presented at the 85th session of the ITC”</a:t>
            </a:r>
          </a:p>
          <a:p>
            <a:pPr marL="6096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drafts available early July; time windows to react Sept / Nov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=&gt; GRPE consultation group ?</a:t>
            </a:r>
          </a:p>
          <a:p>
            <a:pPr marL="266700"/>
            <a:endParaRPr lang="en-GB" sz="1400" dirty="0"/>
          </a:p>
          <a:p>
            <a:pPr marL="266700"/>
            <a:endParaRPr lang="en-GB" sz="2000" b="1" dirty="0"/>
          </a:p>
          <a:p>
            <a:pPr marL="447675" indent="-180975">
              <a:buFont typeface="Arial" pitchFamily="34" charset="0"/>
              <a:buChar char="•"/>
            </a:pPr>
            <a:endParaRPr lang="en-GB" sz="2000" b="1" dirty="0"/>
          </a:p>
          <a:p>
            <a:pPr marL="379095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Textfeld 39"/>
          <p:cNvSpPr txBox="1">
            <a:spLocks noChangeArrowheads="1"/>
          </p:cNvSpPr>
          <p:nvPr/>
        </p:nvSpPr>
        <p:spPr bwMode="auto">
          <a:xfrm>
            <a:off x="1424608" y="29822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Note by the secretariat 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feld 12">
            <a:extLst>
              <a:ext uri="{FF2B5EF4-FFF2-40B4-BE49-F238E27FC236}">
                <a16:creationId xmlns:a16="http://schemas.microsoft.com/office/drawing/2014/main" id="{6A14295E-2DF7-4063-8CEE-4CDF413A2A6C}"/>
              </a:ext>
            </a:extLst>
          </p:cNvPr>
          <p:cNvSpPr txBox="1"/>
          <p:nvPr/>
        </p:nvSpPr>
        <p:spPr>
          <a:xfrm>
            <a:off x="6436860" y="29822"/>
            <a:ext cx="327088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u="sng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Informal document</a:t>
            </a:r>
            <a:r>
              <a:rPr u="none" dirty="0"/>
              <a:t> </a:t>
            </a:r>
            <a:r>
              <a:rPr b="1" u="none" dirty="0"/>
              <a:t>GR</a:t>
            </a:r>
            <a:r>
              <a:rPr lang="fr-FR" b="1" u="none" dirty="0"/>
              <a:t>PE</a:t>
            </a:r>
            <a:r>
              <a:rPr b="1" u="none" dirty="0"/>
              <a:t>-</a:t>
            </a:r>
            <a:r>
              <a:rPr lang="fr-FR" b="1" u="none" dirty="0"/>
              <a:t>86</a:t>
            </a:r>
            <a:r>
              <a:rPr b="1" u="none" dirty="0"/>
              <a:t>-</a:t>
            </a:r>
            <a:r>
              <a:rPr lang="fr-CH" b="1" u="none" dirty="0"/>
              <a:t>04</a:t>
            </a:r>
            <a:endParaRPr b="1" dirty="0"/>
          </a:p>
          <a:p>
            <a:pPr algn="r">
              <a:defRPr sz="1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CH" dirty="0"/>
              <a:t>86</a:t>
            </a:r>
            <a:r>
              <a:rPr dirty="0" err="1"/>
              <a:t>th</a:t>
            </a:r>
            <a:r>
              <a:rPr dirty="0"/>
              <a:t> GR</a:t>
            </a:r>
            <a:r>
              <a:rPr lang="fr-FR" dirty="0"/>
              <a:t>PE</a:t>
            </a:r>
            <a:r>
              <a:rPr dirty="0"/>
              <a:t>, </a:t>
            </a:r>
            <a:r>
              <a:rPr lang="fr-FR" dirty="0"/>
              <a:t>30 May-2 Jun3</a:t>
            </a:r>
            <a:r>
              <a:rPr lang="fr-CH" dirty="0"/>
              <a:t> </a:t>
            </a:r>
            <a:r>
              <a:rPr dirty="0"/>
              <a:t>202</a:t>
            </a:r>
            <a:r>
              <a:rPr lang="fr-FR" dirty="0"/>
              <a:t>2</a:t>
            </a:r>
            <a:endParaRPr dirty="0"/>
          </a:p>
          <a:p>
            <a:pPr algn="r">
              <a:defRPr sz="1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Agenda item </a:t>
            </a:r>
            <a:r>
              <a:rPr lang="fr-FR" dirty="0"/>
              <a:t>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F8240-EB5E-42D6-8809-0136B42C7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831" y="1052736"/>
            <a:ext cx="1551571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1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26" y="294235"/>
            <a:ext cx="8280920" cy="1210146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</a:rPr>
              <a:t>Working Party on Pollution and Energy (GRPE)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Updates from latest ITC/WP.29 sessions, other UNECE activities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1239968"/>
            <a:ext cx="9649072" cy="5501400"/>
          </a:xfrm>
        </p:spPr>
        <p:txBody>
          <a:bodyPr>
            <a:noAutofit/>
          </a:bodyPr>
          <a:lstStyle/>
          <a:p>
            <a:pPr marL="266700"/>
            <a:endParaRPr lang="en-GB" sz="800" dirty="0">
              <a:solidFill>
                <a:srgbClr val="002060"/>
              </a:solidFill>
            </a:endParaRPr>
          </a:p>
          <a:p>
            <a:pPr marL="266700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March 2022 WP.29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en-US" sz="2000" dirty="0"/>
              <a:t>AC.1 / AC.3 adopted all proposals from GRPE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en-US" sz="2000" dirty="0"/>
              <a:t>AC.4 did not convene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en-US" sz="2000" dirty="0"/>
              <a:t>requested all GR’s to perform a screening of UN Regulations, GTRs and Rules with regards to their fitness for Automated Driving Systems (ADS), incl. for driverless systems.</a:t>
            </a:r>
          </a:p>
          <a:p>
            <a:pPr marL="1190625" lvl="1" indent="-180975">
              <a:buFont typeface="Arial" pitchFamily="34" charset="0"/>
              <a:buChar char="•"/>
            </a:pPr>
            <a:r>
              <a:rPr lang="en-US" sz="2000" dirty="0"/>
              <a:t>Further guidance expected by GRVA</a:t>
            </a:r>
          </a:p>
          <a:p>
            <a:pPr marL="447675" indent="-180975">
              <a:buFont typeface="Arial" pitchFamily="34" charset="0"/>
              <a:buChar char="•"/>
            </a:pPr>
            <a:endParaRPr lang="en-US" sz="1600" dirty="0"/>
          </a:p>
          <a:p>
            <a:pPr marL="447675" indent="-180975">
              <a:buFont typeface="Arial" pitchFamily="34" charset="0"/>
              <a:buChar char="•"/>
            </a:pPr>
            <a:r>
              <a:rPr lang="en-US" sz="2000" dirty="0"/>
              <a:t>Held the first meeting requested of the IWG on Safer and Cleaner Used and New Vehicles (SCUNV) that is hosted under WP.29</a:t>
            </a:r>
          </a:p>
          <a:p>
            <a:pPr marL="1190625" lvl="1" indent="-180975">
              <a:buFont typeface="Arial" pitchFamily="34" charset="0"/>
              <a:buChar char="•"/>
            </a:pPr>
            <a:r>
              <a:rPr lang="en-US" sz="2000" dirty="0"/>
              <a:t>Main objective to agree on minimum requirements for used (in a first step) and new vehicle for economies in transition</a:t>
            </a:r>
          </a:p>
          <a:p>
            <a:pPr marL="1190625" lvl="1" indent="-180975">
              <a:buFont typeface="Arial" pitchFamily="34" charset="0"/>
              <a:buChar char="•"/>
            </a:pPr>
            <a:r>
              <a:rPr lang="en-GB" sz="2000" dirty="0"/>
              <a:t>More info: </a:t>
            </a:r>
          </a:p>
          <a:p>
            <a:pPr marL="266700"/>
            <a:r>
              <a:rPr lang="en-GB" sz="1800" dirty="0"/>
              <a:t>	</a:t>
            </a:r>
            <a:r>
              <a:rPr lang="en-GB" sz="1800" dirty="0">
                <a:hlinkClick r:id="rId3"/>
              </a:rPr>
              <a:t>https://wiki.unece.org/pages/viewpage.action?pageId=164397099</a:t>
            </a:r>
            <a:endParaRPr lang="en-GB" sz="1800" dirty="0"/>
          </a:p>
          <a:p>
            <a:pPr marL="1295400" lvl="1">
              <a:buFont typeface="Arial" panose="020B0604020202020204" pitchFamily="34" charset="0"/>
              <a:buChar char="•"/>
            </a:pPr>
            <a:r>
              <a:rPr lang="en-GB" sz="2000" dirty="0"/>
              <a:t>Next meeting on last day of June WP.29</a:t>
            </a:r>
          </a:p>
          <a:p>
            <a:pPr marL="266700"/>
            <a:endParaRPr lang="en-GB" sz="1800" dirty="0"/>
          </a:p>
          <a:p>
            <a:pPr marL="266700"/>
            <a:endParaRPr lang="en-GB" sz="2000" b="1" dirty="0"/>
          </a:p>
          <a:p>
            <a:pPr marL="447675" indent="-180975">
              <a:buFont typeface="Arial" pitchFamily="34" charset="0"/>
              <a:buChar char="•"/>
            </a:pPr>
            <a:endParaRPr lang="en-GB" sz="2000" b="1" dirty="0"/>
          </a:p>
          <a:p>
            <a:pPr marL="379095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Textfeld 39"/>
          <p:cNvSpPr txBox="1">
            <a:spLocks noChangeArrowheads="1"/>
          </p:cNvSpPr>
          <p:nvPr/>
        </p:nvSpPr>
        <p:spPr bwMode="auto">
          <a:xfrm>
            <a:off x="1424608" y="29822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Note by the secretariat 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feld 12">
            <a:extLst>
              <a:ext uri="{FF2B5EF4-FFF2-40B4-BE49-F238E27FC236}">
                <a16:creationId xmlns:a16="http://schemas.microsoft.com/office/drawing/2014/main" id="{6A14295E-2DF7-4063-8CEE-4CDF413A2A6C}"/>
              </a:ext>
            </a:extLst>
          </p:cNvPr>
          <p:cNvSpPr txBox="1"/>
          <p:nvPr/>
        </p:nvSpPr>
        <p:spPr>
          <a:xfrm>
            <a:off x="6436860" y="29822"/>
            <a:ext cx="327088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u="sng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Informal document</a:t>
            </a:r>
            <a:r>
              <a:rPr u="none" dirty="0"/>
              <a:t> </a:t>
            </a:r>
            <a:r>
              <a:rPr b="1" u="none" dirty="0"/>
              <a:t>GR</a:t>
            </a:r>
            <a:r>
              <a:rPr lang="fr-FR" b="1" u="none" dirty="0"/>
              <a:t>PE</a:t>
            </a:r>
            <a:r>
              <a:rPr b="1" u="none" dirty="0"/>
              <a:t>-</a:t>
            </a:r>
            <a:r>
              <a:rPr lang="fr-FR" b="1" u="none" dirty="0"/>
              <a:t>86</a:t>
            </a:r>
            <a:r>
              <a:rPr b="1" u="none" dirty="0"/>
              <a:t>-</a:t>
            </a:r>
            <a:r>
              <a:rPr lang="fr-CH" b="1" u="none" dirty="0"/>
              <a:t>04</a:t>
            </a:r>
            <a:endParaRPr b="1" dirty="0"/>
          </a:p>
          <a:p>
            <a:pPr algn="r">
              <a:defRPr sz="1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CH" dirty="0"/>
              <a:t>86</a:t>
            </a:r>
            <a:r>
              <a:rPr dirty="0" err="1"/>
              <a:t>th</a:t>
            </a:r>
            <a:r>
              <a:rPr dirty="0"/>
              <a:t> GR</a:t>
            </a:r>
            <a:r>
              <a:rPr lang="fr-FR" dirty="0"/>
              <a:t>PE</a:t>
            </a:r>
            <a:r>
              <a:rPr dirty="0"/>
              <a:t>, </a:t>
            </a:r>
            <a:r>
              <a:rPr lang="fr-FR" dirty="0"/>
              <a:t>30 May-2 Jun3</a:t>
            </a:r>
            <a:r>
              <a:rPr lang="fr-CH" dirty="0"/>
              <a:t> </a:t>
            </a:r>
            <a:r>
              <a:rPr dirty="0"/>
              <a:t>202</a:t>
            </a:r>
            <a:r>
              <a:rPr lang="fr-FR" dirty="0"/>
              <a:t>2</a:t>
            </a:r>
            <a:endParaRPr dirty="0"/>
          </a:p>
          <a:p>
            <a:pPr algn="r">
              <a:defRPr sz="1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Agenda item </a:t>
            </a:r>
            <a:r>
              <a:rPr lang="fr-FR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405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26" y="294235"/>
            <a:ext cx="8280920" cy="1210146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</a:rPr>
              <a:t>Working Party on Pollution and Energy (GRPE)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Updates from latest ITC/WP.29 sessions, other UNECE activities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1239968"/>
            <a:ext cx="9649072" cy="5501400"/>
          </a:xfrm>
        </p:spPr>
        <p:txBody>
          <a:bodyPr>
            <a:noAutofit/>
          </a:bodyPr>
          <a:lstStyle/>
          <a:p>
            <a:pPr marL="266700"/>
            <a:endParaRPr lang="en-GB" sz="800" dirty="0">
              <a:solidFill>
                <a:srgbClr val="002060"/>
              </a:solidFill>
            </a:endParaRPr>
          </a:p>
          <a:p>
            <a:pPr marL="266700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Other activities</a:t>
            </a:r>
          </a:p>
          <a:p>
            <a:pPr marL="266700"/>
            <a:r>
              <a:rPr lang="en-GB" dirty="0"/>
              <a:t>1- WP.6 (transport statistics) paper on</a:t>
            </a:r>
          </a:p>
          <a:p>
            <a:pPr marL="266700"/>
            <a:r>
              <a:rPr lang="en-GB" sz="2000" dirty="0"/>
              <a:t>	</a:t>
            </a:r>
            <a:r>
              <a:rPr lang="en-GB" sz="2000" dirty="0">
                <a:hlinkClick r:id="rId3"/>
              </a:rPr>
              <a:t>“</a:t>
            </a:r>
            <a:r>
              <a:rPr lang="en-US" sz="2000" dirty="0">
                <a:hlinkClick r:id="rId3"/>
              </a:rPr>
              <a:t>Electric vehicle charging: analysis of CO2 emissions</a:t>
            </a:r>
            <a:r>
              <a:rPr lang="en-GB" sz="2000" dirty="0">
                <a:hlinkClick r:id="rId3"/>
              </a:rPr>
              <a:t>”</a:t>
            </a:r>
            <a:endParaRPr lang="en-GB" sz="2000" dirty="0"/>
          </a:p>
          <a:p>
            <a:pPr marL="266700"/>
            <a:r>
              <a:rPr lang="en-GB" sz="2000" dirty="0"/>
              <a:t>Raise interest from WP.6 to collect data on emissions and EV recharging infrastructure</a:t>
            </a:r>
          </a:p>
          <a:p>
            <a:pPr marL="266700"/>
            <a:endParaRPr lang="en-GB" dirty="0"/>
          </a:p>
          <a:p>
            <a:pPr marL="266700"/>
            <a:r>
              <a:rPr lang="en-GB" dirty="0"/>
              <a:t>2- Circular mobility podcast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en-GB" sz="2000" dirty="0"/>
              <a:t>Part of a series of 6 podcasts on circular economy; other circular economy podcasts on:</a:t>
            </a:r>
          </a:p>
          <a:p>
            <a:pPr marL="1190625" lvl="1" indent="-180975">
              <a:buFont typeface="Arial" pitchFamily="34" charset="0"/>
              <a:buChar char="•"/>
            </a:pPr>
            <a:r>
              <a:rPr lang="en-GB" sz="2000" dirty="0"/>
              <a:t>Measuring the Circular Economy, Energy, Forest, Food, Textile, Cities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fr-CH" sz="2000" dirty="0"/>
              <a:t>To </a:t>
            </a:r>
            <a:r>
              <a:rPr lang="fr-CH" sz="2000" dirty="0" err="1"/>
              <a:t>be</a:t>
            </a:r>
            <a:r>
              <a:rPr lang="fr-CH" sz="2000" dirty="0"/>
              <a:t> </a:t>
            </a:r>
            <a:r>
              <a:rPr lang="fr-CH" sz="2000" dirty="0" err="1"/>
              <a:t>released</a:t>
            </a:r>
            <a:r>
              <a:rPr lang="fr-CH" sz="2000" dirty="0"/>
              <a:t> </a:t>
            </a:r>
            <a:r>
              <a:rPr lang="fr-CH" sz="2000" dirty="0" err="1"/>
              <a:t>gradually</a:t>
            </a:r>
            <a:r>
              <a:rPr lang="fr-CH" sz="2000" dirty="0"/>
              <a:t> over the </a:t>
            </a:r>
            <a:r>
              <a:rPr lang="fr-CH" sz="2000" dirty="0" err="1"/>
              <a:t>summer</a:t>
            </a:r>
            <a:r>
              <a:rPr lang="fr-CH" sz="2000" dirty="0"/>
              <a:t> in </a:t>
            </a:r>
            <a:r>
              <a:rPr lang="fr-CH" sz="2000" dirty="0" err="1"/>
              <a:t>your</a:t>
            </a:r>
            <a:r>
              <a:rPr lang="fr-CH" sz="2000" dirty="0"/>
              <a:t> favorite streaming platforms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fr-CH" sz="2000" dirty="0"/>
              <a:t>World </a:t>
            </a:r>
            <a:r>
              <a:rPr lang="fr-CH" sz="2000" dirty="0" err="1"/>
              <a:t>Economic</a:t>
            </a:r>
            <a:r>
              <a:rPr lang="fr-CH" sz="2000" dirty="0"/>
              <a:t> Forum (</a:t>
            </a:r>
            <a:r>
              <a:rPr lang="fr-CH" sz="2000" dirty="0" err="1"/>
              <a:t>Circular</a:t>
            </a:r>
            <a:r>
              <a:rPr lang="fr-CH" sz="2000" dirty="0"/>
              <a:t> Car Initiative), GRPE Vice Chair, and UNECE </a:t>
            </a:r>
            <a:r>
              <a:rPr lang="fr-CH" sz="2000" dirty="0" err="1"/>
              <a:t>secretariat</a:t>
            </a:r>
            <a:r>
              <a:rPr lang="fr-CH" sz="2000" dirty="0"/>
              <a:t> have </a:t>
            </a:r>
            <a:r>
              <a:rPr lang="fr-CH" sz="2000" dirty="0" err="1"/>
              <a:t>contributed</a:t>
            </a:r>
            <a:r>
              <a:rPr lang="fr-CH" sz="2000" dirty="0"/>
              <a:t> to the </a:t>
            </a:r>
            <a:r>
              <a:rPr lang="fr-CH" sz="2000" dirty="0" err="1"/>
              <a:t>circular</a:t>
            </a:r>
            <a:r>
              <a:rPr lang="fr-CH" sz="2000" dirty="0"/>
              <a:t> </a:t>
            </a:r>
            <a:r>
              <a:rPr lang="fr-CH" sz="2000" dirty="0" err="1"/>
              <a:t>mobility</a:t>
            </a:r>
            <a:r>
              <a:rPr lang="fr-CH" sz="2000" dirty="0"/>
              <a:t> podcast</a:t>
            </a:r>
            <a:endParaRPr lang="en-GB" sz="1800" dirty="0"/>
          </a:p>
          <a:p>
            <a:pPr marL="266700"/>
            <a:endParaRPr lang="en-GB" sz="2000" b="1" dirty="0"/>
          </a:p>
          <a:p>
            <a:pPr marL="447675" indent="-180975">
              <a:buFont typeface="Arial" pitchFamily="34" charset="0"/>
              <a:buChar char="•"/>
            </a:pPr>
            <a:endParaRPr lang="en-GB" sz="2000" b="1" dirty="0"/>
          </a:p>
          <a:p>
            <a:pPr marL="379095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Textfeld 39"/>
          <p:cNvSpPr txBox="1">
            <a:spLocks noChangeArrowheads="1"/>
          </p:cNvSpPr>
          <p:nvPr/>
        </p:nvSpPr>
        <p:spPr bwMode="auto">
          <a:xfrm>
            <a:off x="1424608" y="29822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Note by the secretariat 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feld 12">
            <a:extLst>
              <a:ext uri="{FF2B5EF4-FFF2-40B4-BE49-F238E27FC236}">
                <a16:creationId xmlns:a16="http://schemas.microsoft.com/office/drawing/2014/main" id="{6A14295E-2DF7-4063-8CEE-4CDF413A2A6C}"/>
              </a:ext>
            </a:extLst>
          </p:cNvPr>
          <p:cNvSpPr txBox="1"/>
          <p:nvPr/>
        </p:nvSpPr>
        <p:spPr>
          <a:xfrm>
            <a:off x="6436860" y="29822"/>
            <a:ext cx="327088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600" u="sng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Informal document</a:t>
            </a:r>
            <a:r>
              <a:rPr u="none" dirty="0"/>
              <a:t> </a:t>
            </a:r>
            <a:r>
              <a:rPr b="1" u="none" dirty="0"/>
              <a:t>GR</a:t>
            </a:r>
            <a:r>
              <a:rPr lang="fr-FR" b="1" u="none" dirty="0"/>
              <a:t>PE</a:t>
            </a:r>
            <a:r>
              <a:rPr b="1" u="none" dirty="0"/>
              <a:t>-</a:t>
            </a:r>
            <a:r>
              <a:rPr lang="fr-FR" b="1" u="none" dirty="0"/>
              <a:t>86</a:t>
            </a:r>
            <a:r>
              <a:rPr b="1" u="none" dirty="0"/>
              <a:t>-</a:t>
            </a:r>
            <a:r>
              <a:rPr lang="fr-CH" b="1" u="none" dirty="0"/>
              <a:t>04</a:t>
            </a:r>
            <a:endParaRPr b="1" dirty="0"/>
          </a:p>
          <a:p>
            <a:pPr algn="r">
              <a:defRPr sz="1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CH" dirty="0"/>
              <a:t>86</a:t>
            </a:r>
            <a:r>
              <a:rPr dirty="0" err="1"/>
              <a:t>th</a:t>
            </a:r>
            <a:r>
              <a:rPr dirty="0"/>
              <a:t> GR</a:t>
            </a:r>
            <a:r>
              <a:rPr lang="fr-FR" dirty="0"/>
              <a:t>PE</a:t>
            </a:r>
            <a:r>
              <a:rPr dirty="0"/>
              <a:t>, </a:t>
            </a:r>
            <a:r>
              <a:rPr lang="fr-FR" dirty="0"/>
              <a:t>30 May-2 Jun3</a:t>
            </a:r>
            <a:r>
              <a:rPr lang="fr-CH" dirty="0"/>
              <a:t> </a:t>
            </a:r>
            <a:r>
              <a:rPr dirty="0"/>
              <a:t>202</a:t>
            </a:r>
            <a:r>
              <a:rPr lang="fr-FR" dirty="0"/>
              <a:t>2</a:t>
            </a:r>
            <a:endParaRPr dirty="0"/>
          </a:p>
          <a:p>
            <a:pPr algn="r">
              <a:defRPr sz="1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Agenda item </a:t>
            </a:r>
            <a:r>
              <a:rPr lang="fr-FR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23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4C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4" ma:contentTypeDescription="Create a new document." ma:contentTypeScope="" ma:versionID="92a9dd4e8c7f8be46150dda41d58f11b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fb9d01cd92e8bcc0c6298e0f34402dac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58642-CF11-4535-8CC5-3E2AE5793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1D324A-8CBD-434A-9FAF-712B0B98227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b4a1c0d-4a69-4996-a84a-fc699b9f49de"/>
    <ds:schemaRef ds:uri="acccb6d4-dbe5-46d2-b4d3-5733603d8c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C7ADF1-7AD8-4EE3-A08D-254DE8B369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578</Words>
  <Application>Microsoft Office PowerPoint</Application>
  <PresentationFormat>A4 Paper (210x297 mm)</PresentationFormat>
  <Paragraphs>58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Verdana</vt:lpstr>
      <vt:lpstr>Office Theme</vt:lpstr>
      <vt:lpstr>Working Party on Pollution and Energy (GRPE) Updates from latest ITC/WP.29 sessions, other UNECE activities</vt:lpstr>
      <vt:lpstr>Working Party on Pollution and Energy (GRPE) Updates from latest ITC/WP.29 sessions, other UNECE activities</vt:lpstr>
      <vt:lpstr>Working Party on Pollution and Energy (GRPE) Updates from latest ITC/WP.29 sessions, other UNECE activities</vt:lpstr>
    </vt:vector>
  </TitlesOfParts>
  <Company>ECE-ISU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Miquel Gangonells</dc:creator>
  <cp:lastModifiedBy>Francois Cuenot</cp:lastModifiedBy>
  <cp:revision>164</cp:revision>
  <cp:lastPrinted>2017-05-22T14:09:07Z</cp:lastPrinted>
  <dcterms:created xsi:type="dcterms:W3CDTF">2014-05-01T14:53:07Z</dcterms:created>
  <dcterms:modified xsi:type="dcterms:W3CDTF">2022-05-25T19:39:28Z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Order">
    <vt:r8>3623200</vt:r8>
  </property>
</Properties>
</file>