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sldIdLst>
    <p:sldId id="303" r:id="rId2"/>
    <p:sldId id="618" r:id="rId3"/>
    <p:sldId id="467" r:id="rId4"/>
    <p:sldId id="615" r:id="rId5"/>
    <p:sldId id="617" r:id="rId6"/>
    <p:sldId id="614" r:id="rId7"/>
    <p:sldId id="613" r:id="rId8"/>
    <p:sldId id="468" r:id="rId9"/>
    <p:sldId id="612" r:id="rId10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489666"/>
    <a:srgbClr val="000099"/>
    <a:srgbClr val="6600FF"/>
    <a:srgbClr val="34164A"/>
    <a:srgbClr val="372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1" autoAdjust="0"/>
    <p:restoredTop sz="94713" autoAdjust="0"/>
  </p:normalViewPr>
  <p:slideViewPr>
    <p:cSldViewPr>
      <p:cViewPr varScale="1">
        <p:scale>
          <a:sx n="36" d="100"/>
          <a:sy n="36" d="100"/>
        </p:scale>
        <p:origin x="1413" y="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858-298F-4A54-BD6D-F06F79CCC623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E5105-A5B2-494C-8012-2B069ED99A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3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ralasiaclimateportal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ralasiaclimateportal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shakirova@carececo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alp.carececo.org/mobile/" TargetMode="External"/><Relationship Id="rId4" Type="http://schemas.openxmlformats.org/officeDocument/2006/relationships/hyperlink" Target="http://www.carececo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926976"/>
          </a:xfrm>
        </p:spPr>
        <p:txBody>
          <a:bodyPr>
            <a:normAutofit fontScale="90000"/>
          </a:bodyPr>
          <a:lstStyle/>
          <a:p>
            <a:br>
              <a:rPr lang="ru-RU" altLang="en-US" sz="3600" b="1" dirty="0"/>
            </a:br>
            <a:endParaRPr lang="ru-RU" alt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56792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altLang="ru-RU" dirty="0"/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79512" y="116632"/>
            <a:ext cx="87129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2600" b="1" dirty="0">
                <a:solidFill>
                  <a:schemeClr val="bg1"/>
                </a:solidFill>
              </a:rPr>
              <a:t>The Regional Environmental Centre for Central Asia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51520" y="6237312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B4A825-1B30-44C3-8FF1-2E8E700F88B5}"/>
              </a:ext>
            </a:extLst>
          </p:cNvPr>
          <p:cNvSpPr txBox="1"/>
          <p:nvPr/>
        </p:nvSpPr>
        <p:spPr>
          <a:xfrm>
            <a:off x="395536" y="294524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the agenda of the </a:t>
            </a: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10</a:t>
            </a:r>
            <a:r>
              <a:rPr lang="en-US" altLang="ru-RU" sz="2400" b="1" baseline="30000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</a:t>
            </a: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Anniversary CALP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and 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OSCE “Regional training course on water diplomacy 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special focus on gender-sensitive negotiation and mediation skills” </a:t>
            </a:r>
          </a:p>
          <a:p>
            <a:pPr algn="ctr"/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8FEB2-3EB7-43B9-9C16-A2D9A364AEBC}"/>
              </a:ext>
            </a:extLst>
          </p:cNvPr>
          <p:cNvSpPr txBox="1"/>
          <p:nvPr/>
        </p:nvSpPr>
        <p:spPr>
          <a:xfrm>
            <a:off x="2339752" y="5034092"/>
            <a:ext cx="5180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b="1" i="1" dirty="0" bmk="_Hlk497210014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Almaty, Kazakhstan</a:t>
            </a:r>
            <a:endParaRPr lang="ru-RU" altLang="ru-RU" dirty="0" bmk="_Hlk497210014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b="1" i="1" dirty="0" bmk="_Hlk497210014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16-25 September 2019</a:t>
            </a:r>
            <a:endParaRPr lang="en-US" altLang="ru-RU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C1A2563-2CF7-4EE5-8CC4-79CDFC2E922F}"/>
              </a:ext>
            </a:extLst>
          </p:cNvPr>
          <p:cNvGrpSpPr/>
          <p:nvPr/>
        </p:nvGrpSpPr>
        <p:grpSpPr>
          <a:xfrm>
            <a:off x="-285750" y="0"/>
            <a:ext cx="9429750" cy="6858000"/>
            <a:chOff x="-285750" y="0"/>
            <a:chExt cx="9429750" cy="6858000"/>
          </a:xfrm>
        </p:grpSpPr>
        <p:pic>
          <p:nvPicPr>
            <p:cNvPr id="12" name="Рисунок 11" descr="Лист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4081D61A-D5C8-4751-A291-E915CAB80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231EF8DA-6330-4B81-A1FF-0AA996A49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7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b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</a:b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77C9899E-9D7B-4044-A844-C83673984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5750" y="457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E0A80D0F-54B0-4791-89E4-E479023FA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5750" y="11303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D71192B-0294-4DD1-A5C2-849D8A1225C5}"/>
              </a:ext>
            </a:extLst>
          </p:cNvPr>
          <p:cNvSpPr txBox="1"/>
          <p:nvPr/>
        </p:nvSpPr>
        <p:spPr>
          <a:xfrm>
            <a:off x="1067991" y="5230744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dirty="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Tatyana Shakirova, Manager, Education for Sustainable Development Programme, CAREC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4" name="Подзаголовок 2">
            <a:extLst>
              <a:ext uri="{FF2B5EF4-FFF2-40B4-BE49-F238E27FC236}">
                <a16:creationId xmlns:a16="http://schemas.microsoft.com/office/drawing/2014/main" id="{7986A0EC-9B4A-47B8-9459-B653E26A743F}"/>
              </a:ext>
            </a:extLst>
          </p:cNvPr>
          <p:cNvSpPr txBox="1">
            <a:spLocks/>
          </p:cNvSpPr>
          <p:nvPr/>
        </p:nvSpPr>
        <p:spPr>
          <a:xfrm>
            <a:off x="449809" y="6250040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86FFA5-8FA4-48D2-B9CB-3AD57E22BB23}"/>
              </a:ext>
            </a:extLst>
          </p:cNvPr>
          <p:cNvSpPr txBox="1"/>
          <p:nvPr/>
        </p:nvSpPr>
        <p:spPr>
          <a:xfrm>
            <a:off x="251520" y="2663046"/>
            <a:ext cx="8782694" cy="162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ru-RU" sz="24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“Youth of Central Asia on the way of</a:t>
            </a:r>
            <a:r>
              <a:rPr lang="en-US" sz="2000" b="1" i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adapting to climate change and carbon neutrality”</a:t>
            </a:r>
            <a:endParaRPr lang="ru-RU" sz="20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b="1" i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6602C95-0BB7-4A26-BE69-6C25B7F2F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" y="816558"/>
            <a:ext cx="1684650" cy="16595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CDA7C5-A8FE-4108-8CF2-85771FF2F0AC}"/>
              </a:ext>
            </a:extLst>
          </p:cNvPr>
          <p:cNvSpPr txBox="1"/>
          <p:nvPr/>
        </p:nvSpPr>
        <p:spPr>
          <a:xfrm>
            <a:off x="1864162" y="864852"/>
            <a:ext cx="6524262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ts val="2050"/>
              </a:lnSpc>
              <a:spcBef>
                <a:spcPts val="805"/>
              </a:spcBef>
              <a:spcAft>
                <a:spcPts val="750"/>
              </a:spcAft>
            </a:pPr>
            <a:r>
              <a:rPr lang="en-GB" sz="2000" b="1" kern="1800" spc="-35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Seventeenth meeting of the UNECE Steering Committee on Education for Sustainable Development</a:t>
            </a:r>
          </a:p>
          <a:p>
            <a:pPr algn="ctr">
              <a:lnSpc>
                <a:spcPts val="2050"/>
              </a:lnSpc>
              <a:spcBef>
                <a:spcPts val="805"/>
              </a:spcBef>
              <a:spcAft>
                <a:spcPts val="750"/>
              </a:spcAft>
            </a:pPr>
            <a:r>
              <a:rPr lang="en-GB" sz="2000" b="1" kern="1800" spc="-35" dirty="0">
                <a:solidFill>
                  <a:srgbClr val="0070C0"/>
                </a:solidFill>
                <a:cs typeface="Times New Roman" panose="02020603050405020304" pitchFamily="18" charset="0"/>
              </a:rPr>
              <a:t>30 - 31 May 2022, </a:t>
            </a:r>
            <a:r>
              <a:rPr lang="en-US" sz="2000" b="1" kern="1800" spc="-35" dirty="0">
                <a:solidFill>
                  <a:srgbClr val="0070C0"/>
                </a:solidFill>
                <a:cs typeface="Times New Roman" panose="02020603050405020304" pitchFamily="18" charset="0"/>
              </a:rPr>
              <a:t>Geneva, Switzerland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7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926976"/>
          </a:xfrm>
        </p:spPr>
        <p:txBody>
          <a:bodyPr>
            <a:normAutofit fontScale="90000"/>
          </a:bodyPr>
          <a:lstStyle/>
          <a:p>
            <a:br>
              <a:rPr lang="ru-RU" altLang="en-US" sz="3600" b="1" dirty="0"/>
            </a:br>
            <a:endParaRPr lang="ru-RU" alt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56792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altLang="ru-RU" dirty="0"/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79512" y="116632"/>
            <a:ext cx="87129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2600" b="1" dirty="0">
                <a:solidFill>
                  <a:schemeClr val="bg1"/>
                </a:solidFill>
              </a:rPr>
              <a:t>The Regional Environmental Centre for Central Asia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51520" y="6237312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B4A825-1B30-44C3-8FF1-2E8E700F88B5}"/>
              </a:ext>
            </a:extLst>
          </p:cNvPr>
          <p:cNvSpPr txBox="1"/>
          <p:nvPr/>
        </p:nvSpPr>
        <p:spPr>
          <a:xfrm>
            <a:off x="395536" y="294524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the agenda of the </a:t>
            </a: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10</a:t>
            </a:r>
            <a:r>
              <a:rPr lang="en-US" altLang="ru-RU" sz="2400" b="1" baseline="30000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</a:t>
            </a: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Anniversary CALP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and 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OSCE “Regional training course on water diplomacy 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special focus on gender-sensitive negotiation and mediation skills” </a:t>
            </a:r>
          </a:p>
          <a:p>
            <a:pPr algn="ctr"/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8FEB2-3EB7-43B9-9C16-A2D9A364AEBC}"/>
              </a:ext>
            </a:extLst>
          </p:cNvPr>
          <p:cNvSpPr txBox="1"/>
          <p:nvPr/>
        </p:nvSpPr>
        <p:spPr>
          <a:xfrm>
            <a:off x="2339752" y="5034092"/>
            <a:ext cx="5180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b="1" i="1" dirty="0" bmk="_Hlk497210014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Almaty, Kazakhstan</a:t>
            </a:r>
            <a:endParaRPr lang="ru-RU" altLang="ru-RU" dirty="0" bmk="_Hlk497210014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b="1" i="1" dirty="0" bmk="_Hlk497210014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16-25 September 2019</a:t>
            </a:r>
            <a:endParaRPr lang="en-US" altLang="ru-RU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C1A2563-2CF7-4EE5-8CC4-79CDFC2E922F}"/>
              </a:ext>
            </a:extLst>
          </p:cNvPr>
          <p:cNvGrpSpPr/>
          <p:nvPr/>
        </p:nvGrpSpPr>
        <p:grpSpPr>
          <a:xfrm>
            <a:off x="-285750" y="0"/>
            <a:ext cx="9429750" cy="6858000"/>
            <a:chOff x="-285750" y="0"/>
            <a:chExt cx="9429750" cy="6858000"/>
          </a:xfrm>
        </p:grpSpPr>
        <p:pic>
          <p:nvPicPr>
            <p:cNvPr id="12" name="Рисунок 11" descr="Лист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4081D61A-D5C8-4751-A291-E915CAB80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231EF8DA-6330-4B81-A1FF-0AA996A49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7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br>
                <a:rPr kumimoji="0" lang="ru-RU" alt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</a:b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77C9899E-9D7B-4044-A844-C83673984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5750" y="457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E0A80D0F-54B0-4791-89E4-E479023FA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5750" y="11303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4" name="Подзаголовок 2">
            <a:extLst>
              <a:ext uri="{FF2B5EF4-FFF2-40B4-BE49-F238E27FC236}">
                <a16:creationId xmlns:a16="http://schemas.microsoft.com/office/drawing/2014/main" id="{7986A0EC-9B4A-47B8-9459-B653E26A743F}"/>
              </a:ext>
            </a:extLst>
          </p:cNvPr>
          <p:cNvSpPr txBox="1">
            <a:spLocks/>
          </p:cNvSpPr>
          <p:nvPr/>
        </p:nvSpPr>
        <p:spPr>
          <a:xfrm>
            <a:off x="449809" y="6250040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86FFA5-8FA4-48D2-B9CB-3AD57E22BB23}"/>
              </a:ext>
            </a:extLst>
          </p:cNvPr>
          <p:cNvSpPr txBox="1"/>
          <p:nvPr/>
        </p:nvSpPr>
        <p:spPr>
          <a:xfrm>
            <a:off x="0" y="998734"/>
            <a:ext cx="9001544" cy="553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Synergy with the UNECE Aarhus Convention: </a:t>
            </a:r>
            <a:r>
              <a:rPr lang="en-US" sz="2400" b="1" dirty="0">
                <a:solidFill>
                  <a:srgbClr val="1F4E79"/>
                </a:solidFill>
                <a:ea typeface="Times New Roman" panose="02020603050405020304" pitchFamily="18" charset="0"/>
              </a:rPr>
              <a:t>ACCESS TO ENVIRONMENTAL  INFORMATION: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CACIP developed as a regional portal of climate and energy data </a:t>
            </a:r>
            <a:r>
              <a:rPr lang="en-GB" sz="2400" dirty="0">
                <a:solidFill>
                  <a:srgbClr val="0000FF"/>
                </a:solidFill>
                <a:ea typeface="SimSun" panose="02010600030101010101" pitchFamily="2" charset="-122"/>
                <a:hlinkClick r:id="rId3"/>
              </a:rPr>
              <a:t>https://centralasiaclimateportal.org/</a:t>
            </a:r>
            <a:r>
              <a:rPr lang="en-GB" sz="2400" dirty="0">
                <a:ea typeface="SimSun" panose="02010600030101010101" pitchFamily="2" charset="-122"/>
              </a:rPr>
              <a:t> </a:t>
            </a:r>
          </a:p>
          <a:p>
            <a:pPr marL="914400" lvl="1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ru-RU" sz="2400" dirty="0">
              <a:ea typeface="SimSun" panose="02010600030101010101" pitchFamily="2" charset="-122"/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Synergy with the UN FCCC: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2400" b="1" spc="-35" dirty="0">
                <a:solidFill>
                  <a:srgbClr val="1F4E79"/>
                </a:solidFill>
                <a:effectLst/>
                <a:ea typeface="Times New Roman" panose="02020603050405020304" pitchFamily="18" charset="0"/>
              </a:rPr>
              <a:t>the first Central Asian Pavilion at the UNFCCC’s Conference of Parties (COP-26) in Glasgow, Scotland, UK 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en-US" sz="2400" b="1" spc="-35" dirty="0">
              <a:solidFill>
                <a:srgbClr val="1F4E79"/>
              </a:solidFill>
              <a:effectLst/>
              <a:ea typeface="Times New Roman" panose="02020603050405020304" pitchFamily="18" charset="0"/>
            </a:endParaRPr>
          </a:p>
          <a:p>
            <a:pPr marL="457200" marR="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Synergy with UNESCO and UNECE ESD and Youth strategies:</a:t>
            </a:r>
          </a:p>
          <a:p>
            <a:pPr marL="800100" marR="0" lvl="1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2400" b="1" spc="-35" dirty="0">
                <a:solidFill>
                  <a:srgbClr val="1F4E79"/>
                </a:solidFill>
              </a:rPr>
              <a:t> “13th CALP: Youth of Central Asia on the way of adapting to climate change and carbon neutrality”</a:t>
            </a:r>
            <a:endParaRPr lang="ru-RU" sz="2400" b="1" spc="-35" dirty="0">
              <a:solidFill>
                <a:srgbClr val="1F4E79"/>
              </a:solidFill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800" b="1" i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CDA7C5-A8FE-4108-8CF2-85771FF2F0AC}"/>
              </a:ext>
            </a:extLst>
          </p:cNvPr>
          <p:cNvSpPr txBox="1"/>
          <p:nvPr/>
        </p:nvSpPr>
        <p:spPr>
          <a:xfrm>
            <a:off x="449810" y="-99389"/>
            <a:ext cx="8551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/>
            <a:r>
              <a:rPr lang="en-US" sz="2800" b="1" spc="-35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Strengthening synergies with other organizations and processes</a:t>
            </a:r>
            <a:endParaRPr lang="en-US" sz="2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4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926976"/>
          </a:xfrm>
        </p:spPr>
        <p:txBody>
          <a:bodyPr>
            <a:normAutofit fontScale="90000"/>
          </a:bodyPr>
          <a:lstStyle/>
          <a:p>
            <a:br>
              <a:rPr lang="ru-RU" altLang="en-US" sz="3600" b="1" dirty="0"/>
            </a:br>
            <a:endParaRPr lang="ru-RU" alt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56792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altLang="ru-RU" dirty="0"/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79512" y="116632"/>
            <a:ext cx="87129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2600" b="1" dirty="0">
                <a:solidFill>
                  <a:schemeClr val="bg1"/>
                </a:solidFill>
              </a:rPr>
              <a:t>The Regional Environmental Centre for Central Asia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51520" y="6237312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B4A825-1B30-44C3-8FF1-2E8E700F88B5}"/>
              </a:ext>
            </a:extLst>
          </p:cNvPr>
          <p:cNvSpPr txBox="1"/>
          <p:nvPr/>
        </p:nvSpPr>
        <p:spPr>
          <a:xfrm>
            <a:off x="395536" y="294524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the agenda of the </a:t>
            </a: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10</a:t>
            </a:r>
            <a:r>
              <a:rPr lang="en-US" altLang="ru-RU" sz="2400" b="1" baseline="30000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</a:t>
            </a: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Anniversary CALP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and 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OSCE “Regional training course on water diplomacy 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special focus on gender-sensitive negotiation and mediation skills” </a:t>
            </a:r>
          </a:p>
          <a:p>
            <a:pPr algn="ctr"/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8FEB2-3EB7-43B9-9C16-A2D9A364AEBC}"/>
              </a:ext>
            </a:extLst>
          </p:cNvPr>
          <p:cNvSpPr txBox="1"/>
          <p:nvPr/>
        </p:nvSpPr>
        <p:spPr>
          <a:xfrm>
            <a:off x="2339752" y="5034092"/>
            <a:ext cx="5180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b="1" i="1" dirty="0" bmk="_Hlk497210014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Almaty, Kazakhstan</a:t>
            </a:r>
            <a:endParaRPr lang="ru-RU" altLang="ru-RU" dirty="0" bmk="_Hlk497210014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b="1" i="1" dirty="0" bmk="_Hlk497210014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16-25 September 2019</a:t>
            </a:r>
            <a:endParaRPr lang="en-US" altLang="ru-RU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C1A2563-2CF7-4EE5-8CC4-79CDFC2E922F}"/>
              </a:ext>
            </a:extLst>
          </p:cNvPr>
          <p:cNvGrpSpPr/>
          <p:nvPr/>
        </p:nvGrpSpPr>
        <p:grpSpPr>
          <a:xfrm>
            <a:off x="-331678" y="-23002"/>
            <a:ext cx="9465369" cy="6858000"/>
            <a:chOff x="-285750" y="0"/>
            <a:chExt cx="9465369" cy="6858000"/>
          </a:xfrm>
        </p:grpSpPr>
        <p:pic>
          <p:nvPicPr>
            <p:cNvPr id="12" name="Рисунок 11" descr="Лист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19" y="0"/>
              <a:ext cx="9144000" cy="6858000"/>
            </a:xfrm>
            <a:prstGeom prst="rect">
              <a:avLst/>
            </a:prstGeom>
          </p:spPr>
        </p:pic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4081D61A-D5C8-4751-A291-E915CAB80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 dirty="0"/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231EF8DA-6330-4B81-A1FF-0AA996A49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7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br>
                <a: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</a:b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77C9899E-9D7B-4044-A844-C83673984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5750" y="457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 dirty="0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E0A80D0F-54B0-4791-89E4-E479023FA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5750" y="11303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4" name="Подзаголовок 2">
            <a:extLst>
              <a:ext uri="{FF2B5EF4-FFF2-40B4-BE49-F238E27FC236}">
                <a16:creationId xmlns:a16="http://schemas.microsoft.com/office/drawing/2014/main" id="{7986A0EC-9B4A-47B8-9459-B653E26A743F}"/>
              </a:ext>
            </a:extLst>
          </p:cNvPr>
          <p:cNvSpPr txBox="1">
            <a:spLocks/>
          </p:cNvSpPr>
          <p:nvPr/>
        </p:nvSpPr>
        <p:spPr>
          <a:xfrm>
            <a:off x="449809" y="6250040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F761BF-979A-4E20-A114-3EF24571C4B8}"/>
              </a:ext>
            </a:extLst>
          </p:cNvPr>
          <p:cNvSpPr/>
          <p:nvPr/>
        </p:nvSpPr>
        <p:spPr>
          <a:xfrm>
            <a:off x="375822" y="0"/>
            <a:ext cx="8583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1. Synergy with the UNECE Aarhus Convention: 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0A7BAC-B113-4F6E-B253-E9CC057DC81D}"/>
              </a:ext>
            </a:extLst>
          </p:cNvPr>
          <p:cNvSpPr txBox="1"/>
          <p:nvPr/>
        </p:nvSpPr>
        <p:spPr>
          <a:xfrm>
            <a:off x="375822" y="1452991"/>
            <a:ext cx="8372642" cy="3670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8" lvl="1" indent="-28575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r>
              <a:rPr lang="en-US" sz="2000" dirty="0">
                <a:solidFill>
                  <a:srgbClr val="1F4E79"/>
                </a:solidFill>
              </a:rPr>
              <a:t>Developed the </a:t>
            </a:r>
            <a:r>
              <a:rPr lang="en-US" sz="2000" b="1" dirty="0">
                <a:solidFill>
                  <a:srgbClr val="1F4E79"/>
                </a:solidFill>
              </a:rPr>
              <a:t>Central Asia Climate Information Platform (CACIP). </a:t>
            </a:r>
            <a:r>
              <a:rPr lang="en-US" sz="2000" dirty="0">
                <a:solidFill>
                  <a:srgbClr val="1F4E79"/>
                </a:solidFill>
                <a:effectLst/>
                <a:ea typeface="Times New Roman" panose="02020603050405020304" pitchFamily="18" charset="0"/>
              </a:rPr>
              <a:t>The contents of the CACIP covers all CA countries (Kazakhstan, Kyrgyzstan, Tajikistan, Turkmenistan, and Uzbekistan) and provides both regional, transboundary, and country-specific information </a:t>
            </a:r>
          </a:p>
          <a:p>
            <a:pPr marL="185738" lvl="1" indent="-28575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endParaRPr lang="en-US" sz="2000" dirty="0">
              <a:ea typeface="Times New Roman" panose="02020603050405020304" pitchFamily="18" charset="0"/>
            </a:endParaRPr>
          </a:p>
          <a:p>
            <a:pPr marL="185738" lvl="1" indent="-28575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r>
              <a:rPr lang="en-US" sz="2000" b="1" dirty="0">
                <a:solidFill>
                  <a:srgbClr val="1F4E79"/>
                </a:solidFill>
                <a:effectLst/>
                <a:ea typeface="Calibri" panose="020F0502020204030204" pitchFamily="34" charset="0"/>
              </a:rPr>
              <a:t>CACIP platform is a tool for hands-on training</a:t>
            </a:r>
            <a:r>
              <a:rPr lang="en-US" sz="2000" dirty="0">
                <a:solidFill>
                  <a:srgbClr val="1F4E79"/>
                </a:solidFill>
                <a:effectLst/>
                <a:ea typeface="Calibri" panose="020F0502020204030204" pitchFamily="34" charset="0"/>
              </a:rPr>
              <a:t>, and </a:t>
            </a:r>
            <a:r>
              <a:rPr lang="en-US" sz="2000" b="1" dirty="0">
                <a:solidFill>
                  <a:srgbClr val="1F4E79"/>
                </a:solidFill>
                <a:effectLst/>
                <a:ea typeface="Calibri" panose="020F0502020204030204" pitchFamily="34" charset="0"/>
              </a:rPr>
              <a:t>acts as a one-stop-shop (information platform) </a:t>
            </a:r>
            <a:r>
              <a:rPr lang="en-US" sz="2000" dirty="0">
                <a:solidFill>
                  <a:srgbClr val="1F4E79"/>
                </a:solidFill>
                <a:effectLst/>
                <a:ea typeface="Calibri" panose="020F0502020204030204" pitchFamily="34" charset="0"/>
              </a:rPr>
              <a:t>for up-to-date and comprehensive climate data, information and knowledge on the Central Asia </a:t>
            </a:r>
          </a:p>
          <a:p>
            <a:pPr marL="185738" lvl="1" indent="-28575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endParaRPr lang="en-US" sz="2000" dirty="0">
              <a:ea typeface="Calibri" panose="020F0502020204030204" pitchFamily="34" charset="0"/>
            </a:endParaRPr>
          </a:p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35" dirty="0">
                <a:solidFill>
                  <a:srgbClr val="1F4E7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spc="-35" dirty="0">
                <a:solidFill>
                  <a:srgbClr val="1F4E7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https://centralasiaclimateportal.org/</a:t>
            </a:r>
            <a:r>
              <a:rPr lang="en-US" sz="2000" spc="-35" dirty="0">
                <a:solidFill>
                  <a:srgbClr val="1F4E7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ru-RU" sz="2000" dirty="0">
              <a:solidFill>
                <a:srgbClr val="222222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690434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926976"/>
          </a:xfrm>
        </p:spPr>
        <p:txBody>
          <a:bodyPr>
            <a:normAutofit fontScale="90000"/>
          </a:bodyPr>
          <a:lstStyle/>
          <a:p>
            <a:br>
              <a:rPr lang="ru-RU" altLang="en-US" sz="3600" b="1" dirty="0"/>
            </a:br>
            <a:endParaRPr lang="ru-RU" alt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56792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altLang="ru-RU" dirty="0"/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79512" y="116632"/>
            <a:ext cx="87129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2600" b="1" dirty="0">
                <a:solidFill>
                  <a:schemeClr val="bg1"/>
                </a:solidFill>
              </a:rPr>
              <a:t>The Regional Environmental Centre for Central Asia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51520" y="6237312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B4A825-1B30-44C3-8FF1-2E8E700F88B5}"/>
              </a:ext>
            </a:extLst>
          </p:cNvPr>
          <p:cNvSpPr txBox="1"/>
          <p:nvPr/>
        </p:nvSpPr>
        <p:spPr>
          <a:xfrm>
            <a:off x="395536" y="294524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the agenda of the </a:t>
            </a: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10</a:t>
            </a:r>
            <a:r>
              <a:rPr lang="en-US" altLang="ru-RU" sz="2400" b="1" baseline="30000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</a:t>
            </a: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Anniversary CALP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and 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OSCE “Regional training course on water diplomacy 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special focus on gender-sensitive negotiation and mediation skills” </a:t>
            </a:r>
          </a:p>
          <a:p>
            <a:pPr algn="ctr"/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8FEB2-3EB7-43B9-9C16-A2D9A364AEBC}"/>
              </a:ext>
            </a:extLst>
          </p:cNvPr>
          <p:cNvSpPr txBox="1"/>
          <p:nvPr/>
        </p:nvSpPr>
        <p:spPr>
          <a:xfrm>
            <a:off x="2339752" y="5034092"/>
            <a:ext cx="5180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b="1" i="1" dirty="0" bmk="_Hlk497210014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Almaty, Kazakhstan</a:t>
            </a:r>
            <a:endParaRPr lang="ru-RU" altLang="ru-RU" dirty="0" bmk="_Hlk497210014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b="1" i="1" dirty="0" bmk="_Hlk497210014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16-25 September 2019</a:t>
            </a:r>
            <a:endParaRPr lang="en-US" altLang="ru-RU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C1A2563-2CF7-4EE5-8CC4-79CDFC2E922F}"/>
              </a:ext>
            </a:extLst>
          </p:cNvPr>
          <p:cNvGrpSpPr/>
          <p:nvPr/>
        </p:nvGrpSpPr>
        <p:grpSpPr>
          <a:xfrm>
            <a:off x="-331678" y="-23002"/>
            <a:ext cx="9465369" cy="6858000"/>
            <a:chOff x="-285750" y="0"/>
            <a:chExt cx="9465369" cy="6858000"/>
          </a:xfrm>
        </p:grpSpPr>
        <p:pic>
          <p:nvPicPr>
            <p:cNvPr id="12" name="Рисунок 11" descr="Лист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19" y="0"/>
              <a:ext cx="9144000" cy="6858000"/>
            </a:xfrm>
            <a:prstGeom prst="rect">
              <a:avLst/>
            </a:prstGeom>
          </p:spPr>
        </p:pic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4081D61A-D5C8-4751-A291-E915CAB80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 dirty="0"/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231EF8DA-6330-4B81-A1FF-0AA996A49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7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br>
                <a: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</a:b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77C9899E-9D7B-4044-A844-C83673984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5750" y="457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 dirty="0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E0A80D0F-54B0-4791-89E4-E479023FA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5750" y="11303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4" name="Подзаголовок 2">
            <a:extLst>
              <a:ext uri="{FF2B5EF4-FFF2-40B4-BE49-F238E27FC236}">
                <a16:creationId xmlns:a16="http://schemas.microsoft.com/office/drawing/2014/main" id="{7986A0EC-9B4A-47B8-9459-B653E26A743F}"/>
              </a:ext>
            </a:extLst>
          </p:cNvPr>
          <p:cNvSpPr txBox="1">
            <a:spLocks/>
          </p:cNvSpPr>
          <p:nvPr/>
        </p:nvSpPr>
        <p:spPr>
          <a:xfrm>
            <a:off x="449809" y="6250040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0A7BAC-B113-4F6E-B253-E9CC057DC81D}"/>
              </a:ext>
            </a:extLst>
          </p:cNvPr>
          <p:cNvSpPr txBox="1"/>
          <p:nvPr/>
        </p:nvSpPr>
        <p:spPr>
          <a:xfrm>
            <a:off x="449809" y="1300987"/>
            <a:ext cx="8141818" cy="3562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  <a:tabLst>
                <a:tab pos="285750" algn="l"/>
                <a:tab pos="342900" algn="l"/>
              </a:tabLst>
            </a:pPr>
            <a:r>
              <a:rPr lang="en-US" sz="2000" b="1" spc="-35" dirty="0">
                <a:solidFill>
                  <a:srgbClr val="1F4E79"/>
                </a:solidFill>
                <a:effectLst/>
                <a:ea typeface="Times New Roman" panose="02020603050405020304" pitchFamily="18" charset="0"/>
              </a:rPr>
              <a:t>the first Central Asian Pavilion at the UNFCCC’s Conference of Parties (COP-26) in Glasgow, Scotland, UK 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  <a:tabLst>
                <a:tab pos="285750" algn="l"/>
                <a:tab pos="342900" algn="l"/>
              </a:tabLst>
            </a:pPr>
            <a:endParaRPr lang="en-US" sz="2000" b="1" dirty="0">
              <a:solidFill>
                <a:srgbClr val="1F4E79"/>
              </a:solidFill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  <a:tabLst>
                <a:tab pos="285750" algn="l"/>
                <a:tab pos="342900" algn="l"/>
              </a:tabLst>
            </a:pPr>
            <a:r>
              <a:rPr lang="en-US" sz="2000" b="1" dirty="0">
                <a:solidFill>
                  <a:srgbClr val="1F4E79"/>
                </a:solidFill>
                <a:effectLst/>
                <a:ea typeface="Calibri" panose="020F0502020204030204" pitchFamily="34" charset="0"/>
              </a:rPr>
              <a:t>the Pavilion’s slogan “5 countries, 1 region, 1 voice”</a:t>
            </a:r>
            <a:r>
              <a:rPr lang="en-US" sz="2000" dirty="0">
                <a:solidFill>
                  <a:srgbClr val="1F4E79"/>
                </a:solidFill>
                <a:effectLst/>
                <a:ea typeface="Calibri" panose="020F0502020204030204" pitchFamily="34" charset="0"/>
              </a:rPr>
              <a:t>, where governments and civil society of five countries in the region made two regional statements: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  <a:tabLst>
                <a:tab pos="285750" algn="l"/>
                <a:tab pos="342900" algn="l"/>
              </a:tabLst>
            </a:pPr>
            <a:r>
              <a:rPr lang="en-US" sz="2000" b="1" dirty="0">
                <a:solidFill>
                  <a:srgbClr val="1F4E79"/>
                </a:solidFill>
                <a:effectLst/>
                <a:ea typeface="Calibri" panose="020F0502020204030204" pitchFamily="34" charset="0"/>
              </a:rPr>
              <a:t>one</a:t>
            </a:r>
            <a:r>
              <a:rPr lang="en-US" sz="2000" dirty="0">
                <a:solidFill>
                  <a:srgbClr val="1F4E79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1F4E79"/>
                </a:solidFill>
                <a:effectLst/>
                <a:ea typeface="Calibri" panose="020F0502020204030204" pitchFamily="34" charset="0"/>
              </a:rPr>
              <a:t>of the governments</a:t>
            </a:r>
            <a:r>
              <a:rPr lang="en-US" sz="2000" b="1" dirty="0">
                <a:solidFill>
                  <a:srgbClr val="1F4E79"/>
                </a:solidFill>
                <a:ea typeface="Calibri" panose="020F0502020204030204" pitchFamily="34" charset="0"/>
              </a:rPr>
              <a:t>, and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  <a:tabLst>
                <a:tab pos="285750" algn="l"/>
                <a:tab pos="342900" algn="l"/>
              </a:tabLst>
            </a:pPr>
            <a:r>
              <a:rPr lang="en-US" sz="2000" b="1" dirty="0">
                <a:solidFill>
                  <a:srgbClr val="1F4E79"/>
                </a:solidFill>
                <a:ea typeface="Calibri" panose="020F0502020204030204" pitchFamily="34" charset="0"/>
              </a:rPr>
              <a:t>one of the </a:t>
            </a:r>
            <a:r>
              <a:rPr lang="en-US" sz="2000" b="1" dirty="0">
                <a:solidFill>
                  <a:srgbClr val="1F4E79"/>
                </a:solidFill>
                <a:effectLst/>
                <a:ea typeface="Calibri" panose="020F0502020204030204" pitchFamily="34" charset="0"/>
              </a:rPr>
              <a:t>Central Asian NGOs </a:t>
            </a:r>
            <a:endParaRPr lang="en-US" sz="2000" dirty="0">
              <a:solidFill>
                <a:srgbClr val="1F4E79"/>
              </a:solidFill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  <a:tabLst>
                <a:tab pos="285750" algn="l"/>
                <a:tab pos="342900" algn="l"/>
              </a:tabLst>
            </a:pP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ru-RU" dirty="0">
                <a:solidFill>
                  <a:srgbClr val="222222"/>
                </a:solidFill>
              </a:rPr>
              <a:t>*Report on the CA pavilion is available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66CA634-C91C-7A03-17BF-C564A788376B}"/>
              </a:ext>
            </a:extLst>
          </p:cNvPr>
          <p:cNvSpPr/>
          <p:nvPr/>
        </p:nvSpPr>
        <p:spPr>
          <a:xfrm>
            <a:off x="400177" y="31427"/>
            <a:ext cx="8583874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2. Synergy with the UN FCCC: </a:t>
            </a:r>
            <a:r>
              <a:rPr lang="en-US" sz="2400" b="1" spc="-35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the first Central Asian Pavilion at the UNFCCC’s Conference of Parties (COP-26) in Glasgow, Scotland, UK </a:t>
            </a:r>
            <a:endParaRPr lang="ru-RU" sz="24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0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926976"/>
          </a:xfrm>
        </p:spPr>
        <p:txBody>
          <a:bodyPr>
            <a:normAutofit fontScale="90000"/>
          </a:bodyPr>
          <a:lstStyle/>
          <a:p>
            <a:br>
              <a:rPr lang="ru-RU" altLang="en-US" sz="3600" b="1" dirty="0"/>
            </a:br>
            <a:endParaRPr lang="ru-RU" alt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56792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altLang="ru-RU" dirty="0"/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79512" y="116632"/>
            <a:ext cx="87129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2600" b="1" dirty="0">
                <a:solidFill>
                  <a:schemeClr val="bg1"/>
                </a:solidFill>
              </a:rPr>
              <a:t>The Regional Environmental Centre for Central Asia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51520" y="6237312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B4A825-1B30-44C3-8FF1-2E8E700F88B5}"/>
              </a:ext>
            </a:extLst>
          </p:cNvPr>
          <p:cNvSpPr txBox="1"/>
          <p:nvPr/>
        </p:nvSpPr>
        <p:spPr>
          <a:xfrm>
            <a:off x="395536" y="294524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the agenda of the </a:t>
            </a: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10</a:t>
            </a:r>
            <a:r>
              <a:rPr lang="en-US" altLang="ru-RU" sz="2400" b="1" baseline="30000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</a:t>
            </a: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Anniversary CALP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and 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OSCE “Regional training course on water diplomacy 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special focus on gender-sensitive negotiation and mediation skills” </a:t>
            </a:r>
          </a:p>
          <a:p>
            <a:pPr algn="ctr"/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8FEB2-3EB7-43B9-9C16-A2D9A364AEBC}"/>
              </a:ext>
            </a:extLst>
          </p:cNvPr>
          <p:cNvSpPr txBox="1"/>
          <p:nvPr/>
        </p:nvSpPr>
        <p:spPr>
          <a:xfrm>
            <a:off x="2339752" y="5034092"/>
            <a:ext cx="5180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b="1" i="1" dirty="0" bmk="_Hlk497210014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Almaty, Kazakhstan</a:t>
            </a:r>
            <a:endParaRPr lang="ru-RU" altLang="ru-RU" dirty="0" bmk="_Hlk497210014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b="1" i="1" dirty="0" bmk="_Hlk497210014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16-25 September 2019</a:t>
            </a:r>
            <a:endParaRPr lang="en-US" altLang="ru-RU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C1A2563-2CF7-4EE5-8CC4-79CDFC2E922F}"/>
              </a:ext>
            </a:extLst>
          </p:cNvPr>
          <p:cNvGrpSpPr/>
          <p:nvPr/>
        </p:nvGrpSpPr>
        <p:grpSpPr>
          <a:xfrm>
            <a:off x="-331678" y="-23002"/>
            <a:ext cx="9465369" cy="6858000"/>
            <a:chOff x="-285750" y="0"/>
            <a:chExt cx="9465369" cy="6858000"/>
          </a:xfrm>
        </p:grpSpPr>
        <p:pic>
          <p:nvPicPr>
            <p:cNvPr id="12" name="Рисунок 11" descr="Лист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19" y="0"/>
              <a:ext cx="9144000" cy="6858000"/>
            </a:xfrm>
            <a:prstGeom prst="rect">
              <a:avLst/>
            </a:prstGeom>
          </p:spPr>
        </p:pic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4081D61A-D5C8-4751-A291-E915CAB80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 dirty="0"/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231EF8DA-6330-4B81-A1FF-0AA996A49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7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br>
                <a: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</a:b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77C9899E-9D7B-4044-A844-C83673984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5750" y="457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 dirty="0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E0A80D0F-54B0-4791-89E4-E479023FA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5750" y="11303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4" name="Подзаголовок 2">
            <a:extLst>
              <a:ext uri="{FF2B5EF4-FFF2-40B4-BE49-F238E27FC236}">
                <a16:creationId xmlns:a16="http://schemas.microsoft.com/office/drawing/2014/main" id="{7986A0EC-9B4A-47B8-9459-B653E26A743F}"/>
              </a:ext>
            </a:extLst>
          </p:cNvPr>
          <p:cNvSpPr txBox="1">
            <a:spLocks/>
          </p:cNvSpPr>
          <p:nvPr/>
        </p:nvSpPr>
        <p:spPr>
          <a:xfrm>
            <a:off x="449809" y="6250040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F761BF-979A-4E20-A114-3EF24571C4B8}"/>
              </a:ext>
            </a:extLst>
          </p:cNvPr>
          <p:cNvSpPr/>
          <p:nvPr/>
        </p:nvSpPr>
        <p:spPr>
          <a:xfrm>
            <a:off x="400177" y="31427"/>
            <a:ext cx="8583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CENTRAL ASIAN PAVILION AT THE COP-26 </a:t>
            </a:r>
            <a:r>
              <a:rPr lang="en-US" sz="2400" b="1" cap="all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Glasgow:</a:t>
            </a:r>
            <a:endParaRPr lang="ru-RU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5360C88-24BB-DD85-A720-A635B9019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714088"/>
            <a:ext cx="9061683" cy="582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5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926976"/>
          </a:xfrm>
        </p:spPr>
        <p:txBody>
          <a:bodyPr>
            <a:normAutofit fontScale="90000"/>
          </a:bodyPr>
          <a:lstStyle/>
          <a:p>
            <a:br>
              <a:rPr lang="ru-RU" altLang="en-US" sz="3600" b="1" dirty="0"/>
            </a:br>
            <a:endParaRPr lang="ru-RU" alt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56792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altLang="ru-RU" dirty="0"/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79512" y="116632"/>
            <a:ext cx="87129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2600" b="1" dirty="0">
                <a:solidFill>
                  <a:schemeClr val="bg1"/>
                </a:solidFill>
              </a:rPr>
              <a:t>The Regional Environmental Centre for Central Asia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51520" y="6237312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B4A825-1B30-44C3-8FF1-2E8E700F88B5}"/>
              </a:ext>
            </a:extLst>
          </p:cNvPr>
          <p:cNvSpPr txBox="1"/>
          <p:nvPr/>
        </p:nvSpPr>
        <p:spPr>
          <a:xfrm>
            <a:off x="395536" y="294524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the agenda of the </a:t>
            </a: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10</a:t>
            </a:r>
            <a:r>
              <a:rPr lang="en-US" altLang="ru-RU" sz="2400" b="1" baseline="30000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</a:t>
            </a: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Anniversary CALP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and 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OSCE “Regional training course on water diplomacy 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special focus on gender-sensitive negotiation and mediation skills” </a:t>
            </a:r>
          </a:p>
          <a:p>
            <a:pPr algn="ctr"/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8FEB2-3EB7-43B9-9C16-A2D9A364AEBC}"/>
              </a:ext>
            </a:extLst>
          </p:cNvPr>
          <p:cNvSpPr txBox="1"/>
          <p:nvPr/>
        </p:nvSpPr>
        <p:spPr>
          <a:xfrm>
            <a:off x="2339752" y="5034092"/>
            <a:ext cx="5180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b="1" i="1" dirty="0" bmk="_Hlk497210014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Almaty, Kazakhstan</a:t>
            </a:r>
            <a:endParaRPr lang="ru-RU" altLang="ru-RU" dirty="0" bmk="_Hlk497210014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b="1" i="1" dirty="0" bmk="_Hlk497210014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16-25 September 2019</a:t>
            </a:r>
            <a:endParaRPr lang="en-US" altLang="ru-RU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C1A2563-2CF7-4EE5-8CC4-79CDFC2E922F}"/>
              </a:ext>
            </a:extLst>
          </p:cNvPr>
          <p:cNvGrpSpPr/>
          <p:nvPr/>
        </p:nvGrpSpPr>
        <p:grpSpPr>
          <a:xfrm>
            <a:off x="-331678" y="-23002"/>
            <a:ext cx="9465369" cy="6858000"/>
            <a:chOff x="-285750" y="0"/>
            <a:chExt cx="9465369" cy="6858000"/>
          </a:xfrm>
        </p:grpSpPr>
        <p:pic>
          <p:nvPicPr>
            <p:cNvPr id="12" name="Рисунок 11" descr="Лист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19" y="0"/>
              <a:ext cx="9144000" cy="6858000"/>
            </a:xfrm>
            <a:prstGeom prst="rect">
              <a:avLst/>
            </a:prstGeom>
          </p:spPr>
        </p:pic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4081D61A-D5C8-4751-A291-E915CAB80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 dirty="0"/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231EF8DA-6330-4B81-A1FF-0AA996A49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7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br>
                <a: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</a:b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77C9899E-9D7B-4044-A844-C83673984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5750" y="457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 dirty="0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E0A80D0F-54B0-4791-89E4-E479023FA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5750" y="11303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4" name="Подзаголовок 2">
            <a:extLst>
              <a:ext uri="{FF2B5EF4-FFF2-40B4-BE49-F238E27FC236}">
                <a16:creationId xmlns:a16="http://schemas.microsoft.com/office/drawing/2014/main" id="{7986A0EC-9B4A-47B8-9459-B653E26A743F}"/>
              </a:ext>
            </a:extLst>
          </p:cNvPr>
          <p:cNvSpPr txBox="1">
            <a:spLocks/>
          </p:cNvSpPr>
          <p:nvPr/>
        </p:nvSpPr>
        <p:spPr>
          <a:xfrm>
            <a:off x="449809" y="6250040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F761BF-979A-4E20-A114-3EF24571C4B8}"/>
              </a:ext>
            </a:extLst>
          </p:cNvPr>
          <p:cNvSpPr/>
          <p:nvPr/>
        </p:nvSpPr>
        <p:spPr>
          <a:xfrm>
            <a:off x="98088" y="-61992"/>
            <a:ext cx="9144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3. Synergy with UNESCO and UNECE ESD and Youth processes: “13th CALP: Youth of Central Asia on the way of</a:t>
            </a:r>
            <a:r>
              <a:rPr lang="en-US" sz="2000" b="1" i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adapting to climate change and carbon neutrality”</a:t>
            </a:r>
            <a:endParaRPr lang="ru-RU" sz="20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sz="24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0A7BAC-B113-4F6E-B253-E9CC057DC81D}"/>
              </a:ext>
            </a:extLst>
          </p:cNvPr>
          <p:cNvSpPr txBox="1"/>
          <p:nvPr/>
        </p:nvSpPr>
        <p:spPr>
          <a:xfrm>
            <a:off x="323528" y="1240196"/>
            <a:ext cx="8206190" cy="4191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r>
              <a:rPr lang="en-US" b="1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Central Asian Leadership Programme on Environment for Sustainable Development (CALP)</a:t>
            </a:r>
            <a:r>
              <a:rPr lang="en-US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r>
              <a:rPr lang="en-US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CALP presents a unique opportunity for young people in </a:t>
            </a:r>
            <a:r>
              <a:rPr lang="en-US" b="1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improving capacity of “new generation” managers for strengthening regional cooperation</a:t>
            </a:r>
            <a:r>
              <a:rPr lang="en-US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endParaRPr lang="en-US" dirty="0">
              <a:solidFill>
                <a:srgbClr val="1F4E7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r>
              <a:rPr lang="en-US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thematic focus of the 13</a:t>
            </a:r>
            <a:r>
              <a:rPr lang="en-US" baseline="30000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CALP will be </a:t>
            </a:r>
            <a:r>
              <a:rPr lang="en-US" b="1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adapting to climate change</a:t>
            </a:r>
            <a:r>
              <a:rPr lang="en-US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a role of young people in transition to carbon neutrality</a:t>
            </a:r>
          </a:p>
          <a:p>
            <a:pPr marL="342900" marR="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"/>
            </a:pPr>
            <a:r>
              <a:rPr lang="en-US" b="1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Joint Youth Regional Statement </a:t>
            </a:r>
            <a:r>
              <a:rPr lang="en-US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will be developed at the 13</a:t>
            </a:r>
            <a:r>
              <a:rPr lang="en-US" baseline="30000" dirty="0">
                <a:solidFill>
                  <a:srgbClr val="1F4E7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rgbClr val="1F4E7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CALP and presented at the </a:t>
            </a:r>
            <a:r>
              <a:rPr lang="en-US" b="1" dirty="0">
                <a:solidFill>
                  <a:srgbClr val="1F4E7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COP-27 in Egypt </a:t>
            </a:r>
            <a:r>
              <a:rPr lang="en-US" dirty="0">
                <a:solidFill>
                  <a:srgbClr val="1F4E7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this year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ru-RU" sz="2200" dirty="0">
              <a:solidFill>
                <a:srgbClr val="222222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16415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926976"/>
          </a:xfrm>
        </p:spPr>
        <p:txBody>
          <a:bodyPr>
            <a:normAutofit fontScale="90000"/>
          </a:bodyPr>
          <a:lstStyle/>
          <a:p>
            <a:br>
              <a:rPr lang="ru-RU" altLang="en-US" sz="3600" b="1" dirty="0"/>
            </a:br>
            <a:endParaRPr lang="ru-RU" alt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56792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altLang="ru-RU" dirty="0"/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79512" y="116632"/>
            <a:ext cx="87129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2600" b="1" dirty="0">
                <a:solidFill>
                  <a:schemeClr val="bg1"/>
                </a:solidFill>
              </a:rPr>
              <a:t>The Regional Environmental Centre for Central Asia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51520" y="6237312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B4A825-1B30-44C3-8FF1-2E8E700F88B5}"/>
              </a:ext>
            </a:extLst>
          </p:cNvPr>
          <p:cNvSpPr txBox="1"/>
          <p:nvPr/>
        </p:nvSpPr>
        <p:spPr>
          <a:xfrm>
            <a:off x="395536" y="294524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the agenda of the </a:t>
            </a: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10</a:t>
            </a:r>
            <a:r>
              <a:rPr lang="en-US" altLang="ru-RU" sz="2400" b="1" baseline="30000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</a:t>
            </a: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Anniversary CALP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sz="2400" b="1" dirty="0" bmk="_Hlk497210014">
                <a:solidFill>
                  <a:srgbClr val="0070C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and 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OSCE “Regional training course on water diplomacy 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special focus on gender-sensitive negotiation and mediation skills” </a:t>
            </a:r>
          </a:p>
          <a:p>
            <a:pPr algn="ctr"/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8FEB2-3EB7-43B9-9C16-A2D9A364AEBC}"/>
              </a:ext>
            </a:extLst>
          </p:cNvPr>
          <p:cNvSpPr txBox="1"/>
          <p:nvPr/>
        </p:nvSpPr>
        <p:spPr>
          <a:xfrm>
            <a:off x="2339752" y="5034092"/>
            <a:ext cx="5180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b="1" i="1" dirty="0" bmk="_Hlk497210014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Almaty, Kazakhstan</a:t>
            </a:r>
            <a:endParaRPr lang="ru-RU" altLang="ru-RU" dirty="0" bmk="_Hlk497210014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en-US" altLang="ru-RU" b="1" i="1" dirty="0" bmk="_Hlk497210014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16-25 September 2019</a:t>
            </a:r>
            <a:endParaRPr lang="en-US" altLang="ru-RU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C1A2563-2CF7-4EE5-8CC4-79CDFC2E922F}"/>
              </a:ext>
            </a:extLst>
          </p:cNvPr>
          <p:cNvGrpSpPr/>
          <p:nvPr/>
        </p:nvGrpSpPr>
        <p:grpSpPr>
          <a:xfrm>
            <a:off x="-331678" y="-23002"/>
            <a:ext cx="9465369" cy="6858000"/>
            <a:chOff x="-285750" y="0"/>
            <a:chExt cx="9465369" cy="6858000"/>
          </a:xfrm>
        </p:grpSpPr>
        <p:pic>
          <p:nvPicPr>
            <p:cNvPr id="12" name="Рисунок 11" descr="Лист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19" y="0"/>
              <a:ext cx="9144000" cy="6858000"/>
            </a:xfrm>
            <a:prstGeom prst="rect">
              <a:avLst/>
            </a:prstGeom>
          </p:spPr>
        </p:pic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4081D61A-D5C8-4751-A291-E915CAB80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 dirty="0"/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231EF8DA-6330-4B81-A1FF-0AA996A49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7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br>
                <a: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</a:b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77C9899E-9D7B-4044-A844-C83673984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5750" y="4572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 dirty="0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E0A80D0F-54B0-4791-89E4-E479023FA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5750" y="11303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4" name="Подзаголовок 2">
            <a:extLst>
              <a:ext uri="{FF2B5EF4-FFF2-40B4-BE49-F238E27FC236}">
                <a16:creationId xmlns:a16="http://schemas.microsoft.com/office/drawing/2014/main" id="{7986A0EC-9B4A-47B8-9459-B653E26A743F}"/>
              </a:ext>
            </a:extLst>
          </p:cNvPr>
          <p:cNvSpPr txBox="1">
            <a:spLocks/>
          </p:cNvSpPr>
          <p:nvPr/>
        </p:nvSpPr>
        <p:spPr>
          <a:xfrm>
            <a:off x="449809" y="6250040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F761BF-979A-4E20-A114-3EF24571C4B8}"/>
              </a:ext>
            </a:extLst>
          </p:cNvPr>
          <p:cNvSpPr/>
          <p:nvPr/>
        </p:nvSpPr>
        <p:spPr>
          <a:xfrm>
            <a:off x="449809" y="-61992"/>
            <a:ext cx="8583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 bmk="_Hlk497210014">
                <a:solidFill>
                  <a:schemeClr val="bg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CALP alumni network and cooperation with CA governments 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09F250B-F569-4235-BD7F-7409B28B1617}"/>
              </a:ext>
            </a:extLst>
          </p:cNvPr>
          <p:cNvGrpSpPr/>
          <p:nvPr/>
        </p:nvGrpSpPr>
        <p:grpSpPr>
          <a:xfrm>
            <a:off x="5032119" y="807995"/>
            <a:ext cx="4058650" cy="5592985"/>
            <a:chOff x="5182591" y="1329515"/>
            <a:chExt cx="3716841" cy="4457981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E3B29AD7-45CB-4528-80EB-5819371D9DA8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2591" y="1329515"/>
              <a:ext cx="3716841" cy="19365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0EAC81BD-C128-4799-9F75-29B6CB2E1A8C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2591" y="3418630"/>
              <a:ext cx="3691119" cy="23688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D0A7BAC-B113-4F6E-B253-E9CC057DC81D}"/>
              </a:ext>
            </a:extLst>
          </p:cNvPr>
          <p:cNvSpPr txBox="1"/>
          <p:nvPr/>
        </p:nvSpPr>
        <p:spPr>
          <a:xfrm>
            <a:off x="32774" y="814603"/>
            <a:ext cx="518030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ru-RU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There is a trend of growing interest in participation in the CALP leaders from governments (by nominations)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ru-RU" sz="22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inherit"/>
              </a:rPr>
              <a:t>In 2018 - </a:t>
            </a:r>
            <a:r>
              <a:rPr lang="en-US" altLang="ru-RU" sz="2200" b="1" dirty="0">
                <a:solidFill>
                  <a:srgbClr val="008080"/>
                </a:solidFill>
                <a:latin typeface="inherit"/>
              </a:rPr>
              <a:t>2021 – about 40-50%</a:t>
            </a:r>
            <a:r>
              <a:rPr kumimoji="0" lang="en-US" altLang="ru-RU" sz="22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</a:rPr>
              <a:t> </a:t>
            </a:r>
            <a:r>
              <a:rPr lang="en-US" altLang="ru-RU" sz="2200" b="1" dirty="0">
                <a:solidFill>
                  <a:srgbClr val="008080"/>
                </a:solidFill>
                <a:latin typeface="inherit"/>
              </a:rPr>
              <a:t>of graduates represented the state sector </a:t>
            </a:r>
            <a:r>
              <a:rPr lang="en-US" altLang="ru-RU" sz="2200" dirty="0">
                <a:solidFill>
                  <a:srgbClr val="222222"/>
                </a:solidFill>
                <a:latin typeface="inherit"/>
              </a:rPr>
              <a:t>of the Central Asian countries and Afghanistan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ru-RU" sz="2200" dirty="0">
                <a:solidFill>
                  <a:srgbClr val="222222"/>
                </a:solidFill>
                <a:latin typeface="inherit"/>
              </a:rPr>
              <a:t>About </a:t>
            </a:r>
            <a:r>
              <a:rPr lang="en-US" altLang="ru-RU" sz="2200" b="1" dirty="0">
                <a:solidFill>
                  <a:srgbClr val="008080"/>
                </a:solidFill>
                <a:latin typeface="inherit"/>
              </a:rPr>
              <a:t>370 alumni </a:t>
            </a:r>
            <a:r>
              <a:rPr lang="en-US" altLang="ru-RU" sz="2200" dirty="0">
                <a:solidFill>
                  <a:srgbClr val="222222"/>
                </a:solidFill>
                <a:latin typeface="inherit"/>
              </a:rPr>
              <a:t>of the CALP (2010-2021)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BAD478B-C623-4D12-8C35-62C8777A35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34" y="3928338"/>
            <a:ext cx="4295296" cy="252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3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Лис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926976"/>
          </a:xfrm>
        </p:spPr>
        <p:txBody>
          <a:bodyPr>
            <a:normAutofit fontScale="90000"/>
          </a:bodyPr>
          <a:lstStyle/>
          <a:p>
            <a:br>
              <a:rPr lang="ru-RU" altLang="en-US" sz="3600" b="1" dirty="0"/>
            </a:br>
            <a:endParaRPr lang="ru-RU" alt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56792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altLang="ru-RU" dirty="0"/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79512" y="116632"/>
            <a:ext cx="87129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685800">
              <a:defRPr/>
            </a:pPr>
            <a:r>
              <a:rPr lang="en-US" sz="2800" b="1" dirty="0">
                <a:solidFill>
                  <a:schemeClr val="bg1"/>
                </a:solidFill>
                <a:latin typeface="HelveticaNeueCyr" panose="02000503040000020004" pitchFamily="2" charset="-52"/>
                <a:cs typeface="Arial" pitchFamily="34" charset="0"/>
              </a:rPr>
              <a:t>Our leaders of Central Asia and Afghanistan</a:t>
            </a:r>
            <a:endParaRPr lang="ru-RU" sz="2800" b="1" dirty="0">
              <a:solidFill>
                <a:schemeClr val="bg1"/>
              </a:solidFill>
              <a:latin typeface="HelveticaNeueCyr" panose="02000503040000020004" pitchFamily="2" charset="-52"/>
              <a:cs typeface="Arial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51520" y="6237312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Рисунок 8" descr="http://carececo.org/upload/14sept_vacover.jpg">
            <a:extLst>
              <a:ext uri="{FF2B5EF4-FFF2-40B4-BE49-F238E27FC236}">
                <a16:creationId xmlns:a16="http://schemas.microsoft.com/office/drawing/2014/main" id="{61FBCE52-8E62-45C4-BA7A-DBA72881394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9" y="933799"/>
            <a:ext cx="4484041" cy="288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BAD6C1-8291-4C96-9B3D-6C7C1F54CD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79" y="933799"/>
            <a:ext cx="4322279" cy="28815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EADBE8-7A38-4D20-8611-75DE699045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79" y="3861847"/>
            <a:ext cx="4376539" cy="25805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A3BE15D-1E22-49EE-9BB7-BFC388636C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2" y="3861847"/>
            <a:ext cx="4376540" cy="25805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E96182D-D750-42C3-9B84-1380A90B4D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13" y="2483768"/>
            <a:ext cx="3772367" cy="24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8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Лис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altLang="en-US" sz="3600" b="1" dirty="0"/>
            </a:br>
            <a:endParaRPr lang="ru-RU" alt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C0AEDE-2E24-48AC-B248-FDC6BC72A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502188"/>
            <a:ext cx="8784976" cy="3623975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56792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altLang="ru-RU" dirty="0"/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79512" y="116632"/>
            <a:ext cx="87129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2600" b="1" dirty="0">
                <a:solidFill>
                  <a:schemeClr val="bg1"/>
                </a:solidFill>
              </a:rPr>
              <a:t>The Regional Environmental Centre for Central Asia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51520" y="6237312"/>
            <a:ext cx="864096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www.carececo.org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3104D1-C86B-40CC-9179-3B658617C3D5}"/>
              </a:ext>
            </a:extLst>
          </p:cNvPr>
          <p:cNvSpPr/>
          <p:nvPr/>
        </p:nvSpPr>
        <p:spPr>
          <a:xfrm>
            <a:off x="251520" y="1196752"/>
            <a:ext cx="83529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We are opened for cooperation on the CALP-2022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!</a:t>
            </a:r>
          </a:p>
          <a:p>
            <a:pPr lvl="0" algn="ctr">
              <a:spcBef>
                <a:spcPct val="0"/>
              </a:spcBef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No borders for cooperation, partnership and friendship! 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0" algn="ctr">
              <a:spcBef>
                <a:spcPct val="0"/>
              </a:spcBef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Thank you for your attention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! 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0" algn="ctr">
              <a:spcBef>
                <a:spcPct val="0"/>
              </a:spcBef>
            </a:pP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800" dirty="0"/>
              <a:t>E: </a:t>
            </a:r>
            <a:r>
              <a:rPr lang="en-US" sz="2800" dirty="0">
                <a:hlinkClick r:id="rId3"/>
              </a:rPr>
              <a:t>tshakirova@carececo.org</a:t>
            </a:r>
            <a:endParaRPr lang="en-US" sz="2800" dirty="0"/>
          </a:p>
          <a:p>
            <a:pPr algn="ctr"/>
            <a:r>
              <a:rPr lang="en-US" sz="2800" dirty="0"/>
              <a:t>I: </a:t>
            </a:r>
            <a:r>
              <a:rPr lang="en-US" sz="2800" dirty="0">
                <a:hlinkClick r:id="rId4"/>
              </a:rPr>
              <a:t>www.carececo.org</a:t>
            </a:r>
            <a:endParaRPr lang="en-US" sz="2800" dirty="0"/>
          </a:p>
          <a:p>
            <a:pPr algn="ctr"/>
            <a:r>
              <a:rPr lang="en-US" sz="2800" dirty="0"/>
              <a:t>S: </a:t>
            </a:r>
            <a:r>
              <a:rPr lang="en-US" sz="2800" dirty="0" err="1"/>
              <a:t>tatiana_Shakirova</a:t>
            </a:r>
            <a:endParaRPr lang="en-US" sz="2800" dirty="0"/>
          </a:p>
          <a:p>
            <a:pPr algn="ctr"/>
            <a:r>
              <a:rPr lang="en-US" sz="2800" dirty="0"/>
              <a:t>CALP App.: </a:t>
            </a:r>
            <a:r>
              <a:rPr lang="en-AU" sz="2800" dirty="0">
                <a:hlinkClick r:id="rId5"/>
              </a:rPr>
              <a:t>http://calp.carececo.org/mobile/</a:t>
            </a:r>
            <a:r>
              <a:rPr lang="en-AU" sz="2800" dirty="0"/>
              <a:t> 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0" algn="ctr">
              <a:spcBef>
                <a:spcPct val="0"/>
              </a:spcBef>
            </a:pP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0" algn="ctr">
              <a:spcBef>
                <a:spcPct val="0"/>
              </a:spcBef>
            </a:pP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0" algn="ctr">
              <a:spcBef>
                <a:spcPct val="0"/>
              </a:spcBef>
            </a:pPr>
            <a:endParaRPr lang="en-GB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1260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26774</TotalTime>
  <Words>965</Words>
  <Application>Microsoft Office PowerPoint</Application>
  <PresentationFormat>Экран (4:3)</PresentationFormat>
  <Paragraphs>142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Calibri</vt:lpstr>
      <vt:lpstr>HelveticaNeueCyr</vt:lpstr>
      <vt:lpstr>inherit</vt:lpstr>
      <vt:lpstr>Symbol</vt:lpstr>
      <vt:lpstr>Wingdings</vt:lpstr>
      <vt:lpstr>Тема Office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Mary</dc:creator>
  <cp:lastModifiedBy>Tatyana</cp:lastModifiedBy>
  <cp:revision>531</cp:revision>
  <cp:lastPrinted>2020-09-09T04:15:09Z</cp:lastPrinted>
  <dcterms:created xsi:type="dcterms:W3CDTF">2016-02-05T10:31:41Z</dcterms:created>
  <dcterms:modified xsi:type="dcterms:W3CDTF">2022-05-19T06:02:15Z</dcterms:modified>
</cp:coreProperties>
</file>