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528" r:id="rId5"/>
    <p:sldId id="529" r:id="rId6"/>
    <p:sldId id="525" r:id="rId7"/>
    <p:sldId id="526" r:id="rId8"/>
  </p:sldIdLst>
  <p:sldSz cx="12192000" cy="6858000"/>
  <p:notesSz cx="6858000" cy="9144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72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13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877984" y="5894388"/>
            <a:ext cx="6043083" cy="381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endParaRPr lang="de-DE" sz="2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4417" y="2997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133" b="1"/>
            </a:lvl1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grpSp>
        <p:nvGrpSpPr>
          <p:cNvPr id="37" name="Group 55"/>
          <p:cNvGrpSpPr>
            <a:grpSpLocks/>
          </p:cNvGrpSpPr>
          <p:nvPr/>
        </p:nvGrpSpPr>
        <p:grpSpPr bwMode="auto">
          <a:xfrm>
            <a:off x="0" y="301629"/>
            <a:ext cx="12192000" cy="6103937"/>
            <a:chOff x="0" y="190"/>
            <a:chExt cx="5760" cy="3845"/>
          </a:xfrm>
        </p:grpSpPr>
        <p:sp>
          <p:nvSpPr>
            <p:cNvPr id="38" name="Line 8"/>
            <p:cNvSpPr>
              <a:spLocks noChangeShapeType="1"/>
            </p:cNvSpPr>
            <p:nvPr userDrawn="1"/>
          </p:nvSpPr>
          <p:spPr bwMode="auto">
            <a:xfrm>
              <a:off x="0" y="340"/>
              <a:ext cx="57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sz="2400"/>
            </a:p>
          </p:txBody>
        </p:sp>
        <p:sp>
          <p:nvSpPr>
            <p:cNvPr id="39" name="Line 9"/>
            <p:cNvSpPr>
              <a:spLocks noChangeShapeType="1"/>
            </p:cNvSpPr>
            <p:nvPr userDrawn="1"/>
          </p:nvSpPr>
          <p:spPr bwMode="auto">
            <a:xfrm>
              <a:off x="0" y="4035"/>
              <a:ext cx="57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sz="2400"/>
            </a:p>
          </p:txBody>
        </p:sp>
        <p:grpSp>
          <p:nvGrpSpPr>
            <p:cNvPr id="40" name="Group 41"/>
            <p:cNvGrpSpPr>
              <a:grpSpLocks/>
            </p:cNvGrpSpPr>
            <p:nvPr userDrawn="1"/>
          </p:nvGrpSpPr>
          <p:grpSpPr bwMode="auto">
            <a:xfrm>
              <a:off x="3910" y="190"/>
              <a:ext cx="959" cy="97"/>
              <a:chOff x="3910" y="190"/>
              <a:chExt cx="959" cy="97"/>
            </a:xfrm>
          </p:grpSpPr>
          <p:sp>
            <p:nvSpPr>
              <p:cNvPr id="41" name="AutoShape 42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3910" y="190"/>
                <a:ext cx="959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2" name="Rectangle 43"/>
              <p:cNvSpPr>
                <a:spLocks noChangeArrowheads="1"/>
              </p:cNvSpPr>
              <p:nvPr userDrawn="1"/>
            </p:nvSpPr>
            <p:spPr bwMode="auto">
              <a:xfrm>
                <a:off x="3919" y="198"/>
                <a:ext cx="145" cy="81"/>
              </a:xfrm>
              <a:prstGeom prst="rect">
                <a:avLst/>
              </a:prstGeom>
              <a:solidFill>
                <a:srgbClr val="E779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3" name="Freeform 44"/>
              <p:cNvSpPr>
                <a:spLocks noEditPoints="1"/>
              </p:cNvSpPr>
              <p:nvPr userDrawn="1"/>
            </p:nvSpPr>
            <p:spPr bwMode="auto">
              <a:xfrm>
                <a:off x="3916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4" name="Rectangle 45"/>
              <p:cNvSpPr>
                <a:spLocks noChangeArrowheads="1"/>
              </p:cNvSpPr>
              <p:nvPr userDrawn="1"/>
            </p:nvSpPr>
            <p:spPr bwMode="auto">
              <a:xfrm>
                <a:off x="4078" y="198"/>
                <a:ext cx="146" cy="81"/>
              </a:xfrm>
              <a:prstGeom prst="rect">
                <a:avLst/>
              </a:prstGeom>
              <a:solidFill>
                <a:srgbClr val="CC864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5" name="Freeform 46"/>
              <p:cNvSpPr>
                <a:spLocks noEditPoints="1"/>
              </p:cNvSpPr>
              <p:nvPr userDrawn="1"/>
            </p:nvSpPr>
            <p:spPr bwMode="auto">
              <a:xfrm>
                <a:off x="4076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6" name="Rectangle 47"/>
              <p:cNvSpPr>
                <a:spLocks noChangeArrowheads="1"/>
              </p:cNvSpPr>
              <p:nvPr userDrawn="1"/>
            </p:nvSpPr>
            <p:spPr bwMode="auto">
              <a:xfrm>
                <a:off x="4237" y="198"/>
                <a:ext cx="145" cy="81"/>
              </a:xfrm>
              <a:prstGeom prst="rect">
                <a:avLst/>
              </a:prstGeom>
              <a:solidFill>
                <a:srgbClr val="EE251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7" name="Freeform 48"/>
              <p:cNvSpPr>
                <a:spLocks noEditPoints="1"/>
              </p:cNvSpPr>
              <p:nvPr userDrawn="1"/>
            </p:nvSpPr>
            <p:spPr bwMode="auto">
              <a:xfrm>
                <a:off x="4235" y="195"/>
                <a:ext cx="150" cy="87"/>
              </a:xfrm>
              <a:custGeom>
                <a:avLst/>
                <a:gdLst/>
                <a:ahLst/>
                <a:cxnLst>
                  <a:cxn ang="0">
                    <a:pos x="837" y="500"/>
                  </a:cxn>
                  <a:cxn ang="0">
                    <a:pos x="823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3" y="486"/>
                  </a:cxn>
                  <a:cxn ang="0">
                    <a:pos x="837" y="500"/>
                  </a:cxn>
                  <a:cxn ang="0">
                    <a:pos x="837" y="500"/>
                  </a:cxn>
                  <a:cxn ang="0">
                    <a:pos x="837" y="521"/>
                  </a:cxn>
                  <a:cxn ang="0">
                    <a:pos x="823" y="521"/>
                  </a:cxn>
                  <a:cxn ang="0">
                    <a:pos x="837" y="500"/>
                  </a:cxn>
                  <a:cxn ang="0">
                    <a:pos x="823" y="0"/>
                  </a:cxn>
                  <a:cxn ang="0">
                    <a:pos x="837" y="21"/>
                  </a:cxn>
                  <a:cxn ang="0">
                    <a:pos x="837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3" y="0"/>
                  </a:cxn>
                  <a:cxn ang="0">
                    <a:pos x="823" y="0"/>
                  </a:cxn>
                  <a:cxn ang="0">
                    <a:pos x="837" y="0"/>
                  </a:cxn>
                  <a:cxn ang="0">
                    <a:pos x="837" y="21"/>
                  </a:cxn>
                  <a:cxn ang="0">
                    <a:pos x="823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3" y="0"/>
                  </a:cxn>
                  <a:cxn ang="0">
                    <a:pos x="823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7" y="21"/>
                  </a:cxn>
                  <a:cxn ang="0">
                    <a:pos x="27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7" h="521">
                    <a:moveTo>
                      <a:pt x="837" y="500"/>
                    </a:moveTo>
                    <a:lnTo>
                      <a:pt x="823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3" y="486"/>
                    </a:lnTo>
                    <a:lnTo>
                      <a:pt x="837" y="500"/>
                    </a:lnTo>
                    <a:close/>
                    <a:moveTo>
                      <a:pt x="837" y="500"/>
                    </a:moveTo>
                    <a:lnTo>
                      <a:pt x="837" y="521"/>
                    </a:lnTo>
                    <a:lnTo>
                      <a:pt x="823" y="521"/>
                    </a:lnTo>
                    <a:lnTo>
                      <a:pt x="837" y="500"/>
                    </a:lnTo>
                    <a:close/>
                    <a:moveTo>
                      <a:pt x="823" y="0"/>
                    </a:moveTo>
                    <a:lnTo>
                      <a:pt x="837" y="21"/>
                    </a:lnTo>
                    <a:lnTo>
                      <a:pt x="837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3" y="0"/>
                    </a:lnTo>
                    <a:close/>
                    <a:moveTo>
                      <a:pt x="823" y="0"/>
                    </a:moveTo>
                    <a:lnTo>
                      <a:pt x="837" y="0"/>
                    </a:lnTo>
                    <a:lnTo>
                      <a:pt x="837" y="21"/>
                    </a:lnTo>
                    <a:lnTo>
                      <a:pt x="823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3" y="0"/>
                    </a:lnTo>
                    <a:lnTo>
                      <a:pt x="823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7" y="21"/>
                    </a:lnTo>
                    <a:lnTo>
                      <a:pt x="27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8" name="Rectangle 49"/>
              <p:cNvSpPr>
                <a:spLocks noChangeArrowheads="1"/>
              </p:cNvSpPr>
              <p:nvPr userDrawn="1"/>
            </p:nvSpPr>
            <p:spPr bwMode="auto">
              <a:xfrm>
                <a:off x="4397" y="198"/>
                <a:ext cx="145" cy="81"/>
              </a:xfrm>
              <a:prstGeom prst="rect">
                <a:avLst/>
              </a:prstGeom>
              <a:solidFill>
                <a:srgbClr val="667AB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9" name="Freeform 50"/>
              <p:cNvSpPr>
                <a:spLocks noEditPoints="1"/>
              </p:cNvSpPr>
              <p:nvPr userDrawn="1"/>
            </p:nvSpPr>
            <p:spPr bwMode="auto">
              <a:xfrm>
                <a:off x="4394" y="195"/>
                <a:ext cx="150" cy="87"/>
              </a:xfrm>
              <a:custGeom>
                <a:avLst/>
                <a:gdLst/>
                <a:ahLst/>
                <a:cxnLst>
                  <a:cxn ang="0">
                    <a:pos x="837" y="500"/>
                  </a:cxn>
                  <a:cxn ang="0">
                    <a:pos x="823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3" y="486"/>
                  </a:cxn>
                  <a:cxn ang="0">
                    <a:pos x="837" y="500"/>
                  </a:cxn>
                  <a:cxn ang="0">
                    <a:pos x="837" y="500"/>
                  </a:cxn>
                  <a:cxn ang="0">
                    <a:pos x="837" y="521"/>
                  </a:cxn>
                  <a:cxn ang="0">
                    <a:pos x="823" y="521"/>
                  </a:cxn>
                  <a:cxn ang="0">
                    <a:pos x="837" y="500"/>
                  </a:cxn>
                  <a:cxn ang="0">
                    <a:pos x="823" y="0"/>
                  </a:cxn>
                  <a:cxn ang="0">
                    <a:pos x="837" y="21"/>
                  </a:cxn>
                  <a:cxn ang="0">
                    <a:pos x="837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3" y="0"/>
                  </a:cxn>
                  <a:cxn ang="0">
                    <a:pos x="823" y="0"/>
                  </a:cxn>
                  <a:cxn ang="0">
                    <a:pos x="837" y="0"/>
                  </a:cxn>
                  <a:cxn ang="0">
                    <a:pos x="837" y="21"/>
                  </a:cxn>
                  <a:cxn ang="0">
                    <a:pos x="823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3" y="0"/>
                  </a:cxn>
                  <a:cxn ang="0">
                    <a:pos x="823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7" y="21"/>
                  </a:cxn>
                  <a:cxn ang="0">
                    <a:pos x="27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7" h="521">
                    <a:moveTo>
                      <a:pt x="837" y="500"/>
                    </a:moveTo>
                    <a:lnTo>
                      <a:pt x="823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3" y="486"/>
                    </a:lnTo>
                    <a:lnTo>
                      <a:pt x="837" y="500"/>
                    </a:lnTo>
                    <a:close/>
                    <a:moveTo>
                      <a:pt x="837" y="500"/>
                    </a:moveTo>
                    <a:lnTo>
                      <a:pt x="837" y="521"/>
                    </a:lnTo>
                    <a:lnTo>
                      <a:pt x="823" y="521"/>
                    </a:lnTo>
                    <a:lnTo>
                      <a:pt x="837" y="500"/>
                    </a:lnTo>
                    <a:close/>
                    <a:moveTo>
                      <a:pt x="823" y="0"/>
                    </a:moveTo>
                    <a:lnTo>
                      <a:pt x="837" y="21"/>
                    </a:lnTo>
                    <a:lnTo>
                      <a:pt x="837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3" y="0"/>
                    </a:lnTo>
                    <a:close/>
                    <a:moveTo>
                      <a:pt x="823" y="0"/>
                    </a:moveTo>
                    <a:lnTo>
                      <a:pt x="837" y="0"/>
                    </a:lnTo>
                    <a:lnTo>
                      <a:pt x="837" y="21"/>
                    </a:lnTo>
                    <a:lnTo>
                      <a:pt x="823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3" y="0"/>
                    </a:lnTo>
                    <a:lnTo>
                      <a:pt x="823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7" y="21"/>
                    </a:lnTo>
                    <a:lnTo>
                      <a:pt x="27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50" name="Rectangle 51"/>
              <p:cNvSpPr>
                <a:spLocks noChangeArrowheads="1"/>
              </p:cNvSpPr>
              <p:nvPr userDrawn="1"/>
            </p:nvSpPr>
            <p:spPr bwMode="auto">
              <a:xfrm>
                <a:off x="4555" y="198"/>
                <a:ext cx="147" cy="81"/>
              </a:xfrm>
              <a:prstGeom prst="rect">
                <a:avLst/>
              </a:prstGeom>
              <a:solidFill>
                <a:srgbClr val="FFF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51" name="Freeform 52"/>
              <p:cNvSpPr>
                <a:spLocks noEditPoints="1"/>
              </p:cNvSpPr>
              <p:nvPr userDrawn="1"/>
            </p:nvSpPr>
            <p:spPr bwMode="auto">
              <a:xfrm>
                <a:off x="4553" y="195"/>
                <a:ext cx="151" cy="87"/>
              </a:xfrm>
              <a:custGeom>
                <a:avLst/>
                <a:gdLst/>
                <a:ahLst/>
                <a:cxnLst>
                  <a:cxn ang="0">
                    <a:pos x="844" y="500"/>
                  </a:cxn>
                  <a:cxn ang="0">
                    <a:pos x="831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31" y="486"/>
                  </a:cxn>
                  <a:cxn ang="0">
                    <a:pos x="844" y="500"/>
                  </a:cxn>
                  <a:cxn ang="0">
                    <a:pos x="844" y="500"/>
                  </a:cxn>
                  <a:cxn ang="0">
                    <a:pos x="844" y="521"/>
                  </a:cxn>
                  <a:cxn ang="0">
                    <a:pos x="831" y="521"/>
                  </a:cxn>
                  <a:cxn ang="0">
                    <a:pos x="844" y="500"/>
                  </a:cxn>
                  <a:cxn ang="0">
                    <a:pos x="831" y="0"/>
                  </a:cxn>
                  <a:cxn ang="0">
                    <a:pos x="844" y="21"/>
                  </a:cxn>
                  <a:cxn ang="0">
                    <a:pos x="844" y="500"/>
                  </a:cxn>
                  <a:cxn ang="0">
                    <a:pos x="817" y="500"/>
                  </a:cxn>
                  <a:cxn ang="0">
                    <a:pos x="817" y="21"/>
                  </a:cxn>
                  <a:cxn ang="0">
                    <a:pos x="831" y="0"/>
                  </a:cxn>
                  <a:cxn ang="0">
                    <a:pos x="831" y="0"/>
                  </a:cxn>
                  <a:cxn ang="0">
                    <a:pos x="844" y="0"/>
                  </a:cxn>
                  <a:cxn ang="0">
                    <a:pos x="844" y="21"/>
                  </a:cxn>
                  <a:cxn ang="0">
                    <a:pos x="831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31" y="0"/>
                  </a:cxn>
                  <a:cxn ang="0">
                    <a:pos x="831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44" h="521">
                    <a:moveTo>
                      <a:pt x="844" y="500"/>
                    </a:moveTo>
                    <a:lnTo>
                      <a:pt x="831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31" y="486"/>
                    </a:lnTo>
                    <a:lnTo>
                      <a:pt x="844" y="500"/>
                    </a:lnTo>
                    <a:close/>
                    <a:moveTo>
                      <a:pt x="844" y="500"/>
                    </a:moveTo>
                    <a:lnTo>
                      <a:pt x="844" y="521"/>
                    </a:lnTo>
                    <a:lnTo>
                      <a:pt x="831" y="521"/>
                    </a:lnTo>
                    <a:lnTo>
                      <a:pt x="844" y="500"/>
                    </a:lnTo>
                    <a:close/>
                    <a:moveTo>
                      <a:pt x="831" y="0"/>
                    </a:moveTo>
                    <a:lnTo>
                      <a:pt x="844" y="21"/>
                    </a:lnTo>
                    <a:lnTo>
                      <a:pt x="844" y="500"/>
                    </a:lnTo>
                    <a:lnTo>
                      <a:pt x="817" y="500"/>
                    </a:lnTo>
                    <a:lnTo>
                      <a:pt x="817" y="21"/>
                    </a:lnTo>
                    <a:lnTo>
                      <a:pt x="831" y="0"/>
                    </a:lnTo>
                    <a:close/>
                    <a:moveTo>
                      <a:pt x="831" y="0"/>
                    </a:moveTo>
                    <a:lnTo>
                      <a:pt x="844" y="0"/>
                    </a:lnTo>
                    <a:lnTo>
                      <a:pt x="844" y="21"/>
                    </a:lnTo>
                    <a:lnTo>
                      <a:pt x="831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31" y="0"/>
                    </a:lnTo>
                    <a:lnTo>
                      <a:pt x="831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52" name="Rectangle 53"/>
              <p:cNvSpPr>
                <a:spLocks noChangeArrowheads="1"/>
              </p:cNvSpPr>
              <p:nvPr userDrawn="1"/>
            </p:nvSpPr>
            <p:spPr bwMode="auto">
              <a:xfrm>
                <a:off x="4715" y="198"/>
                <a:ext cx="145" cy="81"/>
              </a:xfrm>
              <a:prstGeom prst="rect">
                <a:avLst/>
              </a:prstGeom>
              <a:solidFill>
                <a:srgbClr val="54B63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53" name="Freeform 54"/>
              <p:cNvSpPr>
                <a:spLocks noEditPoints="1"/>
              </p:cNvSpPr>
              <p:nvPr userDrawn="1"/>
            </p:nvSpPr>
            <p:spPr bwMode="auto">
              <a:xfrm>
                <a:off x="4713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</p:grpSp>
      </p:grpSp>
      <p:pic>
        <p:nvPicPr>
          <p:cNvPr id="54" name="Picture 1" descr="S:\Medien\Grafiken\Logos\BASt\bast_transpar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2546" y="68628"/>
            <a:ext cx="864095" cy="3886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525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1"/>
          <p:cNvSpPr>
            <a:spLocks noGrp="1"/>
          </p:cNvSpPr>
          <p:nvPr>
            <p:ph type="title"/>
          </p:nvPr>
        </p:nvSpPr>
        <p:spPr>
          <a:xfrm>
            <a:off x="353913" y="620688"/>
            <a:ext cx="9530027" cy="8382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20000"/>
              </a:lnSpc>
              <a:defRPr sz="2667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335361" y="1854202"/>
            <a:ext cx="11247967" cy="4312684"/>
          </a:xfrm>
          <a:prstGeom prst="rect">
            <a:avLst/>
          </a:prstGeom>
        </p:spPr>
        <p:txBody>
          <a:bodyPr lIns="0"/>
          <a:lstStyle>
            <a:lvl1pPr marL="482588" indent="-482588">
              <a:lnSpc>
                <a:spcPct val="120000"/>
              </a:lnSpc>
              <a:buClr>
                <a:srgbClr val="55B631"/>
              </a:buClr>
              <a:buSzPct val="120000"/>
              <a:buFont typeface="Wingdings" pitchFamily="2" charset="2"/>
              <a:buChar char=""/>
              <a:defRPr sz="2400"/>
            </a:lvl1pPr>
            <a:lvl2pPr>
              <a:lnSpc>
                <a:spcPct val="120000"/>
              </a:lnSpc>
              <a:buClr>
                <a:srgbClr val="55B631"/>
              </a:buClr>
              <a:buSzPct val="120000"/>
              <a:buFont typeface="Verdana" pitchFamily="34" charset="0"/>
              <a:buChar char="•"/>
              <a:defRPr sz="2133"/>
            </a:lvl2pPr>
            <a:lvl3pPr>
              <a:lnSpc>
                <a:spcPct val="120000"/>
              </a:lnSpc>
              <a:buClr>
                <a:srgbClr val="55B631"/>
              </a:buClr>
              <a:buFont typeface="Verdana" pitchFamily="34" charset="0"/>
              <a:buChar char="–"/>
              <a:defRPr sz="1867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35361" y="6502115"/>
            <a:ext cx="2848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200" dirty="0">
                <a:solidFill>
                  <a:schemeClr val="bg2"/>
                </a:solidFill>
              </a:rPr>
              <a:t>Delegation </a:t>
            </a:r>
            <a:r>
              <a:rPr lang="de-DE" sz="1200" dirty="0" err="1">
                <a:solidFill>
                  <a:schemeClr val="bg2"/>
                </a:solidFill>
              </a:rPr>
              <a:t>of</a:t>
            </a:r>
            <a:r>
              <a:rPr lang="de-DE" sz="1200" dirty="0">
                <a:solidFill>
                  <a:schemeClr val="bg2"/>
                </a:solidFill>
              </a:rPr>
              <a:t> Germany</a:t>
            </a:r>
          </a:p>
        </p:txBody>
      </p:sp>
    </p:spTree>
    <p:extLst>
      <p:ext uri="{BB962C8B-B14F-4D97-AF65-F5344CB8AC3E}">
        <p14:creationId xmlns:p14="http://schemas.microsoft.com/office/powerpoint/2010/main" val="347708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1"/>
          <p:cNvSpPr>
            <a:spLocks noGrp="1"/>
          </p:cNvSpPr>
          <p:nvPr>
            <p:ph type="title"/>
          </p:nvPr>
        </p:nvSpPr>
        <p:spPr>
          <a:xfrm>
            <a:off x="353913" y="620688"/>
            <a:ext cx="9530027" cy="838200"/>
          </a:xfrm>
          <a:prstGeom prst="rect">
            <a:avLst/>
          </a:prstGeom>
        </p:spPr>
        <p:txBody>
          <a:bodyPr lIns="0"/>
          <a:lstStyle>
            <a:lvl1pPr>
              <a:lnSpc>
                <a:spcPct val="120000"/>
              </a:lnSpc>
              <a:defRPr sz="2667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034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5"/>
          <p:cNvSpPr txBox="1">
            <a:spLocks noChangeArrowheads="1"/>
          </p:cNvSpPr>
          <p:nvPr/>
        </p:nvSpPr>
        <p:spPr bwMode="auto">
          <a:xfrm>
            <a:off x="203200" y="6384709"/>
            <a:ext cx="3397251" cy="473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mtClean="0"/>
            </a:lvl1pPr>
          </a:lstStyle>
          <a:p>
            <a:pPr>
              <a:defRPr/>
            </a:pPr>
            <a:endParaRPr sz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30" name="Rectangle 6"/>
          <p:cNvSpPr txBox="1">
            <a:spLocks noChangeArrowheads="1"/>
          </p:cNvSpPr>
          <p:nvPr/>
        </p:nvSpPr>
        <p:spPr bwMode="auto">
          <a:xfrm>
            <a:off x="9264352" y="6481765"/>
            <a:ext cx="2699048" cy="260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1pPr>
          </a:lstStyle>
          <a:p>
            <a:pPr marL="0" marR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fld id="{D54BE9BA-BB05-491B-A2BB-816375A953A7}" type="slidenum">
              <a:rPr lang="de-DE" sz="12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marL="0" marR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de-DE" sz="12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2" name="Group 55"/>
          <p:cNvGrpSpPr>
            <a:grpSpLocks/>
          </p:cNvGrpSpPr>
          <p:nvPr/>
        </p:nvGrpSpPr>
        <p:grpSpPr bwMode="auto">
          <a:xfrm>
            <a:off x="0" y="301629"/>
            <a:ext cx="12192000" cy="6103937"/>
            <a:chOff x="0" y="190"/>
            <a:chExt cx="5760" cy="3845"/>
          </a:xfrm>
        </p:grpSpPr>
        <p:sp>
          <p:nvSpPr>
            <p:cNvPr id="23" name="Line 8"/>
            <p:cNvSpPr>
              <a:spLocks noChangeShapeType="1"/>
            </p:cNvSpPr>
            <p:nvPr userDrawn="1"/>
          </p:nvSpPr>
          <p:spPr bwMode="auto">
            <a:xfrm>
              <a:off x="0" y="340"/>
              <a:ext cx="57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sz="2400"/>
            </a:p>
          </p:txBody>
        </p:sp>
        <p:sp>
          <p:nvSpPr>
            <p:cNvPr id="24" name="Line 9"/>
            <p:cNvSpPr>
              <a:spLocks noChangeShapeType="1"/>
            </p:cNvSpPr>
            <p:nvPr userDrawn="1"/>
          </p:nvSpPr>
          <p:spPr bwMode="auto">
            <a:xfrm>
              <a:off x="0" y="4035"/>
              <a:ext cx="57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sz="2400"/>
            </a:p>
          </p:txBody>
        </p:sp>
        <p:grpSp>
          <p:nvGrpSpPr>
            <p:cNvPr id="25" name="Group 41"/>
            <p:cNvGrpSpPr>
              <a:grpSpLocks/>
            </p:cNvGrpSpPr>
            <p:nvPr userDrawn="1"/>
          </p:nvGrpSpPr>
          <p:grpSpPr bwMode="auto">
            <a:xfrm>
              <a:off x="3910" y="190"/>
              <a:ext cx="959" cy="97"/>
              <a:chOff x="3910" y="190"/>
              <a:chExt cx="959" cy="97"/>
            </a:xfrm>
          </p:grpSpPr>
          <p:sp>
            <p:nvSpPr>
              <p:cNvPr id="26" name="AutoShape 42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3910" y="190"/>
                <a:ext cx="959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27" name="Rectangle 43"/>
              <p:cNvSpPr>
                <a:spLocks noChangeArrowheads="1"/>
              </p:cNvSpPr>
              <p:nvPr userDrawn="1"/>
            </p:nvSpPr>
            <p:spPr bwMode="auto">
              <a:xfrm>
                <a:off x="3919" y="198"/>
                <a:ext cx="145" cy="81"/>
              </a:xfrm>
              <a:prstGeom prst="rect">
                <a:avLst/>
              </a:prstGeom>
              <a:solidFill>
                <a:srgbClr val="E779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1" name="Freeform 44"/>
              <p:cNvSpPr>
                <a:spLocks noEditPoints="1"/>
              </p:cNvSpPr>
              <p:nvPr userDrawn="1"/>
            </p:nvSpPr>
            <p:spPr bwMode="auto">
              <a:xfrm>
                <a:off x="3916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2" name="Rectangle 45"/>
              <p:cNvSpPr>
                <a:spLocks noChangeArrowheads="1"/>
              </p:cNvSpPr>
              <p:nvPr userDrawn="1"/>
            </p:nvSpPr>
            <p:spPr bwMode="auto">
              <a:xfrm>
                <a:off x="4078" y="198"/>
                <a:ext cx="146" cy="81"/>
              </a:xfrm>
              <a:prstGeom prst="rect">
                <a:avLst/>
              </a:prstGeom>
              <a:solidFill>
                <a:srgbClr val="CC864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3" name="Freeform 46"/>
              <p:cNvSpPr>
                <a:spLocks noEditPoints="1"/>
              </p:cNvSpPr>
              <p:nvPr userDrawn="1"/>
            </p:nvSpPr>
            <p:spPr bwMode="auto">
              <a:xfrm>
                <a:off x="4076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4" name="Rectangle 47"/>
              <p:cNvSpPr>
                <a:spLocks noChangeArrowheads="1"/>
              </p:cNvSpPr>
              <p:nvPr userDrawn="1"/>
            </p:nvSpPr>
            <p:spPr bwMode="auto">
              <a:xfrm>
                <a:off x="4237" y="198"/>
                <a:ext cx="145" cy="81"/>
              </a:xfrm>
              <a:prstGeom prst="rect">
                <a:avLst/>
              </a:prstGeom>
              <a:solidFill>
                <a:srgbClr val="EE251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5" name="Freeform 48"/>
              <p:cNvSpPr>
                <a:spLocks noEditPoints="1"/>
              </p:cNvSpPr>
              <p:nvPr userDrawn="1"/>
            </p:nvSpPr>
            <p:spPr bwMode="auto">
              <a:xfrm>
                <a:off x="4235" y="195"/>
                <a:ext cx="150" cy="87"/>
              </a:xfrm>
              <a:custGeom>
                <a:avLst/>
                <a:gdLst/>
                <a:ahLst/>
                <a:cxnLst>
                  <a:cxn ang="0">
                    <a:pos x="837" y="500"/>
                  </a:cxn>
                  <a:cxn ang="0">
                    <a:pos x="823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3" y="486"/>
                  </a:cxn>
                  <a:cxn ang="0">
                    <a:pos x="837" y="500"/>
                  </a:cxn>
                  <a:cxn ang="0">
                    <a:pos x="837" y="500"/>
                  </a:cxn>
                  <a:cxn ang="0">
                    <a:pos x="837" y="521"/>
                  </a:cxn>
                  <a:cxn ang="0">
                    <a:pos x="823" y="521"/>
                  </a:cxn>
                  <a:cxn ang="0">
                    <a:pos x="837" y="500"/>
                  </a:cxn>
                  <a:cxn ang="0">
                    <a:pos x="823" y="0"/>
                  </a:cxn>
                  <a:cxn ang="0">
                    <a:pos x="837" y="21"/>
                  </a:cxn>
                  <a:cxn ang="0">
                    <a:pos x="837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3" y="0"/>
                  </a:cxn>
                  <a:cxn ang="0">
                    <a:pos x="823" y="0"/>
                  </a:cxn>
                  <a:cxn ang="0">
                    <a:pos x="837" y="0"/>
                  </a:cxn>
                  <a:cxn ang="0">
                    <a:pos x="837" y="21"/>
                  </a:cxn>
                  <a:cxn ang="0">
                    <a:pos x="823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3" y="0"/>
                  </a:cxn>
                  <a:cxn ang="0">
                    <a:pos x="823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7" y="21"/>
                  </a:cxn>
                  <a:cxn ang="0">
                    <a:pos x="27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7" h="521">
                    <a:moveTo>
                      <a:pt x="837" y="500"/>
                    </a:moveTo>
                    <a:lnTo>
                      <a:pt x="823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3" y="486"/>
                    </a:lnTo>
                    <a:lnTo>
                      <a:pt x="837" y="500"/>
                    </a:lnTo>
                    <a:close/>
                    <a:moveTo>
                      <a:pt x="837" y="500"/>
                    </a:moveTo>
                    <a:lnTo>
                      <a:pt x="837" y="521"/>
                    </a:lnTo>
                    <a:lnTo>
                      <a:pt x="823" y="521"/>
                    </a:lnTo>
                    <a:lnTo>
                      <a:pt x="837" y="500"/>
                    </a:lnTo>
                    <a:close/>
                    <a:moveTo>
                      <a:pt x="823" y="0"/>
                    </a:moveTo>
                    <a:lnTo>
                      <a:pt x="837" y="21"/>
                    </a:lnTo>
                    <a:lnTo>
                      <a:pt x="837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3" y="0"/>
                    </a:lnTo>
                    <a:close/>
                    <a:moveTo>
                      <a:pt x="823" y="0"/>
                    </a:moveTo>
                    <a:lnTo>
                      <a:pt x="837" y="0"/>
                    </a:lnTo>
                    <a:lnTo>
                      <a:pt x="837" y="21"/>
                    </a:lnTo>
                    <a:lnTo>
                      <a:pt x="823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3" y="0"/>
                    </a:lnTo>
                    <a:lnTo>
                      <a:pt x="823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7" y="21"/>
                    </a:lnTo>
                    <a:lnTo>
                      <a:pt x="27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6" name="Rectangle 49"/>
              <p:cNvSpPr>
                <a:spLocks noChangeArrowheads="1"/>
              </p:cNvSpPr>
              <p:nvPr userDrawn="1"/>
            </p:nvSpPr>
            <p:spPr bwMode="auto">
              <a:xfrm>
                <a:off x="4397" y="198"/>
                <a:ext cx="145" cy="81"/>
              </a:xfrm>
              <a:prstGeom prst="rect">
                <a:avLst/>
              </a:prstGeom>
              <a:solidFill>
                <a:srgbClr val="667AB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7" name="Freeform 50"/>
              <p:cNvSpPr>
                <a:spLocks noEditPoints="1"/>
              </p:cNvSpPr>
              <p:nvPr userDrawn="1"/>
            </p:nvSpPr>
            <p:spPr bwMode="auto">
              <a:xfrm>
                <a:off x="4394" y="195"/>
                <a:ext cx="150" cy="87"/>
              </a:xfrm>
              <a:custGeom>
                <a:avLst/>
                <a:gdLst/>
                <a:ahLst/>
                <a:cxnLst>
                  <a:cxn ang="0">
                    <a:pos x="837" y="500"/>
                  </a:cxn>
                  <a:cxn ang="0">
                    <a:pos x="823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3" y="486"/>
                  </a:cxn>
                  <a:cxn ang="0">
                    <a:pos x="837" y="500"/>
                  </a:cxn>
                  <a:cxn ang="0">
                    <a:pos x="837" y="500"/>
                  </a:cxn>
                  <a:cxn ang="0">
                    <a:pos x="837" y="521"/>
                  </a:cxn>
                  <a:cxn ang="0">
                    <a:pos x="823" y="521"/>
                  </a:cxn>
                  <a:cxn ang="0">
                    <a:pos x="837" y="500"/>
                  </a:cxn>
                  <a:cxn ang="0">
                    <a:pos x="823" y="0"/>
                  </a:cxn>
                  <a:cxn ang="0">
                    <a:pos x="837" y="21"/>
                  </a:cxn>
                  <a:cxn ang="0">
                    <a:pos x="837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3" y="0"/>
                  </a:cxn>
                  <a:cxn ang="0">
                    <a:pos x="823" y="0"/>
                  </a:cxn>
                  <a:cxn ang="0">
                    <a:pos x="837" y="0"/>
                  </a:cxn>
                  <a:cxn ang="0">
                    <a:pos x="837" y="21"/>
                  </a:cxn>
                  <a:cxn ang="0">
                    <a:pos x="823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3" y="0"/>
                  </a:cxn>
                  <a:cxn ang="0">
                    <a:pos x="823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7" y="21"/>
                  </a:cxn>
                  <a:cxn ang="0">
                    <a:pos x="27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7" h="521">
                    <a:moveTo>
                      <a:pt x="837" y="500"/>
                    </a:moveTo>
                    <a:lnTo>
                      <a:pt x="823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3" y="486"/>
                    </a:lnTo>
                    <a:lnTo>
                      <a:pt x="837" y="500"/>
                    </a:lnTo>
                    <a:close/>
                    <a:moveTo>
                      <a:pt x="837" y="500"/>
                    </a:moveTo>
                    <a:lnTo>
                      <a:pt x="837" y="521"/>
                    </a:lnTo>
                    <a:lnTo>
                      <a:pt x="823" y="521"/>
                    </a:lnTo>
                    <a:lnTo>
                      <a:pt x="837" y="500"/>
                    </a:lnTo>
                    <a:close/>
                    <a:moveTo>
                      <a:pt x="823" y="0"/>
                    </a:moveTo>
                    <a:lnTo>
                      <a:pt x="837" y="21"/>
                    </a:lnTo>
                    <a:lnTo>
                      <a:pt x="837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3" y="0"/>
                    </a:lnTo>
                    <a:close/>
                    <a:moveTo>
                      <a:pt x="823" y="0"/>
                    </a:moveTo>
                    <a:lnTo>
                      <a:pt x="837" y="0"/>
                    </a:lnTo>
                    <a:lnTo>
                      <a:pt x="837" y="21"/>
                    </a:lnTo>
                    <a:lnTo>
                      <a:pt x="823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3" y="0"/>
                    </a:lnTo>
                    <a:lnTo>
                      <a:pt x="823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7" y="21"/>
                    </a:lnTo>
                    <a:lnTo>
                      <a:pt x="27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8" name="Rectangle 51"/>
              <p:cNvSpPr>
                <a:spLocks noChangeArrowheads="1"/>
              </p:cNvSpPr>
              <p:nvPr userDrawn="1"/>
            </p:nvSpPr>
            <p:spPr bwMode="auto">
              <a:xfrm>
                <a:off x="4555" y="198"/>
                <a:ext cx="147" cy="81"/>
              </a:xfrm>
              <a:prstGeom prst="rect">
                <a:avLst/>
              </a:prstGeom>
              <a:solidFill>
                <a:srgbClr val="FFF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9" name="Freeform 52"/>
              <p:cNvSpPr>
                <a:spLocks noEditPoints="1"/>
              </p:cNvSpPr>
              <p:nvPr userDrawn="1"/>
            </p:nvSpPr>
            <p:spPr bwMode="auto">
              <a:xfrm>
                <a:off x="4553" y="195"/>
                <a:ext cx="151" cy="87"/>
              </a:xfrm>
              <a:custGeom>
                <a:avLst/>
                <a:gdLst/>
                <a:ahLst/>
                <a:cxnLst>
                  <a:cxn ang="0">
                    <a:pos x="844" y="500"/>
                  </a:cxn>
                  <a:cxn ang="0">
                    <a:pos x="831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31" y="486"/>
                  </a:cxn>
                  <a:cxn ang="0">
                    <a:pos x="844" y="500"/>
                  </a:cxn>
                  <a:cxn ang="0">
                    <a:pos x="844" y="500"/>
                  </a:cxn>
                  <a:cxn ang="0">
                    <a:pos x="844" y="521"/>
                  </a:cxn>
                  <a:cxn ang="0">
                    <a:pos x="831" y="521"/>
                  </a:cxn>
                  <a:cxn ang="0">
                    <a:pos x="844" y="500"/>
                  </a:cxn>
                  <a:cxn ang="0">
                    <a:pos x="831" y="0"/>
                  </a:cxn>
                  <a:cxn ang="0">
                    <a:pos x="844" y="21"/>
                  </a:cxn>
                  <a:cxn ang="0">
                    <a:pos x="844" y="500"/>
                  </a:cxn>
                  <a:cxn ang="0">
                    <a:pos x="817" y="500"/>
                  </a:cxn>
                  <a:cxn ang="0">
                    <a:pos x="817" y="21"/>
                  </a:cxn>
                  <a:cxn ang="0">
                    <a:pos x="831" y="0"/>
                  </a:cxn>
                  <a:cxn ang="0">
                    <a:pos x="831" y="0"/>
                  </a:cxn>
                  <a:cxn ang="0">
                    <a:pos x="844" y="0"/>
                  </a:cxn>
                  <a:cxn ang="0">
                    <a:pos x="844" y="21"/>
                  </a:cxn>
                  <a:cxn ang="0">
                    <a:pos x="831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31" y="0"/>
                  </a:cxn>
                  <a:cxn ang="0">
                    <a:pos x="831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44" h="521">
                    <a:moveTo>
                      <a:pt x="844" y="500"/>
                    </a:moveTo>
                    <a:lnTo>
                      <a:pt x="831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31" y="486"/>
                    </a:lnTo>
                    <a:lnTo>
                      <a:pt x="844" y="500"/>
                    </a:lnTo>
                    <a:close/>
                    <a:moveTo>
                      <a:pt x="844" y="500"/>
                    </a:moveTo>
                    <a:lnTo>
                      <a:pt x="844" y="521"/>
                    </a:lnTo>
                    <a:lnTo>
                      <a:pt x="831" y="521"/>
                    </a:lnTo>
                    <a:lnTo>
                      <a:pt x="844" y="500"/>
                    </a:lnTo>
                    <a:close/>
                    <a:moveTo>
                      <a:pt x="831" y="0"/>
                    </a:moveTo>
                    <a:lnTo>
                      <a:pt x="844" y="21"/>
                    </a:lnTo>
                    <a:lnTo>
                      <a:pt x="844" y="500"/>
                    </a:lnTo>
                    <a:lnTo>
                      <a:pt x="817" y="500"/>
                    </a:lnTo>
                    <a:lnTo>
                      <a:pt x="817" y="21"/>
                    </a:lnTo>
                    <a:lnTo>
                      <a:pt x="831" y="0"/>
                    </a:lnTo>
                    <a:close/>
                    <a:moveTo>
                      <a:pt x="831" y="0"/>
                    </a:moveTo>
                    <a:lnTo>
                      <a:pt x="844" y="0"/>
                    </a:lnTo>
                    <a:lnTo>
                      <a:pt x="844" y="21"/>
                    </a:lnTo>
                    <a:lnTo>
                      <a:pt x="831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31" y="0"/>
                    </a:lnTo>
                    <a:lnTo>
                      <a:pt x="831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0" name="Rectangle 53"/>
              <p:cNvSpPr>
                <a:spLocks noChangeArrowheads="1"/>
              </p:cNvSpPr>
              <p:nvPr userDrawn="1"/>
            </p:nvSpPr>
            <p:spPr bwMode="auto">
              <a:xfrm>
                <a:off x="4715" y="198"/>
                <a:ext cx="145" cy="81"/>
              </a:xfrm>
              <a:prstGeom prst="rect">
                <a:avLst/>
              </a:prstGeom>
              <a:solidFill>
                <a:srgbClr val="54B63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1" name="Freeform 54"/>
              <p:cNvSpPr>
                <a:spLocks noEditPoints="1"/>
              </p:cNvSpPr>
              <p:nvPr userDrawn="1"/>
            </p:nvSpPr>
            <p:spPr bwMode="auto">
              <a:xfrm>
                <a:off x="4713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</p:grpSp>
      </p:grpSp>
      <p:pic>
        <p:nvPicPr>
          <p:cNvPr id="42" name="Picture 1" descr="S:\Medien\Grafiken\Logos\BASt\bast_transparen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992546" y="68628"/>
            <a:ext cx="864095" cy="3886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094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9pPr>
    </p:titleStyle>
    <p:bodyStyle>
      <a:lvl1pPr marL="482588" indent="-482588" algn="l" rtl="0" eaLnBrk="1" fontAlgn="base" hangingPunct="1">
        <a:spcBef>
          <a:spcPct val="20000"/>
        </a:spcBef>
        <a:spcAft>
          <a:spcPct val="0"/>
        </a:spcAft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1pPr>
      <a:lvl2pPr marL="1193770" indent="-472006" algn="l" rtl="0" eaLnBrk="1" fontAlgn="base" hangingPunct="1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</a:defRPr>
      </a:lvl2pPr>
      <a:lvl3pPr marL="1913419" indent="-480472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2633068" indent="-480472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»"/>
        <a:defRPr sz="2133">
          <a:solidFill>
            <a:schemeClr val="tx1"/>
          </a:solidFill>
          <a:latin typeface="+mn-lt"/>
        </a:defRPr>
      </a:lvl4pPr>
      <a:lvl5pPr marL="3352716" indent="-480472" algn="l" rtl="0" eaLnBrk="1" fontAlgn="base" hangingPunct="1">
        <a:spcBef>
          <a:spcPct val="20000"/>
        </a:spcBef>
        <a:spcAft>
          <a:spcPct val="0"/>
        </a:spcAft>
        <a:buChar char="o"/>
        <a:defRPr sz="2133">
          <a:solidFill>
            <a:schemeClr val="tx1"/>
          </a:solidFill>
          <a:latin typeface="+mn-lt"/>
        </a:defRPr>
      </a:lvl5pPr>
      <a:lvl6pPr marL="3962301" indent="-480472" algn="l" rtl="0" eaLnBrk="1" fontAlgn="base" hangingPunct="1">
        <a:spcBef>
          <a:spcPct val="20000"/>
        </a:spcBef>
        <a:spcAft>
          <a:spcPct val="0"/>
        </a:spcAft>
        <a:buChar char="o"/>
        <a:defRPr sz="2133">
          <a:solidFill>
            <a:schemeClr val="tx1"/>
          </a:solidFill>
          <a:latin typeface="+mn-lt"/>
        </a:defRPr>
      </a:lvl6pPr>
      <a:lvl7pPr marL="4571886" indent="-480472" algn="l" rtl="0" eaLnBrk="1" fontAlgn="base" hangingPunct="1">
        <a:spcBef>
          <a:spcPct val="20000"/>
        </a:spcBef>
        <a:spcAft>
          <a:spcPct val="0"/>
        </a:spcAft>
        <a:buChar char="o"/>
        <a:defRPr sz="2133">
          <a:solidFill>
            <a:schemeClr val="tx1"/>
          </a:solidFill>
          <a:latin typeface="+mn-lt"/>
        </a:defRPr>
      </a:lvl7pPr>
      <a:lvl8pPr marL="5181470" indent="-480472" algn="l" rtl="0" eaLnBrk="1" fontAlgn="base" hangingPunct="1">
        <a:spcBef>
          <a:spcPct val="20000"/>
        </a:spcBef>
        <a:spcAft>
          <a:spcPct val="0"/>
        </a:spcAft>
        <a:buChar char="o"/>
        <a:defRPr sz="2133">
          <a:solidFill>
            <a:schemeClr val="tx1"/>
          </a:solidFill>
          <a:latin typeface="+mn-lt"/>
        </a:defRPr>
      </a:lvl8pPr>
      <a:lvl9pPr marL="5791055" indent="-480472" algn="l" rtl="0" eaLnBrk="1" fontAlgn="base" hangingPunct="1">
        <a:spcBef>
          <a:spcPct val="20000"/>
        </a:spcBef>
        <a:spcAft>
          <a:spcPct val="0"/>
        </a:spcAft>
        <a:buChar char="o"/>
        <a:defRPr sz="2133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77549D-0246-4C31-91C0-6CAA01EE4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Short-term </a:t>
            </a:r>
            <a:r>
              <a:rPr lang="de-DE" dirty="0" err="1"/>
              <a:t>advantages</a:t>
            </a:r>
            <a:r>
              <a:rPr lang="de-DE" dirty="0"/>
              <a:t> and </a:t>
            </a:r>
            <a:r>
              <a:rPr lang="de-DE" dirty="0" err="1"/>
              <a:t>disadvantages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618C63-2790-415A-A8B5-73A3178C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1" y="1275127"/>
            <a:ext cx="11247967" cy="4891759"/>
          </a:xfrm>
        </p:spPr>
        <p:txBody>
          <a:bodyPr/>
          <a:lstStyle/>
          <a:p>
            <a:r>
              <a:rPr lang="de-DE" dirty="0">
                <a:sym typeface="Wingdings" panose="05000000000000000000" pitchFamily="2" charset="2"/>
              </a:rPr>
              <a:t>New </a:t>
            </a:r>
            <a:r>
              <a:rPr lang="de-DE" dirty="0" err="1">
                <a:sym typeface="Wingdings" panose="05000000000000000000" pitchFamily="2" charset="2"/>
              </a:rPr>
              <a:t>full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revision</a:t>
            </a:r>
            <a:r>
              <a:rPr lang="de-DE" dirty="0">
                <a:sym typeface="Wingdings" panose="05000000000000000000" pitchFamily="2" charset="2"/>
              </a:rPr>
              <a:t> of UN R131 </a:t>
            </a:r>
            <a:r>
              <a:rPr lang="de-DE" dirty="0" err="1">
                <a:sym typeface="Wingdings" panose="05000000000000000000" pitchFamily="2" charset="2"/>
              </a:rPr>
              <a:t>allows</a:t>
            </a:r>
            <a:endParaRPr lang="de-DE" dirty="0">
              <a:sym typeface="Wingdings" panose="05000000000000000000" pitchFamily="2" charset="2"/>
            </a:endParaRPr>
          </a:p>
          <a:p>
            <a:pPr lvl="1"/>
            <a:r>
              <a:rPr lang="de-DE" dirty="0" err="1">
                <a:sym typeface="Wingdings" panose="05000000000000000000" pitchFamily="2" charset="2"/>
              </a:rPr>
              <a:t>Braking</a:t>
            </a:r>
            <a:r>
              <a:rPr lang="de-DE" dirty="0">
                <a:sym typeface="Wingdings" panose="05000000000000000000" pitchFamily="2" charset="2"/>
              </a:rPr>
              <a:t> in </a:t>
            </a:r>
            <a:r>
              <a:rPr lang="de-DE" dirty="0" err="1">
                <a:sym typeface="Wingdings" panose="05000000000000000000" pitchFamily="2" charset="2"/>
              </a:rPr>
              <a:t>warning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phase</a:t>
            </a:r>
            <a:r>
              <a:rPr lang="de-DE" dirty="0">
                <a:sym typeface="Wingdings" panose="05000000000000000000" pitchFamily="2" charset="2"/>
              </a:rPr>
              <a:t>  </a:t>
            </a:r>
            <a:r>
              <a:rPr lang="de-DE" dirty="0" err="1">
                <a:sym typeface="Wingdings" panose="05000000000000000000" pitchFamily="2" charset="2"/>
              </a:rPr>
              <a:t>improvement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for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traffic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safety</a:t>
            </a:r>
            <a:endParaRPr lang="de-DE" dirty="0">
              <a:sym typeface="Wingdings" panose="05000000000000000000" pitchFamily="2" charset="2"/>
            </a:endParaRPr>
          </a:p>
          <a:p>
            <a:pPr lvl="1"/>
            <a:r>
              <a:rPr lang="de-DE" dirty="0" err="1">
                <a:sym typeface="Wingdings" panose="05000000000000000000" pitchFamily="2" charset="2"/>
              </a:rPr>
              <a:t>Improved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deactivation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processes</a:t>
            </a:r>
            <a:r>
              <a:rPr lang="de-DE" dirty="0">
                <a:sym typeface="Wingdings" panose="05000000000000000000" pitchFamily="2" charset="2"/>
              </a:rPr>
              <a:t>  possible </a:t>
            </a:r>
            <a:r>
              <a:rPr lang="de-DE" dirty="0" err="1">
                <a:sym typeface="Wingdings" panose="05000000000000000000" pitchFamily="2" charset="2"/>
              </a:rPr>
              <a:t>improvement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for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traffic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safety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New </a:t>
            </a:r>
            <a:r>
              <a:rPr lang="de-DE" dirty="0" err="1">
                <a:sym typeface="Wingdings" panose="05000000000000000000" pitchFamily="2" charset="2"/>
              </a:rPr>
              <a:t>full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revision</a:t>
            </a:r>
            <a:r>
              <a:rPr lang="de-DE" dirty="0">
                <a:sym typeface="Wingdings" panose="05000000000000000000" pitchFamily="2" charset="2"/>
              </a:rPr>
              <a:t> of UN R131 </a:t>
            </a:r>
            <a:r>
              <a:rPr lang="de-DE" dirty="0" err="1">
                <a:sym typeface="Wingdings" panose="05000000000000000000" pitchFamily="2" charset="2"/>
              </a:rPr>
              <a:t>contains</a:t>
            </a:r>
            <a:endParaRPr lang="de-DE" dirty="0">
              <a:sym typeface="Wingdings" panose="05000000000000000000" pitchFamily="2" charset="2"/>
            </a:endParaRPr>
          </a:p>
          <a:p>
            <a:pPr lvl="1"/>
            <a:r>
              <a:rPr lang="de-DE" dirty="0">
                <a:sym typeface="Wingdings" panose="05000000000000000000" pitchFamily="2" charset="2"/>
              </a:rPr>
              <a:t>Imp. </a:t>
            </a:r>
            <a:r>
              <a:rPr lang="de-DE" dirty="0" err="1">
                <a:sym typeface="Wingdings" panose="05000000000000000000" pitchFamily="2" charset="2"/>
              </a:rPr>
              <a:t>requirements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for</a:t>
            </a:r>
            <a:r>
              <a:rPr lang="de-DE" dirty="0">
                <a:sym typeface="Wingdings" panose="05000000000000000000" pitchFamily="2" charset="2"/>
              </a:rPr>
              <a:t> AEB-Vehicle (</a:t>
            </a:r>
            <a:r>
              <a:rPr lang="de-DE" i="1" dirty="0" err="1">
                <a:sym typeface="Wingdings" panose="05000000000000000000" pitchFamily="2" charset="2"/>
              </a:rPr>
              <a:t>basically</a:t>
            </a:r>
            <a:r>
              <a:rPr lang="de-DE" i="1" dirty="0">
                <a:sym typeface="Wingdings" panose="05000000000000000000" pitchFamily="2" charset="2"/>
              </a:rPr>
              <a:t> </a:t>
            </a:r>
            <a:r>
              <a:rPr lang="de-DE" i="1" dirty="0" err="1">
                <a:sym typeface="Wingdings" panose="05000000000000000000" pitchFamily="2" charset="2"/>
              </a:rPr>
              <a:t>state</a:t>
            </a:r>
            <a:r>
              <a:rPr lang="de-DE" i="1" dirty="0">
                <a:sym typeface="Wingdings" panose="05000000000000000000" pitchFamily="2" charset="2"/>
              </a:rPr>
              <a:t> </a:t>
            </a:r>
            <a:r>
              <a:rPr lang="de-DE" i="1" dirty="0" err="1">
                <a:sym typeface="Wingdings" panose="05000000000000000000" pitchFamily="2" charset="2"/>
              </a:rPr>
              <a:t>of</a:t>
            </a:r>
            <a:r>
              <a:rPr lang="de-DE" i="1" dirty="0">
                <a:sym typeface="Wingdings" panose="05000000000000000000" pitchFamily="2" charset="2"/>
              </a:rPr>
              <a:t> </a:t>
            </a:r>
            <a:r>
              <a:rPr lang="de-DE" i="1" dirty="0" err="1">
                <a:sym typeface="Wingdings" panose="05000000000000000000" pitchFamily="2" charset="2"/>
              </a:rPr>
              <a:t>technology</a:t>
            </a:r>
            <a:r>
              <a:rPr lang="de-DE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de-DE" dirty="0" err="1">
                <a:sym typeface="Wingdings" panose="05000000000000000000" pitchFamily="2" charset="2"/>
              </a:rPr>
              <a:t>Requirements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for</a:t>
            </a:r>
            <a:r>
              <a:rPr lang="de-DE" dirty="0">
                <a:sym typeface="Wingdings" panose="05000000000000000000" pitchFamily="2" charset="2"/>
              </a:rPr>
              <a:t> AEB-</a:t>
            </a:r>
            <a:r>
              <a:rPr lang="de-DE" dirty="0" err="1">
                <a:sym typeface="Wingdings" panose="05000000000000000000" pitchFamily="2" charset="2"/>
              </a:rPr>
              <a:t>Pedestrian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Motivation:</a:t>
            </a:r>
          </a:p>
          <a:p>
            <a:pPr lvl="1"/>
            <a:r>
              <a:rPr lang="de-DE" dirty="0" err="1">
                <a:sym typeface="Wingdings" panose="05000000000000000000" pitchFamily="2" charset="2"/>
              </a:rPr>
              <a:t>Allow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manufacturers</a:t>
            </a:r>
            <a:r>
              <a:rPr lang="de-DE" dirty="0">
                <a:sym typeface="Wingdings" panose="05000000000000000000" pitchFamily="2" charset="2"/>
              </a:rPr>
              <a:t> to </a:t>
            </a:r>
            <a:r>
              <a:rPr lang="de-DE" dirty="0" err="1">
                <a:sym typeface="Wingdings" panose="05000000000000000000" pitchFamily="2" charset="2"/>
              </a:rPr>
              <a:t>use</a:t>
            </a:r>
            <a:r>
              <a:rPr lang="de-DE" dirty="0">
                <a:sym typeface="Wingdings" panose="05000000000000000000" pitchFamily="2" charset="2"/>
              </a:rPr>
              <a:t> the UN R131 </a:t>
            </a:r>
            <a:r>
              <a:rPr lang="de-DE" dirty="0" err="1">
                <a:sym typeface="Wingdings" panose="05000000000000000000" pitchFamily="2" charset="2"/>
              </a:rPr>
              <a:t>improvements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as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soon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as</a:t>
            </a:r>
            <a:r>
              <a:rPr lang="de-DE" dirty="0">
                <a:sym typeface="Wingdings" panose="05000000000000000000" pitchFamily="2" charset="2"/>
              </a:rPr>
              <a:t> possible </a:t>
            </a:r>
            <a:r>
              <a:rPr lang="de-DE" dirty="0" err="1">
                <a:sym typeface="Wingdings" panose="05000000000000000000" pitchFamily="2" charset="2"/>
              </a:rPr>
              <a:t>without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having</a:t>
            </a:r>
            <a:r>
              <a:rPr lang="de-DE" dirty="0">
                <a:sym typeface="Wingdings" panose="05000000000000000000" pitchFamily="2" charset="2"/>
              </a:rPr>
              <a:t> to </a:t>
            </a:r>
            <a:r>
              <a:rPr lang="de-DE" dirty="0" err="1">
                <a:sym typeface="Wingdings" panose="05000000000000000000" pitchFamily="2" charset="2"/>
              </a:rPr>
              <a:t>fulfill</a:t>
            </a:r>
            <a:r>
              <a:rPr lang="de-DE" dirty="0">
                <a:sym typeface="Wingdings" panose="05000000000000000000" pitchFamily="2" charset="2"/>
              </a:rPr>
              <a:t> AEB </a:t>
            </a:r>
            <a:r>
              <a:rPr lang="de-DE" dirty="0" err="1">
                <a:sym typeface="Wingdings" panose="05000000000000000000" pitchFamily="2" charset="2"/>
              </a:rPr>
              <a:t>pedestrian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already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now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b="1" dirty="0">
                <a:sym typeface="Wingdings" panose="05000000000000000000" pitchFamily="2" charset="2"/>
              </a:rPr>
              <a:t> Method: </a:t>
            </a:r>
            <a:r>
              <a:rPr lang="de-DE" b="1" dirty="0" err="1">
                <a:sym typeface="Wingdings" panose="05000000000000000000" pitchFamily="2" charset="2"/>
              </a:rPr>
              <a:t>introduce</a:t>
            </a:r>
            <a:r>
              <a:rPr lang="de-DE" b="1" dirty="0">
                <a:sym typeface="Wingdings" panose="05000000000000000000" pitchFamily="2" charset="2"/>
              </a:rPr>
              <a:t> additional intermediate </a:t>
            </a:r>
            <a:r>
              <a:rPr lang="de-DE" b="1" dirty="0" err="1">
                <a:sym typeface="Wingdings" panose="05000000000000000000" pitchFamily="2" charset="2"/>
              </a:rPr>
              <a:t>revision</a:t>
            </a:r>
            <a:endParaRPr lang="de-DE" b="1" dirty="0">
              <a:sym typeface="Wingdings" panose="05000000000000000000" pitchFamily="2" charset="2"/>
            </a:endParaRPr>
          </a:p>
          <a:p>
            <a:pPr lvl="1"/>
            <a:endParaRPr lang="de-DE" dirty="0">
              <a:sym typeface="Wingdings" panose="05000000000000000000" pitchFamily="2" charset="2"/>
            </a:endParaRP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8FC10E-FEB6-4A4A-8C5F-CC6BCE7C8E75}"/>
              </a:ext>
            </a:extLst>
          </p:cNvPr>
          <p:cNvSpPr/>
          <p:nvPr/>
        </p:nvSpPr>
        <p:spPr bwMode="auto">
          <a:xfrm>
            <a:off x="8177349" y="0"/>
            <a:ext cx="3718560" cy="51380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0BBE0E-B5BB-4482-A938-6D6BE2BFA220}"/>
              </a:ext>
            </a:extLst>
          </p:cNvPr>
          <p:cNvSpPr txBox="1"/>
          <p:nvPr/>
        </p:nvSpPr>
        <p:spPr>
          <a:xfrm>
            <a:off x="111360" y="56848"/>
            <a:ext cx="5094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00" dirty="0"/>
              <a:t>Submitted by the expert from Germany, Co-Chair of the IWG on AEBS-HDV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8B6D04-1AE6-4ACF-833B-F7420D7E899C}"/>
              </a:ext>
            </a:extLst>
          </p:cNvPr>
          <p:cNvSpPr txBox="1"/>
          <p:nvPr/>
        </p:nvSpPr>
        <p:spPr>
          <a:xfrm>
            <a:off x="9802122" y="10682"/>
            <a:ext cx="23584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u="sng" dirty="0"/>
              <a:t>Informal document</a:t>
            </a:r>
            <a:r>
              <a:rPr lang="en-US" sz="1000" dirty="0"/>
              <a:t> </a:t>
            </a:r>
            <a:r>
              <a:rPr lang="en-US" sz="1000" b="1" dirty="0"/>
              <a:t>GRVA-12-44</a:t>
            </a:r>
            <a:br>
              <a:rPr lang="en-US" sz="1000" b="1" dirty="0"/>
            </a:br>
            <a:r>
              <a:rPr lang="en-US" sz="1000" dirty="0"/>
              <a:t>12</a:t>
            </a:r>
            <a:r>
              <a:rPr lang="en-US" sz="1000" baseline="30000" dirty="0"/>
              <a:t>th</a:t>
            </a:r>
            <a:r>
              <a:rPr lang="en-US" sz="1000" dirty="0"/>
              <a:t> GRVA, 24-28 January 2022</a:t>
            </a:r>
            <a:br>
              <a:rPr lang="en-US" sz="1000" dirty="0"/>
            </a:br>
            <a:r>
              <a:rPr lang="en-US" sz="1000" dirty="0"/>
              <a:t>Agenda item 7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91535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C73621-5DA9-42C7-AF44-A6B7950FD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2" y="-22132"/>
            <a:ext cx="9530027" cy="838200"/>
          </a:xfrm>
        </p:spPr>
        <p:txBody>
          <a:bodyPr/>
          <a:lstStyle/>
          <a:p>
            <a:r>
              <a:rPr lang="de-DE" dirty="0"/>
              <a:t>Timing </a:t>
            </a:r>
            <a:r>
              <a:rPr lang="de-DE" dirty="0" err="1"/>
              <a:t>example</a:t>
            </a:r>
            <a:endParaRPr lang="de-DE" dirty="0"/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46FC0E3B-90DE-49AE-B92D-8DA35CA2AAA4}"/>
              </a:ext>
            </a:extLst>
          </p:cNvPr>
          <p:cNvCxnSpPr/>
          <p:nvPr/>
        </p:nvCxnSpPr>
        <p:spPr bwMode="auto">
          <a:xfrm>
            <a:off x="497053" y="1814520"/>
            <a:ext cx="10072687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A12D2F96-7D62-4B67-B995-6250517A2D55}"/>
              </a:ext>
            </a:extLst>
          </p:cNvPr>
          <p:cNvSpPr txBox="1"/>
          <p:nvPr/>
        </p:nvSpPr>
        <p:spPr>
          <a:xfrm>
            <a:off x="497053" y="1971683"/>
            <a:ext cx="742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Now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9EAB2CE-A69D-4B1C-B025-4816DCF8A988}"/>
              </a:ext>
            </a:extLst>
          </p:cNvPr>
          <p:cNvSpPr txBox="1"/>
          <p:nvPr/>
        </p:nvSpPr>
        <p:spPr>
          <a:xfrm>
            <a:off x="2251811" y="1971683"/>
            <a:ext cx="1938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January</a:t>
            </a:r>
            <a:r>
              <a:rPr lang="de-DE" dirty="0"/>
              <a:t> 2023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DD19554-C55E-45B8-BFB7-5F5596D5F6CA}"/>
              </a:ext>
            </a:extLst>
          </p:cNvPr>
          <p:cNvSpPr txBox="1"/>
          <p:nvPr/>
        </p:nvSpPr>
        <p:spPr>
          <a:xfrm>
            <a:off x="6077863" y="1971683"/>
            <a:ext cx="1449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May 2025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F8685FA-A2B8-4A0B-9A87-97215C4D0565}"/>
              </a:ext>
            </a:extLst>
          </p:cNvPr>
          <p:cNvSpPr txBox="1"/>
          <p:nvPr/>
        </p:nvSpPr>
        <p:spPr>
          <a:xfrm>
            <a:off x="8902024" y="1971683"/>
            <a:ext cx="1449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May 2028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CF4DE2D-B2E6-4D94-9BD7-410BF213B195}"/>
              </a:ext>
            </a:extLst>
          </p:cNvPr>
          <p:cNvSpPr/>
          <p:nvPr/>
        </p:nvSpPr>
        <p:spPr bwMode="auto">
          <a:xfrm>
            <a:off x="497053" y="2371793"/>
            <a:ext cx="6306951" cy="514288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01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series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for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NT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4D8A577-E037-43EE-B861-1EE6B4A91640}"/>
              </a:ext>
            </a:extLst>
          </p:cNvPr>
          <p:cNvSpPr/>
          <p:nvPr/>
        </p:nvSpPr>
        <p:spPr bwMode="auto">
          <a:xfrm>
            <a:off x="497054" y="2929065"/>
            <a:ext cx="9342446" cy="514288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01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series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for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NR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273A0646-09A7-4E2D-8126-79F58A1CC199}"/>
              </a:ext>
            </a:extLst>
          </p:cNvPr>
          <p:cNvSpPr/>
          <p:nvPr/>
        </p:nvSpPr>
        <p:spPr bwMode="auto">
          <a:xfrm>
            <a:off x="3100503" y="3557568"/>
            <a:ext cx="3703532" cy="5142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02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series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for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NT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2C627D7-7890-4B67-A60E-8B4B4A34535E}"/>
              </a:ext>
            </a:extLst>
          </p:cNvPr>
          <p:cNvSpPr/>
          <p:nvPr/>
        </p:nvSpPr>
        <p:spPr bwMode="auto">
          <a:xfrm>
            <a:off x="3100502" y="4186071"/>
            <a:ext cx="6738998" cy="5142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02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series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for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NR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0CC67DE1-5818-43C7-B41E-78109B52E123}"/>
              </a:ext>
            </a:extLst>
          </p:cNvPr>
          <p:cNvSpPr/>
          <p:nvPr/>
        </p:nvSpPr>
        <p:spPr bwMode="auto">
          <a:xfrm>
            <a:off x="3587930" y="4771736"/>
            <a:ext cx="7513457" cy="5142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03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series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for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NT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62EC2AB3-AFC7-48A2-9ADF-1CDAD76113BB}"/>
              </a:ext>
            </a:extLst>
          </p:cNvPr>
          <p:cNvSpPr/>
          <p:nvPr/>
        </p:nvSpPr>
        <p:spPr bwMode="auto">
          <a:xfrm>
            <a:off x="3587930" y="5400239"/>
            <a:ext cx="7513458" cy="5142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03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series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for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NR</a:t>
            </a:r>
          </a:p>
        </p:txBody>
      </p:sp>
      <p:sp>
        <p:nvSpPr>
          <p:cNvPr id="17" name="Pfeil: nach rechts 16">
            <a:extLst>
              <a:ext uri="{FF2B5EF4-FFF2-40B4-BE49-F238E27FC236}">
                <a16:creationId xmlns:a16="http://schemas.microsoft.com/office/drawing/2014/main" id="{B8E08043-8C10-4827-ADF4-C4FFD3910007}"/>
              </a:ext>
            </a:extLst>
          </p:cNvPr>
          <p:cNvSpPr/>
          <p:nvPr/>
        </p:nvSpPr>
        <p:spPr bwMode="auto">
          <a:xfrm>
            <a:off x="10882313" y="5307085"/>
            <a:ext cx="1014412" cy="69988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Pfeil: nach rechts 17">
            <a:extLst>
              <a:ext uri="{FF2B5EF4-FFF2-40B4-BE49-F238E27FC236}">
                <a16:creationId xmlns:a16="http://schemas.microsoft.com/office/drawing/2014/main" id="{5C80F9F4-FD7D-461D-A738-A4FAD2BED9F8}"/>
              </a:ext>
            </a:extLst>
          </p:cNvPr>
          <p:cNvSpPr/>
          <p:nvPr/>
        </p:nvSpPr>
        <p:spPr bwMode="auto">
          <a:xfrm>
            <a:off x="10882313" y="4700359"/>
            <a:ext cx="1014412" cy="69988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F6E66CE4-A930-4A89-99FA-17BD6BDE813D}"/>
              </a:ext>
            </a:extLst>
          </p:cNvPr>
          <p:cNvCxnSpPr/>
          <p:nvPr/>
        </p:nvCxnSpPr>
        <p:spPr bwMode="auto">
          <a:xfrm>
            <a:off x="868308" y="1658920"/>
            <a:ext cx="0" cy="278429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655A64F2-9140-4627-AEE4-59FB3DFFD38C}"/>
              </a:ext>
            </a:extLst>
          </p:cNvPr>
          <p:cNvCxnSpPr/>
          <p:nvPr/>
        </p:nvCxnSpPr>
        <p:spPr bwMode="auto">
          <a:xfrm>
            <a:off x="3135371" y="1658920"/>
            <a:ext cx="0" cy="278429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52ECDDD4-E04F-456A-821C-B762178FE11F}"/>
              </a:ext>
            </a:extLst>
          </p:cNvPr>
          <p:cNvCxnSpPr/>
          <p:nvPr/>
        </p:nvCxnSpPr>
        <p:spPr bwMode="auto">
          <a:xfrm>
            <a:off x="6804034" y="1493933"/>
            <a:ext cx="0" cy="278429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2CC58850-023C-4950-BE82-96219ADD09D8}"/>
              </a:ext>
            </a:extLst>
          </p:cNvPr>
          <p:cNvCxnSpPr/>
          <p:nvPr/>
        </p:nvCxnSpPr>
        <p:spPr bwMode="auto">
          <a:xfrm>
            <a:off x="9839499" y="1493932"/>
            <a:ext cx="0" cy="278429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F10F64EC-7218-47DB-8D01-B2BA4A9B3C6D}"/>
              </a:ext>
            </a:extLst>
          </p:cNvPr>
          <p:cNvSpPr txBox="1"/>
          <p:nvPr/>
        </p:nvSpPr>
        <p:spPr>
          <a:xfrm>
            <a:off x="96522" y="811883"/>
            <a:ext cx="39734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WP.29 </a:t>
            </a:r>
            <a:r>
              <a:rPr lang="de-DE" dirty="0" err="1"/>
              <a:t>adoption</a:t>
            </a:r>
            <a:r>
              <a:rPr lang="de-DE" dirty="0"/>
              <a:t> &amp; </a:t>
            </a:r>
            <a:r>
              <a:rPr lang="de-DE" dirty="0" err="1"/>
              <a:t>notification</a:t>
            </a:r>
            <a:endParaRPr lang="de-DE" dirty="0"/>
          </a:p>
        </p:txBody>
      </p:sp>
      <p:sp>
        <p:nvSpPr>
          <p:cNvPr id="25" name="Geschweifte Klammer rechts 24">
            <a:extLst>
              <a:ext uri="{FF2B5EF4-FFF2-40B4-BE49-F238E27FC236}">
                <a16:creationId xmlns:a16="http://schemas.microsoft.com/office/drawing/2014/main" id="{E9119AD8-83A7-4E24-A05E-8A1A0DF615B5}"/>
              </a:ext>
            </a:extLst>
          </p:cNvPr>
          <p:cNvSpPr/>
          <p:nvPr/>
        </p:nvSpPr>
        <p:spPr bwMode="auto">
          <a:xfrm rot="16200000">
            <a:off x="1622834" y="688195"/>
            <a:ext cx="588937" cy="165567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80AFEFF-43B0-43D1-BBD1-FBED4F58A2E6}"/>
              </a:ext>
            </a:extLst>
          </p:cNvPr>
          <p:cNvSpPr txBox="1"/>
          <p:nvPr/>
        </p:nvSpPr>
        <p:spPr>
          <a:xfrm>
            <a:off x="1156736" y="3907489"/>
            <a:ext cx="1690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AEB Vehicle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BF3F28E2-2A83-4974-90D0-2F0322EC170D}"/>
              </a:ext>
            </a:extLst>
          </p:cNvPr>
          <p:cNvSpPr txBox="1"/>
          <p:nvPr/>
        </p:nvSpPr>
        <p:spPr>
          <a:xfrm>
            <a:off x="1057292" y="5014395"/>
            <a:ext cx="18262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AEB Vehicle</a:t>
            </a:r>
            <a:br>
              <a:rPr lang="de-DE" dirty="0"/>
            </a:br>
            <a:r>
              <a:rPr lang="de-DE" dirty="0"/>
              <a:t>+ </a:t>
            </a:r>
            <a:r>
              <a:rPr lang="de-DE" dirty="0" err="1"/>
              <a:t>Pedestrian</a:t>
            </a:r>
            <a:endParaRPr lang="de-DE" dirty="0"/>
          </a:p>
        </p:txBody>
      </p:sp>
      <p:sp>
        <p:nvSpPr>
          <p:cNvPr id="28" name="Pfeil: nach rechts 27">
            <a:extLst>
              <a:ext uri="{FF2B5EF4-FFF2-40B4-BE49-F238E27FC236}">
                <a16:creationId xmlns:a16="http://schemas.microsoft.com/office/drawing/2014/main" id="{EA7F3142-42F3-419C-B4B0-3A4B1917B8EA}"/>
              </a:ext>
            </a:extLst>
          </p:cNvPr>
          <p:cNvSpPr/>
          <p:nvPr/>
        </p:nvSpPr>
        <p:spPr bwMode="auto">
          <a:xfrm rot="10800000">
            <a:off x="-11866" y="2399760"/>
            <a:ext cx="827743" cy="507813"/>
          </a:xfrm>
          <a:prstGeom prst="rightArrow">
            <a:avLst/>
          </a:prstGeom>
          <a:solidFill>
            <a:schemeClr val="bg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9" name="Pfeil: nach rechts 28">
            <a:extLst>
              <a:ext uri="{FF2B5EF4-FFF2-40B4-BE49-F238E27FC236}">
                <a16:creationId xmlns:a16="http://schemas.microsoft.com/office/drawing/2014/main" id="{ADF6A0B2-CE87-4BE3-8A0A-5FCE221DCBFB}"/>
              </a:ext>
            </a:extLst>
          </p:cNvPr>
          <p:cNvSpPr/>
          <p:nvPr/>
        </p:nvSpPr>
        <p:spPr bwMode="auto">
          <a:xfrm rot="10800000">
            <a:off x="29208" y="2925049"/>
            <a:ext cx="827743" cy="507813"/>
          </a:xfrm>
          <a:prstGeom prst="rightArrow">
            <a:avLst/>
          </a:prstGeom>
          <a:solidFill>
            <a:schemeClr val="bg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794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77549D-0246-4C31-91C0-6CAA01EE4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Proposal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series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amendments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618C63-2790-415A-A8B5-73A3178C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1" y="1275127"/>
            <a:ext cx="11247967" cy="4891759"/>
          </a:xfrm>
        </p:spPr>
        <p:txBody>
          <a:bodyPr/>
          <a:lstStyle/>
          <a:p>
            <a:r>
              <a:rPr lang="en-US" dirty="0"/>
              <a:t>Current situation: UN R131-01 series is in force</a:t>
            </a:r>
          </a:p>
          <a:p>
            <a:r>
              <a:rPr lang="en-US" dirty="0">
                <a:sym typeface="Wingdings" panose="05000000000000000000" pitchFamily="2" charset="2"/>
              </a:rPr>
              <a:t>After adoption: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01 is applicable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02 (Vehicle-Vehicle systems) and 03 (Vehicle-Vehicle + Pedestrian) come into force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01 series still applicable, 02 and 03 series may be applied.</a:t>
            </a:r>
          </a:p>
          <a:p>
            <a:r>
              <a:rPr lang="en-US" dirty="0">
                <a:sym typeface="Wingdings" panose="05000000000000000000" pitchFamily="2" charset="2"/>
              </a:rPr>
              <a:t>From Transitional Provisions for 03 series (e.g. May 2025 NT):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01 and 02 no longer subject to mutual recognition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03 series subject to mutual recognition</a:t>
            </a:r>
          </a:p>
          <a:p>
            <a:r>
              <a:rPr lang="en-US" dirty="0">
                <a:sym typeface="Wingdings" panose="05000000000000000000" pitchFamily="2" charset="2"/>
              </a:rPr>
              <a:t>Advantage: Manufacturers can choose between 01, 02 and 03 series until 03 becomes the only series subject to mutual recognition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9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1BA5B8-FCFC-4A75-A88D-22BFB8378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Document</a:t>
            </a:r>
            <a:r>
              <a:rPr lang="de-DE" dirty="0"/>
              <a:t> </a:t>
            </a:r>
            <a:r>
              <a:rPr lang="de-DE" dirty="0" err="1"/>
              <a:t>process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779939-BA4A-4B48-9036-69FAFAD86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1" y="1854202"/>
            <a:ext cx="11464753" cy="4312684"/>
          </a:xfrm>
        </p:spPr>
        <p:txBody>
          <a:bodyPr/>
          <a:lstStyle/>
          <a:p>
            <a:r>
              <a:rPr lang="en-US" dirty="0"/>
              <a:t>Send 2022/7 amended by GRVA-12-08 and -43 to WP.29 as 03 series</a:t>
            </a:r>
          </a:p>
          <a:p>
            <a:r>
              <a:rPr lang="en-US" dirty="0"/>
              <a:t>Send 2022/7 amended by GRVA-12-08, -43 and -42 (removing pedestrian) to WP.29 as 02 series</a:t>
            </a:r>
          </a:p>
          <a:p>
            <a:r>
              <a:rPr lang="en-US" dirty="0"/>
              <a:t>This way, 02 and 03 series could be adopted at this session by GRVA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271788"/>
      </p:ext>
    </p:extLst>
  </p:cSld>
  <p:clrMapOvr>
    <a:masterClrMapping/>
  </p:clrMapOvr>
</p:sld>
</file>

<file path=ppt/theme/theme1.xml><?xml version="1.0" encoding="utf-8"?>
<a:theme xmlns:a="http://schemas.openxmlformats.org/drawingml/2006/main" name="bastmuster07">
  <a:themeElements>
    <a:clrScheme name="bastmuster07 1">
      <a:dk1>
        <a:srgbClr val="000000"/>
      </a:dk1>
      <a:lt1>
        <a:srgbClr val="F4FAF4"/>
      </a:lt1>
      <a:dk2>
        <a:srgbClr val="000000"/>
      </a:dk2>
      <a:lt2>
        <a:srgbClr val="808080"/>
      </a:lt2>
      <a:accent1>
        <a:srgbClr val="54B631"/>
      </a:accent1>
      <a:accent2>
        <a:srgbClr val="CC8648"/>
      </a:accent2>
      <a:accent3>
        <a:srgbClr val="F8FCF8"/>
      </a:accent3>
      <a:accent4>
        <a:srgbClr val="000000"/>
      </a:accent4>
      <a:accent5>
        <a:srgbClr val="B3D7AD"/>
      </a:accent5>
      <a:accent6>
        <a:srgbClr val="B97940"/>
      </a:accent6>
      <a:hlink>
        <a:srgbClr val="667AB3"/>
      </a:hlink>
      <a:folHlink>
        <a:srgbClr val="FFF500"/>
      </a:folHlink>
    </a:clrScheme>
    <a:fontScheme name="bastmuster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stmuster07 1">
        <a:dk1>
          <a:srgbClr val="000000"/>
        </a:dk1>
        <a:lt1>
          <a:srgbClr val="F4FAF4"/>
        </a:lt1>
        <a:dk2>
          <a:srgbClr val="000000"/>
        </a:dk2>
        <a:lt2>
          <a:srgbClr val="808080"/>
        </a:lt2>
        <a:accent1>
          <a:srgbClr val="54B631"/>
        </a:accent1>
        <a:accent2>
          <a:srgbClr val="CC8648"/>
        </a:accent2>
        <a:accent3>
          <a:srgbClr val="F8FCF8"/>
        </a:accent3>
        <a:accent4>
          <a:srgbClr val="000000"/>
        </a:accent4>
        <a:accent5>
          <a:srgbClr val="B3D7AD"/>
        </a:accent5>
        <a:accent6>
          <a:srgbClr val="B97940"/>
        </a:accent6>
        <a:hlink>
          <a:srgbClr val="667AB3"/>
        </a:hlink>
        <a:folHlink>
          <a:srgbClr val="FFF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4B631"/>
        </a:accent1>
        <a:accent2>
          <a:srgbClr val="CC8648"/>
        </a:accent2>
        <a:accent3>
          <a:srgbClr val="FFFFFF"/>
        </a:accent3>
        <a:accent4>
          <a:srgbClr val="000000"/>
        </a:accent4>
        <a:accent5>
          <a:srgbClr val="B3D7AD"/>
        </a:accent5>
        <a:accent6>
          <a:srgbClr val="B97940"/>
        </a:accent6>
        <a:hlink>
          <a:srgbClr val="667AB3"/>
        </a:hlink>
        <a:folHlink>
          <a:srgbClr val="FFF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3">
        <a:dk1>
          <a:srgbClr val="000000"/>
        </a:dk1>
        <a:lt1>
          <a:srgbClr val="F4FAF4"/>
        </a:lt1>
        <a:dk2>
          <a:srgbClr val="6E6E6E"/>
        </a:dk2>
        <a:lt2>
          <a:srgbClr val="AAAAAA"/>
        </a:lt2>
        <a:accent1>
          <a:srgbClr val="8CD26E"/>
        </a:accent1>
        <a:accent2>
          <a:srgbClr val="DCB48C"/>
        </a:accent2>
        <a:accent3>
          <a:srgbClr val="F8FCF8"/>
        </a:accent3>
        <a:accent4>
          <a:srgbClr val="000000"/>
        </a:accent4>
        <a:accent5>
          <a:srgbClr val="C5E5BA"/>
        </a:accent5>
        <a:accent6>
          <a:srgbClr val="C7A37E"/>
        </a:accent6>
        <a:hlink>
          <a:srgbClr val="A0AAC8"/>
        </a:hlink>
        <a:folHlink>
          <a:srgbClr val="FAF0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4">
        <a:dk1>
          <a:srgbClr val="000000"/>
        </a:dk1>
        <a:lt1>
          <a:srgbClr val="F4FAF4"/>
        </a:lt1>
        <a:dk2>
          <a:srgbClr val="000000"/>
        </a:dk2>
        <a:lt2>
          <a:srgbClr val="808080"/>
        </a:lt2>
        <a:accent1>
          <a:srgbClr val="32641E"/>
        </a:accent1>
        <a:accent2>
          <a:srgbClr val="8C5A28"/>
        </a:accent2>
        <a:accent3>
          <a:srgbClr val="F8FCF8"/>
        </a:accent3>
        <a:accent4>
          <a:srgbClr val="000000"/>
        </a:accent4>
        <a:accent5>
          <a:srgbClr val="ADB8AB"/>
        </a:accent5>
        <a:accent6>
          <a:srgbClr val="7E5123"/>
        </a:accent6>
        <a:hlink>
          <a:srgbClr val="3C5078"/>
        </a:hlink>
        <a:folHlink>
          <a:srgbClr val="C8B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5">
        <a:dk1>
          <a:srgbClr val="000000"/>
        </a:dk1>
        <a:lt1>
          <a:srgbClr val="96C896"/>
        </a:lt1>
        <a:dk2>
          <a:srgbClr val="000000"/>
        </a:dk2>
        <a:lt2>
          <a:srgbClr val="808080"/>
        </a:lt2>
        <a:accent1>
          <a:srgbClr val="32641E"/>
        </a:accent1>
        <a:accent2>
          <a:srgbClr val="8C5A28"/>
        </a:accent2>
        <a:accent3>
          <a:srgbClr val="C9E0C9"/>
        </a:accent3>
        <a:accent4>
          <a:srgbClr val="000000"/>
        </a:accent4>
        <a:accent5>
          <a:srgbClr val="ADB8AB"/>
        </a:accent5>
        <a:accent6>
          <a:srgbClr val="7E5123"/>
        </a:accent6>
        <a:hlink>
          <a:srgbClr val="3C5078"/>
        </a:hlink>
        <a:folHlink>
          <a:srgbClr val="C8B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6">
        <a:dk1>
          <a:srgbClr val="000000"/>
        </a:dk1>
        <a:lt1>
          <a:srgbClr val="3399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DCA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0A16B2-0E69-4272-B0C5-3C044B1ED012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acccb6d4-dbe5-46d2-b4d3-5733603d8cc6"/>
    <ds:schemaRef ds:uri="http://schemas.openxmlformats.org/package/2006/metadata/core-properties"/>
    <ds:schemaRef ds:uri="4b4a1c0d-4a69-4996-a84a-fc699b9f49de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2B4CB4F-EF35-43EE-881B-060AD99BD8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23382E-2440-4126-ACBC-96A4542EBD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Vorlage_16zu9</Template>
  <TotalTime>16</TotalTime>
  <Words>306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Verdana</vt:lpstr>
      <vt:lpstr>Wingdings</vt:lpstr>
      <vt:lpstr>bastmuster07</vt:lpstr>
      <vt:lpstr>Short-term advantages and disadvantages</vt:lpstr>
      <vt:lpstr>Timing example</vt:lpstr>
      <vt:lpstr>Proposal for series of amendments</vt:lpstr>
      <vt:lpstr>Document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IWG AEBS-HDV Status and Outlook</dc:title>
  <dc:creator>Seiniger, Patrick</dc:creator>
  <cp:lastModifiedBy>Francois Guichard</cp:lastModifiedBy>
  <cp:revision>51</cp:revision>
  <dcterms:created xsi:type="dcterms:W3CDTF">2021-09-23T05:19:44Z</dcterms:created>
  <dcterms:modified xsi:type="dcterms:W3CDTF">2022-01-27T06:45:18Z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2022-01-17T10:36:23Z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0558ddb2-d8ab-427b-975a-e4454941a894</vt:lpwstr>
  </property>
  <property fmtid="{D5CDD505-2E9C-101B-9397-08002B2CF9AE}" pid="8" name="MSIP_Label_19540963-e559-4020-8a90-fe8a502c2801_ContentBits">
    <vt:lpwstr>0</vt:lpwstr>
  </property>
  <property fmtid="{D5CDD505-2E9C-101B-9397-08002B2CF9AE}" pid="9" name="ContentTypeId">
    <vt:lpwstr>0x0101003B8422D08C252547BB1CFA7F78E2CB83</vt:lpwstr>
  </property>
</Properties>
</file>