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0"/>
  </p:notesMasterIdLst>
  <p:sldIdLst>
    <p:sldId id="256" r:id="rId5"/>
    <p:sldId id="300" r:id="rId6"/>
    <p:sldId id="301" r:id="rId7"/>
    <p:sldId id="303" r:id="rId8"/>
    <p:sldId id="302" r:id="rId9"/>
  </p:sldIdLst>
  <p:sldSz cx="9906000" cy="6858000" type="A4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D39C41-390B-47FA-A789-393E8B3837D2}" v="1" dt="2022-01-25T08:31:05.3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12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2AD39C41-390B-47FA-A789-393E8B3837D2}"/>
    <pc:docChg chg="modSld">
      <pc:chgData name="Francois Guichard" userId="b25862a6-b641-4ece-b9f9-9230f3cdb908" providerId="ADAL" clId="{2AD39C41-390B-47FA-A789-393E8B3837D2}" dt="2022-01-25T08:31:05.319" v="2" actId="113"/>
      <pc:docMkLst>
        <pc:docMk/>
      </pc:docMkLst>
      <pc:sldChg chg="modSp mod">
        <pc:chgData name="Francois Guichard" userId="b25862a6-b641-4ece-b9f9-9230f3cdb908" providerId="ADAL" clId="{2AD39C41-390B-47FA-A789-393E8B3837D2}" dt="2022-01-25T08:31:05.319" v="2" actId="113"/>
        <pc:sldMkLst>
          <pc:docMk/>
          <pc:sldMk cId="0" sldId="256"/>
        </pc:sldMkLst>
        <pc:spChg chg="mod">
          <ac:chgData name="Francois Guichard" userId="b25862a6-b641-4ece-b9f9-9230f3cdb908" providerId="ADAL" clId="{2AD39C41-390B-47FA-A789-393E8B3837D2}" dt="2022-01-25T08:31:05.319" v="2" actId="113"/>
          <ac:spMkLst>
            <pc:docMk/>
            <pc:sldMk cId="0" sldId="256"/>
            <ac:spMk id="9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03250" y="881063"/>
            <a:ext cx="6286500" cy="4352925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nl-NL" sz="18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49351" y="5513193"/>
            <a:ext cx="5994443" cy="5222818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1" y="1"/>
            <a:ext cx="3251822" cy="579965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241322" y="1"/>
            <a:ext cx="3251822" cy="579965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1" y="11026776"/>
            <a:ext cx="3251822" cy="579965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241322" y="11026776"/>
            <a:ext cx="3251822" cy="579965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F02A3888-673D-4689-AF99-D29484F8A26A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7536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</p:spPr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783" cy="4466596"/>
          </a:xfrm>
          <a:prstGeom prst="rect">
            <a:avLst/>
          </a:prstGeom>
        </p:spPr>
        <p:txBody>
          <a:bodyPr/>
          <a:lstStyle/>
          <a:p>
            <a:endParaRPr lang="en-US" sz="2000" spc="-1">
              <a:latin typeface="Arial"/>
            </a:endParaRPr>
          </a:p>
        </p:txBody>
      </p:sp>
      <p:sp>
        <p:nvSpPr>
          <p:cNvPr id="106" name="TextShape 3"/>
          <p:cNvSpPr txBox="1"/>
          <p:nvPr/>
        </p:nvSpPr>
        <p:spPr>
          <a:xfrm>
            <a:off x="3850589" y="9428744"/>
            <a:ext cx="2945302" cy="495941"/>
          </a:xfrm>
          <a:prstGeom prst="rect">
            <a:avLst/>
          </a:prstGeom>
          <a:noFill/>
          <a:ln>
            <a:noFill/>
          </a:ln>
        </p:spPr>
        <p:txBody>
          <a:bodyPr lIns="92108" tIns="46054" rIns="92108" bIns="46054" anchor="b"/>
          <a:lstStyle/>
          <a:p>
            <a:pPr algn="r">
              <a:lnSpc>
                <a:spcPct val="100000"/>
              </a:lnSpc>
            </a:pPr>
            <a:fld id="{3D44F11D-34D0-4340-890E-88E39FCDE99E}" type="slidenum">
              <a:rPr lang="en-US" sz="1200" spc="-1">
                <a:solidFill>
                  <a:srgbClr val="000000"/>
                </a:solidFill>
              </a:rPr>
              <a:t>1</a:t>
            </a:fld>
            <a:endParaRPr lang="en-US" sz="1200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95300" y="274680"/>
            <a:ext cx="891501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95300" y="1600200"/>
            <a:ext cx="891501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95300" y="3964320"/>
            <a:ext cx="891501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95300" y="274680"/>
            <a:ext cx="891501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95300" y="1600200"/>
            <a:ext cx="435045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63760" y="1600200"/>
            <a:ext cx="435045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95300" y="3964320"/>
            <a:ext cx="435045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63760" y="3964320"/>
            <a:ext cx="435045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95300" y="274680"/>
            <a:ext cx="891501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95300" y="1600200"/>
            <a:ext cx="2870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09610" y="1600200"/>
            <a:ext cx="2870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523920" y="1600200"/>
            <a:ext cx="2870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95300" y="3964320"/>
            <a:ext cx="2870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09610" y="3964320"/>
            <a:ext cx="2870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523920" y="3964320"/>
            <a:ext cx="2870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95300" y="274680"/>
            <a:ext cx="891501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95300" y="1600200"/>
            <a:ext cx="891501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95300" y="274680"/>
            <a:ext cx="891501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95300" y="1600200"/>
            <a:ext cx="891501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95300" y="274680"/>
            <a:ext cx="891501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95300" y="1600200"/>
            <a:ext cx="435045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063760" y="1600200"/>
            <a:ext cx="435045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95300" y="274680"/>
            <a:ext cx="891501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95300" y="274680"/>
            <a:ext cx="891501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95300" y="274680"/>
            <a:ext cx="891501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95300" y="1600200"/>
            <a:ext cx="435045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63760" y="1600200"/>
            <a:ext cx="435045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95300" y="3964320"/>
            <a:ext cx="435045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95300" y="274680"/>
            <a:ext cx="891501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95300" y="1600200"/>
            <a:ext cx="435045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063760" y="1600200"/>
            <a:ext cx="435045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63760" y="3964320"/>
            <a:ext cx="435045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95300" y="274680"/>
            <a:ext cx="891501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95300" y="1600200"/>
            <a:ext cx="435045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63760" y="1600200"/>
            <a:ext cx="435045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95300" y="3964320"/>
            <a:ext cx="891501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42950" y="2130480"/>
            <a:ext cx="841971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400" b="0" strike="noStrike" spc="-1">
                <a:solidFill>
                  <a:srgbClr val="000000"/>
                </a:solidFill>
                <a:latin typeface="Calibri"/>
              </a:rPr>
              <a:t>Klik om de stijl te bewerken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95300" y="6356520"/>
            <a:ext cx="23111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384420" y="6356520"/>
            <a:ext cx="313638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7099170" y="6356520"/>
            <a:ext cx="23111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F5C2B08-6F4B-45EB-B014-59701702C745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95300" y="1604520"/>
            <a:ext cx="891501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/>
    <p:bodyStyle>
      <a:lvl1pPr marL="432000" indent="-324000"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/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41794\Downloads\EDR-DSSAD-04-04%20Consolidated%20Review%20of%20Contracting%20Party%20DSSAD%20Activities%20&amp;%20Way%20Forward%20Rev%203.pdf" TargetMode="External"/><Relationship Id="rId2" Type="http://schemas.openxmlformats.org/officeDocument/2006/relationships/hyperlink" Target="https://unece.org/DAM/trans/doc/2019/wp29/WP29-179-19.pdf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741180" y="2996952"/>
            <a:ext cx="8423640" cy="187220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400" b="1" spc="-1">
                <a:solidFill>
                  <a:srgbClr val="000000"/>
                </a:solidFill>
                <a:latin typeface="Calibri"/>
              </a:rPr>
              <a:t>IWG on EDR/DSSAD</a:t>
            </a:r>
          </a:p>
          <a:p>
            <a:pPr algn="ctr">
              <a:lnSpc>
                <a:spcPct val="100000"/>
              </a:lnSpc>
            </a:pPr>
            <a:r>
              <a:rPr lang="en-US" altLang="ja-JP" sz="4400" b="1" spc="-1">
                <a:solidFill>
                  <a:srgbClr val="000000"/>
                </a:solidFill>
                <a:latin typeface="Calibri"/>
              </a:rPr>
              <a:t>Status</a:t>
            </a:r>
            <a:r>
              <a:rPr lang="ja-JP" altLang="en-US" sz="4400" b="1" spc="-1">
                <a:solidFill>
                  <a:srgbClr val="000000"/>
                </a:solidFill>
                <a:latin typeface="Calibri"/>
              </a:rPr>
              <a:t> </a:t>
            </a:r>
            <a:r>
              <a:rPr lang="en-US" altLang="ja-JP" sz="4400" b="1" spc="-1">
                <a:solidFill>
                  <a:srgbClr val="000000"/>
                </a:solidFill>
                <a:latin typeface="Calibri"/>
              </a:rPr>
              <a:t>Report</a:t>
            </a:r>
            <a:br>
              <a:rPr lang="en-US" altLang="ja-JP" sz="4400" b="1" spc="-1">
                <a:solidFill>
                  <a:srgbClr val="000000"/>
                </a:solidFill>
                <a:latin typeface="Calibri"/>
              </a:rPr>
            </a:br>
            <a:br>
              <a:rPr lang="en-US" altLang="ja-JP" sz="2400" b="1" spc="-1">
                <a:solidFill>
                  <a:srgbClr val="000000"/>
                </a:solidFill>
                <a:latin typeface="Calibri"/>
              </a:rPr>
            </a:br>
            <a:r>
              <a:rPr lang="en-US" altLang="ja-JP" sz="2400" b="1" spc="-1">
                <a:solidFill>
                  <a:srgbClr val="000000"/>
                </a:solidFill>
                <a:latin typeface="Calibri"/>
              </a:rPr>
              <a:t>January 2022</a:t>
            </a:r>
            <a:endParaRPr lang="nl-NL" sz="2400" b="1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4870144" y="620688"/>
            <a:ext cx="4176464" cy="5108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US" sz="1600" u="sng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Informal document</a:t>
            </a:r>
            <a:r>
              <a:rPr lang="en-US" sz="1600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en-US" altLang="ja-JP" sz="1600" b="1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600" b="1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-12-</a:t>
            </a:r>
            <a:r>
              <a:rPr lang="en-US" altLang="ja-JP" sz="1600" b="1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br>
              <a:rPr lang="en-US" sz="1600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en-US" altLang="ja-JP" sz="1600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600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  <a:r>
              <a:rPr lang="en-US" altLang="ja-JP" sz="1600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Session, </a:t>
            </a:r>
            <a:r>
              <a:rPr lang="en-US" altLang="ja-JP" sz="1600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n-US" sz="1600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ja-JP" sz="1600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en-US" sz="1600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600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January</a:t>
            </a:r>
            <a:r>
              <a:rPr lang="en-US" sz="1600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</a:t>
            </a:r>
            <a:r>
              <a:rPr lang="en-US" altLang="ja-JP" sz="1600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sz="1600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 Item </a:t>
            </a:r>
            <a:r>
              <a:rPr lang="en-US" altLang="ja-JP" sz="1600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4(c)</a:t>
            </a:r>
            <a:endParaRPr lang="en-US" sz="1600" spc="-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CustomShape 4"/>
          <p:cNvSpPr/>
          <p:nvPr/>
        </p:nvSpPr>
        <p:spPr>
          <a:xfrm>
            <a:off x="859392" y="620688"/>
            <a:ext cx="2880319" cy="7988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Submitted by the Co-Chairs of the IWG on </a:t>
            </a:r>
            <a:r>
              <a:rPr lang="en-US" altLang="ja-JP" sz="1600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EDR/DSSAD</a:t>
            </a:r>
            <a:endParaRPr lang="en-US" sz="1600" spc="-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F293FE-8788-4E17-B5FE-AA1C6489FB99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991798" y="1620020"/>
            <a:ext cx="8418512" cy="1143000"/>
          </a:xfrm>
        </p:spPr>
        <p:txBody>
          <a:bodyPr>
            <a:normAutofit/>
          </a:bodyPr>
          <a:lstStyle/>
          <a:p>
            <a:r>
              <a:rPr lang="en-US" altLang="ja-JP" sz="200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Inventory of best ADS storage practices	November 2022</a:t>
            </a:r>
          </a:p>
          <a:p>
            <a:r>
              <a:rPr lang="en-US" altLang="ja-JP" sz="200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DSSAD performance elements for ADS	June 2024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5C69683-4B91-440C-BAC9-F52845E66B57}"/>
              </a:ext>
            </a:extLst>
          </p:cNvPr>
          <p:cNvSpPr txBox="1">
            <a:spLocks/>
          </p:cNvSpPr>
          <p:nvPr/>
        </p:nvSpPr>
        <p:spPr>
          <a:xfrm>
            <a:off x="495300" y="3068960"/>
            <a:ext cx="8915010" cy="114264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kumimoji="1" u="sng"/>
            </a:lvl1pPr>
          </a:lstStyle>
          <a:p>
            <a:r>
              <a:rPr lang="en-US" altLang="ja-JP" sz="2400">
                <a:latin typeface="Calibri" panose="020F0502020204030204" pitchFamily="34" charset="0"/>
                <a:cs typeface="Calibri" panose="020F0502020204030204" pitchFamily="34" charset="0"/>
              </a:rPr>
              <a:t>2.	Meetings since GRVA-11 (27 Sept – 01 Oct. 2021)</a:t>
            </a:r>
            <a:endParaRPr lang="ja-JP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テキスト プレースホルダー 2">
            <a:extLst>
              <a:ext uri="{FF2B5EF4-FFF2-40B4-BE49-F238E27FC236}">
                <a16:creationId xmlns:a16="http://schemas.microsoft.com/office/drawing/2014/main" id="{E5059B42-F2D0-4F4E-911B-CF5367BF2BBA}"/>
              </a:ext>
            </a:extLst>
          </p:cNvPr>
          <p:cNvSpPr txBox="1">
            <a:spLocks/>
          </p:cNvSpPr>
          <p:nvPr/>
        </p:nvSpPr>
        <p:spPr>
          <a:xfrm>
            <a:off x="992560" y="4394480"/>
            <a:ext cx="8417750" cy="22748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  <a:defRPr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defRPr>
            </a:lvl1pPr>
          </a:lstStyle>
          <a:p>
            <a:r>
              <a:rPr lang="en-US" altLang="ja-JP" sz="2000"/>
              <a:t>5th October: 		Joint EDR SG 16 and EDR/DSSAD IWG 15</a:t>
            </a:r>
          </a:p>
          <a:p>
            <a:r>
              <a:rPr lang="en-US" altLang="ja-JP" sz="2000"/>
              <a:t>19th October: 	DSSAD SG 6</a:t>
            </a:r>
          </a:p>
          <a:p>
            <a:r>
              <a:rPr lang="en-US" altLang="ja-JP" sz="2000"/>
              <a:t>8th November: 	EDR SG 17</a:t>
            </a:r>
          </a:p>
          <a:p>
            <a:r>
              <a:rPr lang="en-US" altLang="ja-JP" sz="2000"/>
              <a:t>14th December: 	EDR/DSSAD IWG 16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0264B229-1C20-4B23-BD4E-DA935D033D46}"/>
              </a:ext>
            </a:extLst>
          </p:cNvPr>
          <p:cNvSpPr txBox="1">
            <a:spLocks/>
          </p:cNvSpPr>
          <p:nvPr/>
        </p:nvSpPr>
        <p:spPr>
          <a:xfrm>
            <a:off x="495300" y="294500"/>
            <a:ext cx="5537820" cy="114264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kumimoji="1" u="sng"/>
            </a:lvl1pPr>
          </a:lstStyle>
          <a:p>
            <a:r>
              <a:rPr kumimoji="1" lang="en-US" altLang="ja-JP" sz="2400" u="sng">
                <a:latin typeface="Calibri" panose="020F0502020204030204" pitchFamily="34" charset="0"/>
                <a:cs typeface="Calibri" panose="020F0502020204030204" pitchFamily="34" charset="0"/>
              </a:rPr>
              <a:t>1.	Timeline in </a:t>
            </a:r>
            <a:r>
              <a:rPr kumimoji="1" lang="en-US" altLang="ja-JP" sz="2400" u="sng">
                <a:uFill>
                  <a:solidFill>
                    <a:schemeClr val="tx1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FDAV</a:t>
            </a:r>
            <a:r>
              <a:rPr kumimoji="1" lang="en-US" altLang="ja-JP" sz="2400" u="sng">
                <a:latin typeface="Calibri" panose="020F0502020204030204" pitchFamily="34" charset="0"/>
                <a:cs typeface="Calibri" panose="020F0502020204030204" pitchFamily="34" charset="0"/>
              </a:rPr>
              <a:t> (DSSAD)</a:t>
            </a:r>
            <a:endParaRPr lang="ja-JP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029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F293FE-8788-4E17-B5FE-AA1C6489FB99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992560" y="1484784"/>
            <a:ext cx="8418512" cy="1143000"/>
          </a:xfrm>
        </p:spPr>
        <p:txBody>
          <a:bodyPr>
            <a:noAutofit/>
          </a:bodyPr>
          <a:lstStyle/>
          <a:p>
            <a:r>
              <a:rPr lang="en-US" altLang="ja-JP" sz="240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DSSAD performance elements for ADS</a:t>
            </a:r>
          </a:p>
          <a:p>
            <a:pPr marL="552450" lvl="1">
              <a:lnSpc>
                <a:spcPct val="150000"/>
              </a:lnSpc>
              <a:spcBef>
                <a:spcPts val="1800"/>
              </a:spcBef>
            </a:pPr>
            <a:r>
              <a:rPr lang="en-US" altLang="ja-JP" sz="2000"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IWG started discussion on data elements of DSSAD by confirming the goal and difference between EDR and DSSAD, and </a:t>
            </a:r>
            <a:r>
              <a:rPr lang="en-US" altLang="ja-JP" sz="2000" u="sng"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IWG reconfirmed with the purpose of the DSSAD</a:t>
            </a:r>
            <a:r>
              <a:rPr lang="en-US" altLang="ja-JP" sz="2000"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 as currently specified in </a:t>
            </a:r>
            <a:r>
              <a:rPr lang="en-US" altLang="ja-JP" sz="2000"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  <a:hlinkClick r:id="rId2"/>
              </a:rPr>
              <a:t>the WP29 comparison document </a:t>
            </a:r>
            <a:r>
              <a:rPr lang="en-US" altLang="ja-JP" sz="2000"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(</a:t>
            </a:r>
            <a:r>
              <a:rPr lang="en-US" altLang="ja-JP" sz="2000" u="sng"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research, monitoring, liability, and legal responsibility</a:t>
            </a:r>
            <a:r>
              <a:rPr lang="en-US" altLang="ja-JP" sz="2000"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).</a:t>
            </a:r>
          </a:p>
          <a:p>
            <a:endParaRPr lang="en-US" altLang="ja-JP" sz="2000">
              <a:effectLst/>
              <a:latin typeface="Calibri" panose="020F0502020204030204" pitchFamily="34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altLang="ja-JP" sz="240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Inventory of best ADS storage practices</a:t>
            </a:r>
          </a:p>
          <a:p>
            <a:pPr marL="552450" lvl="1">
              <a:lnSpc>
                <a:spcPct val="150000"/>
              </a:lnSpc>
              <a:spcBef>
                <a:spcPts val="1800"/>
              </a:spcBef>
            </a:pPr>
            <a:r>
              <a:rPr lang="en-US" altLang="ja-JP" sz="2000"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CPs are requested to update </a:t>
            </a:r>
            <a:r>
              <a:rPr lang="en-US" altLang="ja-JP" sz="2000"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  <a:hlinkClick r:id="rId3"/>
              </a:rPr>
              <a:t>EDR-DSSAD-04-04</a:t>
            </a:r>
            <a:r>
              <a:rPr lang="en-US" altLang="ja-JP" sz="2000"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, DSSAD activity and way forward.</a:t>
            </a:r>
          </a:p>
          <a:p>
            <a:pPr marL="108000" indent="0">
              <a:buNone/>
            </a:pPr>
            <a:endParaRPr lang="en-US" altLang="ja-JP" sz="2000">
              <a:effectLst/>
              <a:latin typeface="Calibri" panose="020F0502020204030204" pitchFamily="34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0264B229-1C20-4B23-BD4E-DA935D033D46}"/>
              </a:ext>
            </a:extLst>
          </p:cNvPr>
          <p:cNvSpPr txBox="1">
            <a:spLocks/>
          </p:cNvSpPr>
          <p:nvPr/>
        </p:nvSpPr>
        <p:spPr>
          <a:xfrm>
            <a:off x="495300" y="294500"/>
            <a:ext cx="5537820" cy="114264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kumimoji="1" u="sng"/>
            </a:lvl1pPr>
          </a:lstStyle>
          <a:p>
            <a:r>
              <a:rPr lang="en-US" altLang="ja-JP" sz="240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kumimoji="1" lang="en-US" altLang="ja-JP" sz="2400" u="sng">
                <a:latin typeface="Calibri" panose="020F0502020204030204" pitchFamily="34" charset="0"/>
                <a:cs typeface="Calibri" panose="020F0502020204030204" pitchFamily="34" charset="0"/>
              </a:rPr>
              <a:t>.	</a:t>
            </a:r>
            <a:r>
              <a:rPr kumimoji="1" lang="en-US" altLang="ja-JP" sz="2400" u="sng" err="1">
                <a:latin typeface="Calibri" panose="020F0502020204030204" pitchFamily="34" charset="0"/>
                <a:cs typeface="Calibri" panose="020F0502020204030204" pitchFamily="34" charset="0"/>
              </a:rPr>
              <a:t>Activies</a:t>
            </a:r>
            <a:r>
              <a:rPr kumimoji="1" lang="en-US" altLang="ja-JP" sz="2400" u="sng">
                <a:latin typeface="Calibri" panose="020F0502020204030204" pitchFamily="34" charset="0"/>
                <a:cs typeface="Calibri" panose="020F0502020204030204" pitchFamily="34" charset="0"/>
              </a:rPr>
              <a:t> on DSSAD</a:t>
            </a:r>
            <a:endParaRPr lang="ja-JP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081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F293FE-8788-4E17-B5FE-AA1C6489FB99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992560" y="1221116"/>
            <a:ext cx="8418512" cy="2495916"/>
          </a:xfrm>
        </p:spPr>
        <p:txBody>
          <a:bodyPr>
            <a:normAutofit/>
          </a:bodyPr>
          <a:lstStyle/>
          <a:p>
            <a:r>
              <a:rPr lang="en-US" altLang="ja-JP" sz="200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China already having DSSAD regulation will share the information with the group,</a:t>
            </a:r>
          </a:p>
          <a:p>
            <a:r>
              <a:rPr lang="en-US" altLang="ja-JP" sz="200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Regarding monitoring function of DSSAD, the IWG will consider collaboration with VMAD/SG3, and</a:t>
            </a:r>
          </a:p>
          <a:p>
            <a:r>
              <a:rPr lang="en-US" altLang="ja-JP" sz="2000"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The IWG will u</a:t>
            </a:r>
            <a:r>
              <a:rPr lang="en-US" altLang="ja-JP" sz="200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pdate the consolidated review of CPs DSSAD activities &amp; way forward, for providing inventory of best ADS storage practices to May session of GRVA.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5C69683-4B91-440C-BAC9-F52845E66B57}"/>
              </a:ext>
            </a:extLst>
          </p:cNvPr>
          <p:cNvSpPr txBox="1">
            <a:spLocks/>
          </p:cNvSpPr>
          <p:nvPr/>
        </p:nvSpPr>
        <p:spPr>
          <a:xfrm>
            <a:off x="495300" y="3678168"/>
            <a:ext cx="8915010" cy="114264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kumimoji="1" u="sng"/>
            </a:lvl1pPr>
          </a:lstStyle>
          <a:p>
            <a:r>
              <a:rPr lang="en-US" altLang="ja-JP" sz="2400">
                <a:latin typeface="Calibri" panose="020F0502020204030204" pitchFamily="34" charset="0"/>
                <a:cs typeface="Calibri" panose="020F0502020204030204" pitchFamily="34" charset="0"/>
              </a:rPr>
              <a:t>5.	Future meetings</a:t>
            </a:r>
            <a:endParaRPr lang="ja-JP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テキスト プレースホルダー 2">
            <a:extLst>
              <a:ext uri="{FF2B5EF4-FFF2-40B4-BE49-F238E27FC236}">
                <a16:creationId xmlns:a16="http://schemas.microsoft.com/office/drawing/2014/main" id="{E5059B42-F2D0-4F4E-911B-CF5367BF2BBA}"/>
              </a:ext>
            </a:extLst>
          </p:cNvPr>
          <p:cNvSpPr txBox="1">
            <a:spLocks/>
          </p:cNvSpPr>
          <p:nvPr/>
        </p:nvSpPr>
        <p:spPr>
          <a:xfrm>
            <a:off x="992560" y="4643648"/>
            <a:ext cx="8417750" cy="216902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defRPr>
            </a:lvl1pPr>
          </a:lstStyle>
          <a:p>
            <a:pPr>
              <a:spcBef>
                <a:spcPts val="600"/>
              </a:spcBef>
            </a:pPr>
            <a:r>
              <a:rPr lang="en-GB" altLang="ja-JP"/>
              <a:t>EDR SG 18	January 31</a:t>
            </a:r>
          </a:p>
          <a:p>
            <a:pPr>
              <a:spcBef>
                <a:spcPts val="600"/>
              </a:spcBef>
            </a:pPr>
            <a:r>
              <a:rPr lang="en-GB" altLang="ja-JP"/>
              <a:t>DSSAD SG 7	February 10</a:t>
            </a:r>
            <a:endParaRPr lang="ja-JP" altLang="ja-JP"/>
          </a:p>
          <a:p>
            <a:pPr>
              <a:spcBef>
                <a:spcPts val="600"/>
              </a:spcBef>
            </a:pPr>
            <a:r>
              <a:rPr lang="en-GB" altLang="ja-JP"/>
              <a:t>EDR SG 19	February 22</a:t>
            </a:r>
            <a:endParaRPr lang="ja-JP" altLang="ja-JP"/>
          </a:p>
          <a:p>
            <a:pPr>
              <a:spcBef>
                <a:spcPts val="600"/>
              </a:spcBef>
            </a:pPr>
            <a:r>
              <a:rPr lang="en-GB" altLang="ja-JP"/>
              <a:t>DSSAD  SG 8	March 14</a:t>
            </a:r>
            <a:endParaRPr lang="ja-JP" altLang="ja-JP"/>
          </a:p>
          <a:p>
            <a:pPr>
              <a:spcBef>
                <a:spcPts val="600"/>
              </a:spcBef>
            </a:pPr>
            <a:r>
              <a:rPr lang="en-GB" altLang="ja-JP"/>
              <a:t>EDR SG 20	March 22</a:t>
            </a:r>
            <a:endParaRPr lang="ja-JP" altLang="ja-JP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0264B229-1C20-4B23-BD4E-DA935D033D46}"/>
              </a:ext>
            </a:extLst>
          </p:cNvPr>
          <p:cNvSpPr txBox="1">
            <a:spLocks/>
          </p:cNvSpPr>
          <p:nvPr/>
        </p:nvSpPr>
        <p:spPr>
          <a:xfrm>
            <a:off x="495300" y="294500"/>
            <a:ext cx="5537820" cy="114264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kumimoji="1" u="sng"/>
            </a:lvl1pPr>
          </a:lstStyle>
          <a:p>
            <a:r>
              <a:rPr lang="en-US" altLang="ja-JP" sz="240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kumimoji="1" lang="en-US" altLang="ja-JP" sz="2400" u="sng">
                <a:latin typeface="Calibri" panose="020F0502020204030204" pitchFamily="34" charset="0"/>
                <a:cs typeface="Calibri" panose="020F0502020204030204" pitchFamily="34" charset="0"/>
              </a:rPr>
              <a:t>.	Next steps on DSSAD</a:t>
            </a:r>
            <a:r>
              <a:rPr lang="en-US" altLang="ja-JP" sz="2400">
                <a:latin typeface="Calibri" panose="020F0502020204030204" pitchFamily="34" charset="0"/>
                <a:cs typeface="Calibri" panose="020F0502020204030204" pitchFamily="34" charset="0"/>
              </a:rPr>
              <a:t> activity</a:t>
            </a:r>
            <a:endParaRPr lang="ja-JP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759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F293FE-8788-4E17-B5FE-AA1C6489FB99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991798" y="1340768"/>
            <a:ext cx="8418512" cy="3384376"/>
          </a:xfrm>
        </p:spPr>
        <p:txBody>
          <a:bodyPr>
            <a:noAutofit/>
          </a:bodyPr>
          <a:lstStyle/>
          <a:p>
            <a:r>
              <a:rPr lang="en-US" altLang="ja-JP" sz="2000"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The IWG proposed slight amendments and corrections to the current Regulation on EDR, and these have already been agreed in GRSG and submitted to WP.29 in March</a:t>
            </a:r>
            <a:r>
              <a:rPr lang="en-US" altLang="ja-JP" sz="200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,</a:t>
            </a:r>
          </a:p>
          <a:p>
            <a:r>
              <a:rPr lang="en-GB" altLang="ja-JP" sz="200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The IWG is currently working on EDR for ADS, and discussed EDR for ALKS in particular but moved that discussion to ALKS SIG; the IWG will in parallel continue discussion on EDR for ADS in general,</a:t>
            </a:r>
          </a:p>
          <a:p>
            <a:r>
              <a:rPr lang="en-US" altLang="ja-JP" sz="2000"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T</a:t>
            </a:r>
            <a:r>
              <a:rPr lang="en-US" altLang="ja-JP" sz="200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he IWG kicked off with EDR for HDV, and</a:t>
            </a:r>
          </a:p>
          <a:p>
            <a:r>
              <a:rPr lang="en-US" altLang="ja-JP" sz="2000"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T</a:t>
            </a:r>
            <a:r>
              <a:rPr lang="en-US" altLang="ja-JP" sz="200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he IWG will later start with EDR step 2 on advanced requirements for EDR.</a:t>
            </a:r>
          </a:p>
          <a:p>
            <a:endParaRPr lang="en-US" altLang="ja-JP" sz="2000">
              <a:effectLst/>
              <a:latin typeface="Calibri" panose="020F0502020204030204" pitchFamily="34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0264B229-1C20-4B23-BD4E-DA935D033D46}"/>
              </a:ext>
            </a:extLst>
          </p:cNvPr>
          <p:cNvSpPr txBox="1">
            <a:spLocks/>
          </p:cNvSpPr>
          <p:nvPr/>
        </p:nvSpPr>
        <p:spPr>
          <a:xfrm>
            <a:off x="488504" y="332656"/>
            <a:ext cx="5537820" cy="114264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kumimoji="1" u="sng"/>
            </a:lvl1pPr>
          </a:lstStyle>
          <a:p>
            <a:r>
              <a:rPr kumimoji="1" lang="en-US" altLang="ja-JP" sz="2400" u="sng">
                <a:latin typeface="Calibri" panose="020F0502020204030204" pitchFamily="34" charset="0"/>
                <a:cs typeface="Calibri" panose="020F0502020204030204" pitchFamily="34" charset="0"/>
              </a:rPr>
              <a:t>Ref.	</a:t>
            </a:r>
            <a:r>
              <a:rPr kumimoji="1" lang="en-US" altLang="ja-JP" sz="2400" u="sng" err="1">
                <a:latin typeface="Calibri" panose="020F0502020204030204" pitchFamily="34" charset="0"/>
                <a:cs typeface="Calibri" panose="020F0502020204030204" pitchFamily="34" charset="0"/>
              </a:rPr>
              <a:t>Activies</a:t>
            </a:r>
            <a:r>
              <a:rPr kumimoji="1" lang="en-US" altLang="ja-JP" sz="2400" u="sng">
                <a:latin typeface="Calibri" panose="020F0502020204030204" pitchFamily="34" charset="0"/>
                <a:cs typeface="Calibri" panose="020F0502020204030204" pitchFamily="34" charset="0"/>
              </a:rPr>
              <a:t> on EDR</a:t>
            </a:r>
            <a:endParaRPr lang="ja-JP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3C8445-6DF0-453B-A643-1347BBF6D01D}"/>
              </a:ext>
            </a:extLst>
          </p:cNvPr>
          <p:cNvSpPr txBox="1"/>
          <p:nvPr/>
        </p:nvSpPr>
        <p:spPr>
          <a:xfrm>
            <a:off x="1280592" y="5517232"/>
            <a:ext cx="73448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" marR="0" lvl="0" indent="0" algn="ctr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Thank you for your attention!</a:t>
            </a:r>
            <a:endParaRPr kumimoji="0" lang="en-US" altLang="ja-JP" sz="36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379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92a9dd4e8c7f8be46150dda41d58f11b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fb9d01cd92e8bcc0c6298e0f34402da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56E207-CB26-4E42-91CA-3C05047CEFE4}">
  <ds:schemaRefs>
    <ds:schemaRef ds:uri="4b4a1c0d-4a69-4996-a84a-fc699b9f49de"/>
    <ds:schemaRef ds:uri="acccb6d4-dbe5-46d2-b4d3-5733603d8cc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2AA304B-F83B-4020-AB24-8245CD363F2F}">
  <ds:schemaRefs>
    <ds:schemaRef ds:uri="4b4a1c0d-4a69-4996-a84a-fc699b9f49de"/>
    <ds:schemaRef ds:uri="acccb6d4-dbe5-46d2-b4d3-5733603d8cc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6FD20D8-2B73-4E29-8358-56662A25BD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A4 Paper (210x297 mm)</PresentationFormat>
  <Slides>5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RDW Voertuiginformatie en -toelating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striekwp</dc:creator>
  <cp:keywords/>
  <cp:revision>1</cp:revision>
  <cp:lastPrinted>2021-01-08T17:39:37Z</cp:lastPrinted>
  <dcterms:created xsi:type="dcterms:W3CDTF">2019-01-14T05:13:36Z</dcterms:created>
  <dcterms:modified xsi:type="dcterms:W3CDTF">2022-01-25T08:31:09Z</dcterms:modified>
  <cp:category/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RDW Voertuiginformatie en -toelating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画面に合わせる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6</vt:i4>
  </property>
  <property fmtid="{D5CDD505-2E9C-101B-9397-08002B2CF9AE}" pid="13" name="ContentTypeId">
    <vt:lpwstr>0x0101003B8422D08C252547BB1CFA7F78E2CB83</vt:lpwstr>
  </property>
</Properties>
</file>