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2"/>
  </p:notesMasterIdLst>
  <p:handoutMasterIdLst>
    <p:handoutMasterId r:id="rId23"/>
  </p:handoutMasterIdLst>
  <p:sldIdLst>
    <p:sldId id="269" r:id="rId5"/>
    <p:sldId id="288" r:id="rId6"/>
    <p:sldId id="300" r:id="rId7"/>
    <p:sldId id="428" r:id="rId8"/>
    <p:sldId id="419" r:id="rId9"/>
    <p:sldId id="439" r:id="rId10"/>
    <p:sldId id="430" r:id="rId11"/>
    <p:sldId id="437" r:id="rId12"/>
    <p:sldId id="431" r:id="rId13"/>
    <p:sldId id="310" r:id="rId14"/>
    <p:sldId id="311" r:id="rId15"/>
    <p:sldId id="438" r:id="rId16"/>
    <p:sldId id="434" r:id="rId17"/>
    <p:sldId id="319" r:id="rId18"/>
    <p:sldId id="427" r:id="rId19"/>
    <p:sldId id="315" r:id="rId20"/>
    <p:sldId id="279" r:id="rId21"/>
  </p:sldIdLst>
  <p:sldSz cx="12188825"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riekwold, Peter" initials="SP" lastIdx="2" clrIdx="0">
    <p:extLst>
      <p:ext uri="{19B8F6BF-5375-455C-9EA6-DF929625EA0E}">
        <p15:presenceInfo xmlns:p15="http://schemas.microsoft.com/office/powerpoint/2012/main" userId="S::STRIEKWP@rdw.nl::d06c85f8-7716-49cd-a7f4-c99dd338f7b6" providerId="AD"/>
      </p:ext>
    </p:extLst>
  </p:cmAuthor>
  <p:cmAuthor id="2" name="Striekwold, Peter" initials="SP [2]" lastIdx="10" clrIdx="1">
    <p:extLst>
      <p:ext uri="{19B8F6BF-5375-455C-9EA6-DF929625EA0E}">
        <p15:presenceInfo xmlns:p15="http://schemas.microsoft.com/office/powerpoint/2012/main" userId="S-1-5-21-4018625-230058506-1990678075-17288" providerId="AD"/>
      </p:ext>
    </p:extLst>
  </p:cmAuthor>
  <p:cmAuthor id="3" name="T O" initials="TO" lastIdx="16" clrIdx="2">
    <p:extLst>
      <p:ext uri="{19B8F6BF-5375-455C-9EA6-DF929625EA0E}">
        <p15:presenceInfo xmlns:p15="http://schemas.microsoft.com/office/powerpoint/2012/main" userId="a5532a6117c5ea8f" providerId="Windows Live"/>
      </p:ext>
    </p:extLst>
  </p:cmAuthor>
  <p:cmAuthor id="4" name="斧田　孝夫" initials="斧田　孝夫" lastIdx="11" clrIdx="3">
    <p:extLst>
      <p:ext uri="{19B8F6BF-5375-455C-9EA6-DF929625EA0E}">
        <p15:presenceInfo xmlns:p15="http://schemas.microsoft.com/office/powerpoint/2012/main" userId="S-1-5-21-3197230140-4248322615-2243380443-46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565F"/>
    <a:srgbClr val="348CDC"/>
    <a:srgbClr val="00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72370" autoAdjust="0"/>
  </p:normalViewPr>
  <p:slideViewPr>
    <p:cSldViewPr>
      <p:cViewPr varScale="1">
        <p:scale>
          <a:sx n="110" d="100"/>
          <a:sy n="110" d="100"/>
        </p:scale>
        <p:origin x="510" y="108"/>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sorterViewPr>
    <p:cViewPr>
      <p:scale>
        <a:sx n="100" d="100"/>
        <a:sy n="100" d="100"/>
      </p:scale>
      <p:origin x="0" y="-693"/>
    </p:cViewPr>
  </p:sorterViewPr>
  <p:notesViewPr>
    <p:cSldViewPr>
      <p:cViewPr varScale="1">
        <p:scale>
          <a:sx n="76" d="100"/>
          <a:sy n="76" d="100"/>
        </p:scale>
        <p:origin x="2538"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128FCA9C-FF92-4024-BDEC-A6D3B663DC09}" type="datetimeFigureOut">
              <a:rPr lang="en-US"/>
              <a:t>1/24/2022</a:t>
            </a:fld>
            <a:endParaRPr/>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772AB877-E7B1-4681-847E-D0918612832B}" type="datetimeFigureOut">
              <a:rPr lang="en-US"/>
              <a:t>1/24/2022</a:t>
            </a:fld>
            <a:endParaRPr/>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1638163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11</a:t>
            </a:fld>
            <a:endParaRPr lang="en-US"/>
          </a:p>
        </p:txBody>
      </p:sp>
    </p:spTree>
    <p:extLst>
      <p:ext uri="{BB962C8B-B14F-4D97-AF65-F5344CB8AC3E}">
        <p14:creationId xmlns:p14="http://schemas.microsoft.com/office/powerpoint/2010/main" val="637153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12</a:t>
            </a:fld>
            <a:endParaRPr lang="en-US"/>
          </a:p>
        </p:txBody>
      </p:sp>
    </p:spTree>
    <p:extLst>
      <p:ext uri="{BB962C8B-B14F-4D97-AF65-F5344CB8AC3E}">
        <p14:creationId xmlns:p14="http://schemas.microsoft.com/office/powerpoint/2010/main" val="4198793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13</a:t>
            </a:fld>
            <a:endParaRPr lang="en-US"/>
          </a:p>
        </p:txBody>
      </p:sp>
    </p:spTree>
    <p:extLst>
      <p:ext uri="{BB962C8B-B14F-4D97-AF65-F5344CB8AC3E}">
        <p14:creationId xmlns:p14="http://schemas.microsoft.com/office/powerpoint/2010/main" val="3878944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14</a:t>
            </a:fld>
            <a:endParaRPr lang="en-US"/>
          </a:p>
        </p:txBody>
      </p:sp>
    </p:spTree>
    <p:extLst>
      <p:ext uri="{BB962C8B-B14F-4D97-AF65-F5344CB8AC3E}">
        <p14:creationId xmlns:p14="http://schemas.microsoft.com/office/powerpoint/2010/main" val="756055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15</a:t>
            </a:fld>
            <a:endParaRPr lang="en-US"/>
          </a:p>
        </p:txBody>
      </p:sp>
    </p:spTree>
    <p:extLst>
      <p:ext uri="{BB962C8B-B14F-4D97-AF65-F5344CB8AC3E}">
        <p14:creationId xmlns:p14="http://schemas.microsoft.com/office/powerpoint/2010/main" val="3734763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16</a:t>
            </a:fld>
            <a:endParaRPr lang="en-US"/>
          </a:p>
        </p:txBody>
      </p:sp>
    </p:spTree>
    <p:extLst>
      <p:ext uri="{BB962C8B-B14F-4D97-AF65-F5344CB8AC3E}">
        <p14:creationId xmlns:p14="http://schemas.microsoft.com/office/powerpoint/2010/main" val="2433420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3456028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1659112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1162694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1759872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314868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8</a:t>
            </a:fld>
            <a:endParaRPr lang="en-US"/>
          </a:p>
        </p:txBody>
      </p:sp>
    </p:spTree>
    <p:extLst>
      <p:ext uri="{BB962C8B-B14F-4D97-AF65-F5344CB8AC3E}">
        <p14:creationId xmlns:p14="http://schemas.microsoft.com/office/powerpoint/2010/main" val="2534804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9</a:t>
            </a:fld>
            <a:endParaRPr lang="en-US"/>
          </a:p>
        </p:txBody>
      </p:sp>
    </p:spTree>
    <p:extLst>
      <p:ext uri="{BB962C8B-B14F-4D97-AF65-F5344CB8AC3E}">
        <p14:creationId xmlns:p14="http://schemas.microsoft.com/office/powerpoint/2010/main" val="2481872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10</a:t>
            </a:fld>
            <a:endParaRPr lang="en-US"/>
          </a:p>
        </p:txBody>
      </p:sp>
    </p:spTree>
    <p:extLst>
      <p:ext uri="{BB962C8B-B14F-4D97-AF65-F5344CB8AC3E}">
        <p14:creationId xmlns:p14="http://schemas.microsoft.com/office/powerpoint/2010/main" val="756055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B9BE7BFC-9B43-4D50-A847-EB0740623289}" type="datetime1">
              <a:rPr lang="en-US" smtClean="0"/>
              <a:t>1/24/2022</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222367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6AFB75F2-0739-4900-997C-5D721A0FC902}" type="datetime1">
              <a:rPr lang="en-US" smtClean="0"/>
              <a:t>1/24/2022</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28745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DC768859-20CA-4706-8E83-0F7EF683D556}" type="datetime1">
              <a:rPr lang="en-US" smtClean="0"/>
              <a:t>1/24/2022</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23921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A581207-8473-49DF-AB7F-014FACAB8D57}" type="datetime1">
              <a:rPr lang="en-US" smtClean="0"/>
              <a:t>1/24/2022</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67015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0BEE30A-3F80-47CF-953D-3204FF3B5392}" type="datetime1">
              <a:rPr lang="en-US" smtClean="0"/>
              <a:t>1/24/2022</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03362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B7367C7-D6F8-475A-BDD0-564C90E691C0}" type="datetime1">
              <a:rPr lang="en-US" smtClean="0"/>
              <a:t>1/24/2022</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73045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753600" cy="13255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3D4502F-803E-4C09-884F-533B6D621517}" type="datetime1">
              <a:rPr lang="en-US" smtClean="0"/>
              <a:t>1/24/2022</a:t>
            </a:fld>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44210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D587BF9C-A469-46E9-B230-FA26152DC1C8}" type="datetime1">
              <a:rPr lang="en-US" smtClean="0"/>
              <a:t>1/24/2022</a:t>
            </a:fld>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13906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8F37EB4B-E11C-49BB-8039-97339C86EB67}" type="datetime1">
              <a:rPr lang="en-US" smtClean="0"/>
              <a:t>1/24/2022</a:t>
            </a:fld>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52978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7185AD3-9220-45A0-86D4-C4247B17C061}" type="datetime1">
              <a:rPr lang="en-US" smtClean="0"/>
              <a:t>1/24/2022</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58198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BB4D628E-2362-4939-A7D6-69DC1CAB893E}" type="datetime1">
              <a:rPr lang="en-US" smtClean="0"/>
              <a:t>1/24/2022</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702941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9000">
              <a:schemeClr val="bg1"/>
            </a:gs>
            <a:gs pos="40000">
              <a:schemeClr val="bg2"/>
            </a:gs>
            <a:gs pos="10000">
              <a:schemeClr val="bg1">
                <a:lumMod val="95000"/>
              </a:schemeClr>
            </a:gs>
            <a:gs pos="100000">
              <a:schemeClr val="bg2">
                <a:lumMod val="9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8" name="Rectangle 7"/>
          <p:cNvSpPr/>
          <p:nvPr userDrawn="1"/>
        </p:nvSpPr>
        <p:spPr bwMode="ltGray">
          <a:xfrm>
            <a:off x="1460" y="0"/>
            <a:ext cx="12188952"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6CA94D40-84DB-4211-9F1D-9374B7D6388F}" type="datetime1">
              <a:rPr lang="en-US" smtClean="0"/>
              <a:t>1/24/2022</a:t>
            </a:fld>
            <a:endParaRPr lang="en-US" dirty="0"/>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431716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000" kern="1200" cap="all" baseline="0">
          <a:solidFill>
            <a:schemeClr val="accent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8pPr>
      <a:lvl9pPr marL="1874520" indent="0" algn="l"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8012" y="609600"/>
            <a:ext cx="11201400" cy="2233874"/>
          </a:xfrm>
        </p:spPr>
        <p:txBody>
          <a:bodyPr>
            <a:normAutofit/>
          </a:bodyPr>
          <a:lstStyle/>
          <a:p>
            <a:r>
              <a:rPr lang="en-CA" altLang="en-US" sz="3600" b="1" cap="none" dirty="0">
                <a:solidFill>
                  <a:srgbClr val="348CDC"/>
                </a:solidFill>
                <a:latin typeface="Helvetica" pitchFamily="34" charset="0"/>
                <a:ea typeface="ＭＳ Ｐゴシック" panose="020B0600070205080204" pitchFamily="34" charset="-128"/>
                <a:cs typeface="Helvetica" pitchFamily="34" charset="0"/>
              </a:rPr>
              <a:t>Status Report of the Informal Working Group on</a:t>
            </a:r>
            <a:br>
              <a:rPr lang="en-CA" altLang="en-US" sz="3600" b="1" cap="none" dirty="0">
                <a:solidFill>
                  <a:srgbClr val="348CDC"/>
                </a:solidFill>
                <a:latin typeface="Helvetica" pitchFamily="34" charset="0"/>
                <a:ea typeface="ＭＳ Ｐゴシック" panose="020B0600070205080204" pitchFamily="34" charset="-128"/>
                <a:cs typeface="Helvetica" pitchFamily="34" charset="0"/>
              </a:rPr>
            </a:br>
            <a:r>
              <a:rPr lang="en-CA" altLang="en-US" sz="3600" b="1" cap="none" dirty="0">
                <a:solidFill>
                  <a:srgbClr val="348CDC"/>
                </a:solidFill>
                <a:latin typeface="Helvetica" pitchFamily="34" charset="0"/>
                <a:ea typeface="ＭＳ Ｐゴシック" panose="020B0600070205080204" pitchFamily="34" charset="-128"/>
                <a:cs typeface="Helvetica" pitchFamily="34" charset="0"/>
              </a:rPr>
              <a:t>Validation Methods for Automated Driving (VMAD)</a:t>
            </a:r>
            <a:endParaRPr lang="en-US" sz="4800" dirty="0">
              <a:solidFill>
                <a:srgbClr val="348CDC"/>
              </a:solidFill>
            </a:endParaRPr>
          </a:p>
        </p:txBody>
      </p:sp>
      <p:sp>
        <p:nvSpPr>
          <p:cNvPr id="5" name="Subtitle 4"/>
          <p:cNvSpPr>
            <a:spLocks noGrp="1"/>
          </p:cNvSpPr>
          <p:nvPr>
            <p:ph type="subTitle" idx="1"/>
          </p:nvPr>
        </p:nvSpPr>
        <p:spPr>
          <a:xfrm>
            <a:off x="684212" y="2797955"/>
            <a:ext cx="11277600" cy="1700893"/>
          </a:xfrm>
        </p:spPr>
        <p:txBody>
          <a:bodyPr>
            <a:normAutofit/>
          </a:bodyPr>
          <a:lstStyle/>
          <a:p>
            <a:r>
              <a:rPr lang="en-US" b="1" dirty="0">
                <a:latin typeface="Arial" panose="020B0604020202020204" pitchFamily="34" charset="0"/>
                <a:cs typeface="Arial" panose="020B0604020202020204" pitchFamily="34" charset="0"/>
              </a:rPr>
              <a:t>United Nations Economic Commission for Europe (UNECE)</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Working Party on Automated/Autonomous and Connected Vehicles (GRVA) </a:t>
            </a:r>
          </a:p>
          <a:p>
            <a:r>
              <a:rPr lang="en-US" altLang="ja-JP" sz="2000" b="0" i="0" u="none" strike="noStrike" baseline="0" dirty="0">
                <a:latin typeface="Arial" panose="020B0604020202020204" pitchFamily="34" charset="0"/>
              </a:rPr>
              <a:t>24-28 January</a:t>
            </a:r>
            <a:r>
              <a:rPr lang="en-US" altLang="ja-JP" sz="2000" b="0" i="0" u="none" strike="noStrike" dirty="0">
                <a:latin typeface="Arial" panose="020B0604020202020204" pitchFamily="34" charset="0"/>
              </a:rPr>
              <a:t> </a:t>
            </a:r>
            <a:r>
              <a:rPr lang="en-US" altLang="ja-JP" sz="2000" b="0" i="0" u="none" strike="noStrike" baseline="0" dirty="0">
                <a:latin typeface="Arial" panose="020B0604020202020204" pitchFamily="34" charset="0"/>
              </a:rPr>
              <a:t>2022</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Hybrid</a:t>
            </a:r>
          </a:p>
        </p:txBody>
      </p:sp>
      <p:pic>
        <p:nvPicPr>
          <p:cNvPr id="3" name="Picture 2"/>
          <p:cNvPicPr>
            <a:picLocks noChangeAspect="1"/>
          </p:cNvPicPr>
          <p:nvPr/>
        </p:nvPicPr>
        <p:blipFill>
          <a:blip r:embed="rId2"/>
          <a:stretch>
            <a:fillRect/>
          </a:stretch>
        </p:blipFill>
        <p:spPr>
          <a:xfrm>
            <a:off x="8530908" y="5257800"/>
            <a:ext cx="3657917" cy="1274174"/>
          </a:xfrm>
          <a:prstGeom prst="rect">
            <a:avLst/>
          </a:prstGeom>
        </p:spPr>
      </p:pic>
      <p:sp>
        <p:nvSpPr>
          <p:cNvPr id="6" name="Rectangle 5"/>
          <p:cNvSpPr/>
          <p:nvPr/>
        </p:nvSpPr>
        <p:spPr>
          <a:xfrm>
            <a:off x="0" y="5257800"/>
            <a:ext cx="8620487" cy="1274174"/>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7" name="Rectangle 6"/>
          <p:cNvSpPr/>
          <p:nvPr/>
        </p:nvSpPr>
        <p:spPr>
          <a:xfrm>
            <a:off x="0" y="5105400"/>
            <a:ext cx="12188825" cy="207374"/>
          </a:xfrm>
          <a:prstGeom prst="rect">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8" name="Rectangle 7"/>
          <p:cNvSpPr/>
          <p:nvPr/>
        </p:nvSpPr>
        <p:spPr>
          <a:xfrm>
            <a:off x="5727" y="6525878"/>
            <a:ext cx="12188825" cy="207374"/>
          </a:xfrm>
          <a:prstGeom prst="rect">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2" name="Slide Number Placeholder 1"/>
          <p:cNvSpPr>
            <a:spLocks noGrp="1"/>
          </p:cNvSpPr>
          <p:nvPr>
            <p:ph type="sldNum" sz="quarter" idx="12"/>
          </p:nvPr>
        </p:nvSpPr>
        <p:spPr/>
        <p:txBody>
          <a:bodyPr/>
          <a:lstStyle/>
          <a:p>
            <a:fld id="{F36C87F6-986D-49E6-AF40-1B3A1EE8064D}" type="slidenum">
              <a:rPr lang="en-US" smtClean="0"/>
              <a:pPr/>
              <a:t>1</a:t>
            </a:fld>
            <a:endParaRPr lang="en-US"/>
          </a:p>
        </p:txBody>
      </p:sp>
      <p:sp>
        <p:nvSpPr>
          <p:cNvPr id="10" name="TextBox 9">
            <a:extLst>
              <a:ext uri="{FF2B5EF4-FFF2-40B4-BE49-F238E27FC236}">
                <a16:creationId xmlns:a16="http://schemas.microsoft.com/office/drawing/2014/main" id="{8B44119D-3BC4-4745-AA96-CD8DA72A3F99}"/>
              </a:ext>
            </a:extLst>
          </p:cNvPr>
          <p:cNvSpPr txBox="1"/>
          <p:nvPr/>
        </p:nvSpPr>
        <p:spPr>
          <a:xfrm>
            <a:off x="7885851" y="-21342"/>
            <a:ext cx="3542561" cy="1261884"/>
          </a:xfrm>
          <a:prstGeom prst="rect">
            <a:avLst/>
          </a:prstGeom>
          <a:noFill/>
          <a:ln>
            <a:solidFill>
              <a:schemeClr val="bg2"/>
            </a:solidFill>
          </a:ln>
        </p:spPr>
        <p:txBody>
          <a:bodyPr wrap="square">
            <a:spAutoFit/>
          </a:bodyPr>
          <a:lstStyle/>
          <a:p>
            <a:pPr algn="l"/>
            <a:endParaRPr lang="ja-JP" altLang="en-US" sz="1100" b="0" i="0" u="none" strike="noStrike" baseline="0" dirty="0">
              <a:solidFill>
                <a:srgbClr val="000000"/>
              </a:solidFill>
              <a:latin typeface="Arial" panose="020B0604020202020204" pitchFamily="34" charset="0"/>
            </a:endParaRPr>
          </a:p>
          <a:p>
            <a:endParaRPr lang="ja-JP" altLang="en-US" sz="1100" b="0" i="0" u="none" strike="noStrike" baseline="0" dirty="0">
              <a:latin typeface="Arial" panose="020B0604020202020204" pitchFamily="34" charset="0"/>
            </a:endParaRPr>
          </a:p>
          <a:p>
            <a:r>
              <a:rPr lang="en-US" altLang="ja-JP" sz="1100" b="0" i="0" u="none" strike="noStrike" baseline="0" dirty="0">
                <a:latin typeface="Arial" panose="020B0604020202020204" pitchFamily="34" charset="0"/>
              </a:rPr>
              <a:t> </a:t>
            </a:r>
            <a:r>
              <a:rPr lang="en-US" altLang="ja-JP" sz="1800" b="0" i="0" u="sng" strike="noStrike" baseline="0" dirty="0">
                <a:latin typeface="Arial" panose="020B0604020202020204" pitchFamily="34" charset="0"/>
              </a:rPr>
              <a:t>Informal document</a:t>
            </a:r>
            <a:r>
              <a:rPr lang="en-US" altLang="ja-JP" sz="1800" b="0" i="0" strike="noStrike" baseline="0" dirty="0">
                <a:latin typeface="Arial" panose="020B0604020202020204" pitchFamily="34" charset="0"/>
              </a:rPr>
              <a:t> </a:t>
            </a:r>
            <a:r>
              <a:rPr lang="en-US" altLang="ja-JP" sz="1800" b="1" i="0" u="none" strike="noStrike" baseline="0" dirty="0">
                <a:latin typeface="Arial" panose="020B0604020202020204" pitchFamily="34" charset="0"/>
              </a:rPr>
              <a:t>GRVA-12-30</a:t>
            </a:r>
            <a:endParaRPr lang="en-US" altLang="ja-JP" sz="1800" b="0" i="0" u="none" strike="noStrike" baseline="0" dirty="0">
              <a:latin typeface="Arial" panose="020B0604020202020204" pitchFamily="34" charset="0"/>
            </a:endParaRPr>
          </a:p>
          <a:p>
            <a:r>
              <a:rPr lang="en-US" altLang="ja-JP" sz="1800" b="0" i="0" u="none" strike="noStrike" baseline="0" dirty="0">
                <a:latin typeface="Arial" panose="020B0604020202020204" pitchFamily="34" charset="0"/>
              </a:rPr>
              <a:t>12</a:t>
            </a:r>
            <a:r>
              <a:rPr lang="en-US" altLang="ja-JP" sz="1200" b="0" i="0" u="none" strike="noStrike" dirty="0">
                <a:latin typeface="Arial" panose="020B0604020202020204" pitchFamily="34" charset="0"/>
              </a:rPr>
              <a:t>th</a:t>
            </a:r>
            <a:r>
              <a:rPr lang="en-US" altLang="ja-JP" sz="1200" b="0" i="0" u="none" strike="noStrike" baseline="0" dirty="0">
                <a:latin typeface="Arial" panose="020B0604020202020204" pitchFamily="34" charset="0"/>
              </a:rPr>
              <a:t> </a:t>
            </a:r>
            <a:r>
              <a:rPr lang="en-US" altLang="ja-JP" sz="1800" b="0" i="0" u="none" strike="noStrike" baseline="0" dirty="0">
                <a:latin typeface="Arial" panose="020B0604020202020204" pitchFamily="34" charset="0"/>
              </a:rPr>
              <a:t>GRVA, 24-28 Jan.</a:t>
            </a:r>
            <a:r>
              <a:rPr lang="en-US" altLang="ja-JP" sz="1800" b="0" i="0" u="none" strike="noStrike" dirty="0">
                <a:latin typeface="Arial" panose="020B0604020202020204" pitchFamily="34" charset="0"/>
              </a:rPr>
              <a:t> </a:t>
            </a:r>
            <a:r>
              <a:rPr lang="en-US" altLang="ja-JP" sz="1800" b="0" i="0" u="none" strike="noStrike" baseline="0" dirty="0">
                <a:latin typeface="Arial" panose="020B0604020202020204" pitchFamily="34" charset="0"/>
              </a:rPr>
              <a:t>2022</a:t>
            </a:r>
          </a:p>
          <a:p>
            <a:r>
              <a:rPr lang="en-US" altLang="ja-JP" sz="1800" b="0" i="0" u="none" strike="noStrike" baseline="0" dirty="0">
                <a:latin typeface="Arial" panose="020B0604020202020204" pitchFamily="34" charset="0"/>
              </a:rPr>
              <a:t>Agenda item </a:t>
            </a:r>
            <a:r>
              <a:rPr lang="en-US" altLang="ja-JP" dirty="0">
                <a:latin typeface="Arial" panose="020B0604020202020204" pitchFamily="34" charset="0"/>
              </a:rPr>
              <a:t>4b</a:t>
            </a:r>
          </a:p>
        </p:txBody>
      </p:sp>
      <p:sp>
        <p:nvSpPr>
          <p:cNvPr id="11" name="TextBox 10">
            <a:extLst>
              <a:ext uri="{FF2B5EF4-FFF2-40B4-BE49-F238E27FC236}">
                <a16:creationId xmlns:a16="http://schemas.microsoft.com/office/drawing/2014/main" id="{1654B29D-D73B-4E96-8C4A-4E4D55268E36}"/>
              </a:ext>
            </a:extLst>
          </p:cNvPr>
          <p:cNvSpPr txBox="1"/>
          <p:nvPr/>
        </p:nvSpPr>
        <p:spPr>
          <a:xfrm>
            <a:off x="680447" y="587829"/>
            <a:ext cx="6099312" cy="369332"/>
          </a:xfrm>
          <a:prstGeom prst="rect">
            <a:avLst/>
          </a:prstGeom>
          <a:noFill/>
          <a:ln>
            <a:solidFill>
              <a:schemeClr val="bg2"/>
            </a:solidFill>
          </a:ln>
        </p:spPr>
        <p:txBody>
          <a:bodyPr wrap="square">
            <a:spAutoFit/>
          </a:bodyPr>
          <a:lstStyle/>
          <a:p>
            <a:r>
              <a:rPr lang="en-US" altLang="ja-JP" dirty="0"/>
              <a:t>Submitted by the IWG on VMAD</a:t>
            </a:r>
            <a:endParaRPr lang="ja-JP" altLang="en-US" dirty="0"/>
          </a:p>
        </p:txBody>
      </p:sp>
    </p:spTree>
    <p:extLst>
      <p:ext uri="{BB962C8B-B14F-4D97-AF65-F5344CB8AC3E}">
        <p14:creationId xmlns:p14="http://schemas.microsoft.com/office/powerpoint/2010/main" val="28870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152400"/>
            <a:ext cx="8151939" cy="1401762"/>
          </a:xfrm>
        </p:spPr>
        <p:txBody>
          <a:bodyPr anchor="ctr">
            <a:normAutofit/>
          </a:bodyPr>
          <a:lstStyle/>
          <a:p>
            <a:r>
              <a:rPr lang="en-US" b="1" u="sng" cap="none" dirty="0">
                <a:solidFill>
                  <a:schemeClr val="accent1"/>
                </a:solidFill>
                <a:latin typeface="Arial" panose="020B0604020202020204" pitchFamily="34" charset="0"/>
                <a:cs typeface="Arial" panose="020B0604020202020204" pitchFamily="34" charset="0"/>
              </a:rPr>
              <a:t>Process for drafting </a:t>
            </a:r>
            <a:br>
              <a:rPr lang="en-US" b="1" u="sng" cap="none" dirty="0">
                <a:solidFill>
                  <a:schemeClr val="accent1"/>
                </a:solidFill>
                <a:latin typeface="Arial" panose="020B0604020202020204" pitchFamily="34" charset="0"/>
                <a:cs typeface="Arial" panose="020B0604020202020204" pitchFamily="34" charset="0"/>
              </a:rPr>
            </a:br>
            <a:r>
              <a:rPr lang="en-US" b="1" u="sng" cap="none" dirty="0">
                <a:solidFill>
                  <a:schemeClr val="accent1"/>
                </a:solidFill>
                <a:latin typeface="Arial" panose="020B0604020202020204" pitchFamily="34" charset="0"/>
                <a:cs typeface="Arial" panose="020B0604020202020204" pitchFamily="34" charset="0"/>
              </a:rPr>
              <a:t>the WP 29 Guidelines</a:t>
            </a:r>
            <a:endParaRPr lang="en-US" b="1" u="sng" cap="none" dirty="0">
              <a:solidFill>
                <a:srgbClr val="348CDC"/>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srcRect/>
          <a:stretch/>
        </p:blipFill>
        <p:spPr>
          <a:xfrm>
            <a:off x="9371012" y="518733"/>
            <a:ext cx="2645639" cy="92156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10</a:t>
            </a:fld>
            <a:endParaRPr lang="en-US" dirty="0"/>
          </a:p>
        </p:txBody>
      </p:sp>
      <p:sp>
        <p:nvSpPr>
          <p:cNvPr id="7" name="Rectangle 6"/>
          <p:cNvSpPr/>
          <p:nvPr/>
        </p:nvSpPr>
        <p:spPr>
          <a:xfrm>
            <a:off x="379412" y="1733159"/>
            <a:ext cx="11123612" cy="5632311"/>
          </a:xfrm>
          <a:prstGeom prst="rect">
            <a:avLst/>
          </a:prstGeom>
        </p:spPr>
        <p:txBody>
          <a:bodyPr wrap="square">
            <a:spAutoFit/>
          </a:bodyPr>
          <a:lstStyle/>
          <a:p>
            <a:pPr marL="388503" indent="-342797" eaLnBrk="1" fontAlgn="auto" hangingPunct="1">
              <a:spcBef>
                <a:spcPts val="0"/>
              </a:spcBef>
              <a:spcAft>
                <a:spcPts val="0"/>
              </a:spcAft>
              <a:buFont typeface="Arial" panose="020B0604020202020204" pitchFamily="34" charset="0"/>
              <a:buChar char="•"/>
              <a:defRPr/>
            </a:pPr>
            <a:r>
              <a:rPr lang="en-US" sz="2000" dirty="0">
                <a:latin typeface="Helvetica" panose="020B0604020202020204" pitchFamily="34" charset="0"/>
                <a:cs typeface="Helvetica" panose="020B0604020202020204" pitchFamily="34" charset="0"/>
              </a:rPr>
              <a:t>A draft set of guidelines was developed based on the current content of the Master Document.</a:t>
            </a:r>
            <a:br>
              <a:rPr lang="en-US" sz="2000" dirty="0">
                <a:latin typeface="Helvetica" panose="020B0604020202020204" pitchFamily="34" charset="0"/>
                <a:cs typeface="Helvetica" panose="020B0604020202020204" pitchFamily="34" charset="0"/>
              </a:rPr>
            </a:br>
            <a:endParaRPr lang="en-US" sz="2000" dirty="0">
              <a:latin typeface="Helvetica" panose="020B0604020202020204" pitchFamily="34" charset="0"/>
              <a:cs typeface="Helvetica" panose="020B0604020202020204" pitchFamily="34" charset="0"/>
            </a:endParaRPr>
          </a:p>
          <a:p>
            <a:pPr marL="388503" indent="-342797" eaLnBrk="1" fontAlgn="auto" hangingPunct="1">
              <a:spcBef>
                <a:spcPts val="0"/>
              </a:spcBef>
              <a:spcAft>
                <a:spcPts val="0"/>
              </a:spcAft>
              <a:buFont typeface="Arial" panose="020B0604020202020204" pitchFamily="34" charset="0"/>
              <a:buChar char="•"/>
              <a:defRPr/>
            </a:pPr>
            <a:r>
              <a:rPr lang="en-US" sz="2000" dirty="0">
                <a:latin typeface="Helvetica" panose="020B0604020202020204" pitchFamily="34" charset="0"/>
                <a:cs typeface="Helvetica" panose="020B0604020202020204" pitchFamily="34" charset="0"/>
              </a:rPr>
              <a:t>The document has been transformed into more explicit recommendations/requirements for validation by manufacturers, technical services and authorities.</a:t>
            </a:r>
            <a:br>
              <a:rPr lang="en-US" sz="2000" dirty="0">
                <a:latin typeface="Helvetica" panose="020B0604020202020204" pitchFamily="34" charset="0"/>
                <a:cs typeface="Helvetica" panose="020B0604020202020204" pitchFamily="34" charset="0"/>
              </a:rPr>
            </a:br>
            <a:endParaRPr lang="en-US" sz="2000" dirty="0">
              <a:latin typeface="Helvetica" panose="020B0604020202020204" pitchFamily="34" charset="0"/>
              <a:cs typeface="Helvetica" panose="020B0604020202020204" pitchFamily="34" charset="0"/>
            </a:endParaRPr>
          </a:p>
          <a:p>
            <a:pPr marL="388503" indent="-342797" eaLnBrk="1" fontAlgn="auto" hangingPunct="1">
              <a:spcBef>
                <a:spcPts val="0"/>
              </a:spcBef>
              <a:spcAft>
                <a:spcPts val="0"/>
              </a:spcAft>
              <a:buFont typeface="Arial" panose="020B0604020202020204" pitchFamily="34" charset="0"/>
              <a:buChar char="•"/>
              <a:defRPr/>
            </a:pPr>
            <a:r>
              <a:rPr lang="en-US" sz="2000" dirty="0">
                <a:latin typeface="Helvetica" panose="020B0604020202020204" pitchFamily="34" charset="0"/>
                <a:cs typeface="Helvetica" panose="020B0604020202020204" pitchFamily="34" charset="0"/>
              </a:rPr>
              <a:t>SG leaders and Co-chairs met in mid-December to discuss the content of the guidelines draft and how proceed with the development of this document. </a:t>
            </a:r>
            <a:br>
              <a:rPr lang="en-US" sz="2000" dirty="0">
                <a:latin typeface="Helvetica" panose="020B0604020202020204" pitchFamily="34" charset="0"/>
                <a:cs typeface="Helvetica" panose="020B0604020202020204" pitchFamily="34" charset="0"/>
              </a:rPr>
            </a:br>
            <a:endParaRPr lang="en-US" sz="2000" dirty="0">
              <a:latin typeface="Helvetica" panose="020B0604020202020204" pitchFamily="34" charset="0"/>
              <a:cs typeface="Helvetica" panose="020B0604020202020204" pitchFamily="34" charset="0"/>
            </a:endParaRPr>
          </a:p>
          <a:p>
            <a:pPr marL="388503" indent="-342797" eaLnBrk="1" fontAlgn="auto" hangingPunct="1">
              <a:spcBef>
                <a:spcPts val="0"/>
              </a:spcBef>
              <a:spcAft>
                <a:spcPts val="0"/>
              </a:spcAft>
              <a:buFont typeface="Arial" panose="020B0604020202020204" pitchFamily="34" charset="0"/>
              <a:buChar char="•"/>
              <a:defRPr/>
            </a:pPr>
            <a:r>
              <a:rPr lang="en-US" sz="2000" dirty="0">
                <a:latin typeface="Helvetica" panose="020B0604020202020204" pitchFamily="34" charset="0"/>
                <a:cs typeface="Helvetica" panose="020B0604020202020204" pitchFamily="34" charset="0"/>
              </a:rPr>
              <a:t>Co-chairs would like to put forth this draft of the guidelines to VMAD 23 for members consideration through the subgroups</a:t>
            </a:r>
          </a:p>
          <a:p>
            <a:pPr marL="1302903" lvl="2" indent="-342797">
              <a:buFont typeface="Arial" panose="020B0604020202020204" pitchFamily="34" charset="0"/>
              <a:buChar char="•"/>
              <a:defRPr/>
            </a:pPr>
            <a:r>
              <a:rPr lang="en-US" sz="2000" dirty="0">
                <a:latin typeface="Helvetica" panose="020B0604020202020204" pitchFamily="34" charset="0"/>
                <a:cs typeface="Helvetica" panose="020B0604020202020204" pitchFamily="34" charset="0"/>
              </a:rPr>
              <a:t>Subgroups to provide comments on the document in particular the section they are responsible for by Feb 4</a:t>
            </a:r>
          </a:p>
          <a:p>
            <a:pPr marL="1302903" lvl="2" indent="-342797">
              <a:buFont typeface="Arial" panose="020B0604020202020204" pitchFamily="34" charset="0"/>
              <a:buChar char="•"/>
              <a:defRPr/>
            </a:pPr>
            <a:r>
              <a:rPr lang="en-US" sz="2000" dirty="0">
                <a:latin typeface="Helvetica" panose="020B0604020202020204" pitchFamily="34" charset="0"/>
                <a:cs typeface="Helvetica" panose="020B0604020202020204" pitchFamily="34" charset="0"/>
              </a:rPr>
              <a:t>VMAD co-chairs will consolidate and share to all VMAD Members by Feb 16</a:t>
            </a:r>
          </a:p>
          <a:p>
            <a:pPr marL="1302903" lvl="2" indent="-342797">
              <a:buFont typeface="Arial" panose="020B0604020202020204" pitchFamily="34" charset="0"/>
              <a:buChar char="•"/>
              <a:defRPr/>
            </a:pPr>
            <a:r>
              <a:rPr lang="en-US" sz="2000" dirty="0">
                <a:latin typeface="Helvetica" panose="020B0604020202020204" pitchFamily="34" charset="0"/>
                <a:cs typeface="Helvetica" panose="020B0604020202020204" pitchFamily="34" charset="0"/>
              </a:rPr>
              <a:t>VMAD 24 is on Feb 24-25</a:t>
            </a:r>
          </a:p>
          <a:p>
            <a:pPr marL="1302903" lvl="2" indent="-342797">
              <a:buFont typeface="Arial" panose="020B0604020202020204" pitchFamily="34" charset="0"/>
              <a:buChar char="•"/>
              <a:defRPr/>
            </a:pPr>
            <a:r>
              <a:rPr lang="en-US" sz="2000" b="1" dirty="0">
                <a:latin typeface="Helvetica" panose="020B0604020202020204" pitchFamily="34" charset="0"/>
                <a:cs typeface="Helvetica" panose="020B0604020202020204" pitchFamily="34" charset="0"/>
              </a:rPr>
              <a:t>Submission to GRVA as a formal document right after </a:t>
            </a:r>
            <a:br>
              <a:rPr lang="en-US" sz="2000" dirty="0">
                <a:latin typeface="Helvetica" panose="020B0604020202020204" pitchFamily="34" charset="0"/>
                <a:cs typeface="Helvetica" panose="020B0604020202020204" pitchFamily="34" charset="0"/>
              </a:rPr>
            </a:br>
            <a:endParaRPr lang="en-US" sz="2000" dirty="0">
              <a:latin typeface="Helvetica" panose="020B0604020202020204" pitchFamily="34" charset="0"/>
              <a:cs typeface="Helvetica" panose="020B0604020202020204" pitchFamily="34" charset="0"/>
            </a:endParaRPr>
          </a:p>
          <a:p>
            <a:pPr marL="45706" eaLnBrk="1" fontAlgn="auto" hangingPunct="1">
              <a:spcBef>
                <a:spcPts val="0"/>
              </a:spcBef>
              <a:spcAft>
                <a:spcPts val="0"/>
              </a:spcAft>
              <a:defRPr/>
            </a:pPr>
            <a:endParaRPr lang="en-US" sz="2000" dirty="0">
              <a:latin typeface="Helvetica" panose="020B0604020202020204" pitchFamily="34" charset="0"/>
              <a:cs typeface="Helvetica" panose="020B0604020202020204" pitchFamily="34" charset="0"/>
            </a:endParaRPr>
          </a:p>
          <a:p>
            <a:pPr marL="388503" indent="-342797" eaLnBrk="1" fontAlgn="auto" hangingPunct="1">
              <a:spcBef>
                <a:spcPts val="0"/>
              </a:spcBef>
              <a:spcAft>
                <a:spcPts val="0"/>
              </a:spcAft>
              <a:buFont typeface="Arial" panose="020B0604020202020204" pitchFamily="34" charset="0"/>
              <a:buChar char="•"/>
              <a:defRPr/>
            </a:pPr>
            <a:endParaRPr lang="en-US"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34725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rcRect/>
          <a:stretch/>
        </p:blipFill>
        <p:spPr>
          <a:xfrm>
            <a:off x="9371012" y="518733"/>
            <a:ext cx="2645639" cy="92156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11</a:t>
            </a:fld>
            <a:endParaRPr lang="en-US" dirty="0"/>
          </a:p>
        </p:txBody>
      </p:sp>
      <p:sp>
        <p:nvSpPr>
          <p:cNvPr id="9" name="Title 2"/>
          <p:cNvSpPr>
            <a:spLocks noGrp="1"/>
          </p:cNvSpPr>
          <p:nvPr>
            <p:ph type="title"/>
          </p:nvPr>
        </p:nvSpPr>
        <p:spPr>
          <a:xfrm>
            <a:off x="377824" y="410437"/>
            <a:ext cx="9675812" cy="1401763"/>
          </a:xfrm>
        </p:spPr>
        <p:txBody>
          <a:bodyPr anchor="ctr">
            <a:normAutofit fontScale="90000"/>
          </a:bodyPr>
          <a:lstStyle/>
          <a:p>
            <a:pPr fontAlgn="auto">
              <a:spcAft>
                <a:spcPts val="0"/>
              </a:spcAft>
              <a:defRPr/>
            </a:pPr>
            <a:r>
              <a:rPr lang="en-US" sz="4400" b="1" u="sng" cap="none" dirty="0">
                <a:solidFill>
                  <a:schemeClr val="accent1"/>
                </a:solidFill>
                <a:latin typeface="Arial" panose="020B0604020202020204" pitchFamily="34" charset="0"/>
                <a:cs typeface="Arial" panose="020B0604020202020204" pitchFamily="34" charset="0"/>
              </a:rPr>
              <a:t>Key changes incorporated in the </a:t>
            </a:r>
            <a:br>
              <a:rPr lang="en-US" sz="4400" b="1" u="sng" cap="none" dirty="0">
                <a:solidFill>
                  <a:schemeClr val="accent1"/>
                </a:solidFill>
                <a:latin typeface="Arial" panose="020B0604020202020204" pitchFamily="34" charset="0"/>
                <a:cs typeface="Arial" panose="020B0604020202020204" pitchFamily="34" charset="0"/>
              </a:rPr>
            </a:br>
            <a:r>
              <a:rPr lang="en-US" sz="4400" b="1" u="sng" cap="none" dirty="0">
                <a:solidFill>
                  <a:schemeClr val="accent1"/>
                </a:solidFill>
                <a:latin typeface="Arial" panose="020B0604020202020204" pitchFamily="34" charset="0"/>
                <a:cs typeface="Arial" panose="020B0604020202020204" pitchFamily="34" charset="0"/>
              </a:rPr>
              <a:t>guidance version of the NATM</a:t>
            </a:r>
            <a:br>
              <a:rPr lang="en-US" dirty="0">
                <a:solidFill>
                  <a:schemeClr val="accent1">
                    <a:lumMod val="50000"/>
                  </a:schemeClr>
                </a:solidFill>
                <a:latin typeface="Helvetica" panose="020B0604020202020204" pitchFamily="34" charset="0"/>
                <a:cs typeface="Helvetica" panose="020B0604020202020204" pitchFamily="34" charset="0"/>
              </a:rPr>
            </a:br>
            <a:endParaRPr lang="en-US" b="1" u="sng" cap="none" dirty="0">
              <a:solidFill>
                <a:srgbClr val="348CDC"/>
              </a:solidFill>
              <a:latin typeface="Arial" panose="020B0604020202020204" pitchFamily="34" charset="0"/>
              <a:cs typeface="Arial" panose="020B0604020202020204" pitchFamily="34" charset="0"/>
            </a:endParaRPr>
          </a:p>
        </p:txBody>
      </p:sp>
      <p:sp>
        <p:nvSpPr>
          <p:cNvPr id="10" name="Rectangle 3"/>
          <p:cNvSpPr>
            <a:spLocks noChangeArrowheads="1"/>
          </p:cNvSpPr>
          <p:nvPr/>
        </p:nvSpPr>
        <p:spPr bwMode="auto">
          <a:xfrm>
            <a:off x="113512" y="1586644"/>
            <a:ext cx="11941175" cy="5004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7350" indent="-341313">
              <a:defRPr>
                <a:solidFill>
                  <a:schemeClr val="tx1"/>
                </a:solidFill>
                <a:latin typeface="Century Gothic" panose="020B0502020202020204" pitchFamily="34" charset="0"/>
              </a:defRPr>
            </a:lvl1pPr>
            <a:lvl2pPr marL="844550" indent="-341313">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lnSpc>
                <a:spcPct val="105000"/>
              </a:lnSpc>
              <a:buFont typeface="Arial" panose="020B0604020202020204" pitchFamily="34" charset="0"/>
              <a:buChar char="•"/>
            </a:pPr>
            <a:r>
              <a:rPr lang="en-CA" altLang="en-US" sz="1600" dirty="0">
                <a:latin typeface="Helvetica" panose="020B0604020202020204" pitchFamily="34" charset="0"/>
                <a:cs typeface="Helvetica" panose="020B0604020202020204" pitchFamily="34" charset="0"/>
              </a:rPr>
              <a:t>Various procedures and considerations from the NATM are reframed into explicit recommendations for the readers’ consideration (e.g. “it is recommended that”…).  </a:t>
            </a:r>
            <a:br>
              <a:rPr lang="en-CA" altLang="en-US" sz="1600" dirty="0">
                <a:latin typeface="Helvetica" panose="020B0604020202020204" pitchFamily="34" charset="0"/>
                <a:cs typeface="Helvetica" panose="020B0604020202020204" pitchFamily="34" charset="0"/>
              </a:rPr>
            </a:br>
            <a:r>
              <a:rPr lang="en-CA" altLang="en-US" sz="1600" dirty="0">
                <a:latin typeface="Helvetica" panose="020B0604020202020204" pitchFamily="34" charset="0"/>
                <a:cs typeface="Helvetica" panose="020B0604020202020204" pitchFamily="34" charset="0"/>
              </a:rPr>
              <a:t> </a:t>
            </a:r>
            <a:endParaRPr lang="en-US" altLang="en-US" sz="1600" dirty="0">
              <a:latin typeface="Helvetica" panose="020B0604020202020204" pitchFamily="34" charset="0"/>
              <a:cs typeface="Helvetica" panose="020B0604020202020204" pitchFamily="34" charset="0"/>
            </a:endParaRPr>
          </a:p>
          <a:p>
            <a:pPr eaLnBrk="1" hangingPunct="1">
              <a:lnSpc>
                <a:spcPct val="105000"/>
              </a:lnSpc>
              <a:buFont typeface="Arial" panose="020B0604020202020204" pitchFamily="34" charset="0"/>
              <a:buChar char="•"/>
            </a:pPr>
            <a:r>
              <a:rPr lang="en-CA" altLang="en-US" sz="1600" dirty="0">
                <a:latin typeface="Helvetica" panose="020B0604020202020204" pitchFamily="34" charset="0"/>
                <a:cs typeface="Helvetica" panose="020B0604020202020204" pitchFamily="34" charset="0"/>
              </a:rPr>
              <a:t>Some paragraphs were reordered/ regrouped to improve flow and ensure the document takes a guidance format. Some other modest edits were made to improve clarity in English.</a:t>
            </a:r>
            <a:br>
              <a:rPr lang="en-CA" altLang="en-US" sz="1600" dirty="0">
                <a:latin typeface="Helvetica" panose="020B0604020202020204" pitchFamily="34" charset="0"/>
                <a:cs typeface="Helvetica" panose="020B0604020202020204" pitchFamily="34" charset="0"/>
              </a:rPr>
            </a:br>
            <a:endParaRPr lang="en-US" altLang="en-US" sz="1600" dirty="0">
              <a:latin typeface="Helvetica" panose="020B0604020202020204" pitchFamily="34" charset="0"/>
              <a:cs typeface="Helvetica" panose="020B0604020202020204" pitchFamily="34" charset="0"/>
            </a:endParaRPr>
          </a:p>
          <a:p>
            <a:pPr eaLnBrk="1" hangingPunct="1">
              <a:lnSpc>
                <a:spcPct val="105000"/>
              </a:lnSpc>
              <a:buFont typeface="Arial" panose="020B0604020202020204" pitchFamily="34" charset="0"/>
              <a:buChar char="•"/>
            </a:pPr>
            <a:r>
              <a:rPr lang="en-CA" altLang="en-US" sz="1600" dirty="0">
                <a:latin typeface="Helvetica" panose="020B0604020202020204" pitchFamily="34" charset="0"/>
                <a:cs typeface="Helvetica" panose="020B0604020202020204" pitchFamily="34" charset="0"/>
              </a:rPr>
              <a:t>Some paragraphs that appeared to be internal observations for VMAD members, outlining areas for further work or how certain features of the NATM (like the scenarios catalogue) should be developed in the future were also omitted .  </a:t>
            </a:r>
          </a:p>
          <a:p>
            <a:pPr lvl="1" eaLnBrk="1" hangingPunct="1">
              <a:lnSpc>
                <a:spcPct val="105000"/>
              </a:lnSpc>
              <a:buFont typeface="Courier New" panose="02070309020205020404" pitchFamily="49" charset="0"/>
              <a:buChar char="o"/>
            </a:pPr>
            <a:r>
              <a:rPr lang="en-CA" altLang="en-US" sz="1600" dirty="0">
                <a:latin typeface="Helvetica" panose="020B0604020202020204" pitchFamily="34" charset="0"/>
                <a:cs typeface="Helvetica" panose="020B0604020202020204" pitchFamily="34" charset="0"/>
              </a:rPr>
              <a:t>This text has been moved to an Annex (Annex VII) at the back for now. </a:t>
            </a:r>
            <a:br>
              <a:rPr lang="en-CA" altLang="en-US" sz="1600" dirty="0">
                <a:latin typeface="Helvetica" panose="020B0604020202020204" pitchFamily="34" charset="0"/>
                <a:cs typeface="Helvetica" panose="020B0604020202020204" pitchFamily="34" charset="0"/>
              </a:rPr>
            </a:br>
            <a:endParaRPr lang="en-CA" altLang="en-US" sz="1600" dirty="0">
              <a:latin typeface="Helvetica" panose="020B0604020202020204" pitchFamily="34" charset="0"/>
              <a:cs typeface="Helvetica" panose="020B0604020202020204" pitchFamily="34" charset="0"/>
            </a:endParaRPr>
          </a:p>
          <a:p>
            <a:pPr marL="331787" indent="-285750" eaLnBrk="1" hangingPunct="1">
              <a:lnSpc>
                <a:spcPct val="105000"/>
              </a:lnSpc>
              <a:buFont typeface="Arial" panose="020B0604020202020204" pitchFamily="34" charset="0"/>
              <a:buChar char="•"/>
            </a:pPr>
            <a:r>
              <a:rPr lang="en-CA" altLang="en-US" sz="1600" dirty="0">
                <a:latin typeface="Helvetica" panose="020B0604020202020204" pitchFamily="34" charset="0"/>
                <a:cs typeface="Helvetica" panose="020B0604020202020204" pitchFamily="34" charset="0"/>
              </a:rPr>
              <a:t>All definitions have been combined into an Annex (Annex I). Words have been italicized when they first appear in the document so the reader knows they can find a definition of this term in Annex I.  </a:t>
            </a:r>
            <a:br>
              <a:rPr lang="en-CA" altLang="en-US" sz="1600" dirty="0">
                <a:latin typeface="Helvetica" panose="020B0604020202020204" pitchFamily="34" charset="0"/>
                <a:cs typeface="Helvetica" panose="020B0604020202020204" pitchFamily="34" charset="0"/>
              </a:rPr>
            </a:br>
            <a:endParaRPr lang="en-US" altLang="en-US" sz="1600" dirty="0">
              <a:latin typeface="Helvetica" panose="020B0604020202020204" pitchFamily="34" charset="0"/>
              <a:cs typeface="Helvetica" panose="020B0604020202020204" pitchFamily="34" charset="0"/>
            </a:endParaRPr>
          </a:p>
          <a:p>
            <a:pPr eaLnBrk="1" hangingPunct="1">
              <a:lnSpc>
                <a:spcPct val="105000"/>
              </a:lnSpc>
              <a:buFont typeface="Arial" panose="020B0604020202020204" pitchFamily="34" charset="0"/>
              <a:buChar char="•"/>
            </a:pPr>
            <a:r>
              <a:rPr lang="en-CA" altLang="en-US" sz="1600" dirty="0">
                <a:latin typeface="Helvetica" panose="020B0604020202020204" pitchFamily="34" charset="0"/>
                <a:cs typeface="Helvetica" panose="020B0604020202020204" pitchFamily="34" charset="0"/>
              </a:rPr>
              <a:t>Finally, it should be noted that this document was based upon the second iteration of the VMAD Master Document submitted to GRVA (GRVA-2022-02).  </a:t>
            </a:r>
          </a:p>
          <a:p>
            <a:pPr lvl="1" eaLnBrk="1" hangingPunct="1">
              <a:lnSpc>
                <a:spcPct val="105000"/>
              </a:lnSpc>
              <a:buFont typeface="Courier New" panose="02070309020205020404" pitchFamily="49" charset="0"/>
              <a:buChar char="o"/>
            </a:pPr>
            <a:r>
              <a:rPr lang="en-CA" altLang="en-US" sz="1600" dirty="0">
                <a:latin typeface="Helvetica" panose="020B0604020202020204" pitchFamily="34" charset="0"/>
                <a:cs typeface="Helvetica" panose="020B0604020202020204" pitchFamily="34" charset="0"/>
              </a:rPr>
              <a:t>As such, this document does not incorporate recent deliberations on the NATM MD by any of the subgroups since submission to GRVA. </a:t>
            </a:r>
          </a:p>
          <a:p>
            <a:pPr lvl="1" eaLnBrk="1" hangingPunct="1">
              <a:lnSpc>
                <a:spcPct val="105000"/>
              </a:lnSpc>
              <a:buFont typeface="Courier New" panose="02070309020205020404" pitchFamily="49" charset="0"/>
              <a:buChar char="o"/>
            </a:pPr>
            <a:r>
              <a:rPr lang="en-CA" altLang="en-US" sz="1600" dirty="0">
                <a:latin typeface="Helvetica" panose="020B0604020202020204" pitchFamily="34" charset="0"/>
                <a:cs typeface="Helvetica" panose="020B0604020202020204" pitchFamily="34" charset="0"/>
              </a:rPr>
              <a:t>The one exception is that SG2’s documents for the credibility assessment (VMAD 22-04) have been added to Annex III.</a:t>
            </a:r>
          </a:p>
          <a:p>
            <a:pPr lvl="1" eaLnBrk="1" hangingPunct="1">
              <a:lnSpc>
                <a:spcPct val="105000"/>
              </a:lnSpc>
              <a:buFont typeface="Courier New" panose="02070309020205020404" pitchFamily="49" charset="0"/>
              <a:buChar char="o"/>
            </a:pPr>
            <a:r>
              <a:rPr lang="en-CA" altLang="en-US" sz="1600" dirty="0">
                <a:solidFill>
                  <a:srgbClr val="000000"/>
                </a:solidFill>
                <a:latin typeface="Helvetica" panose="020B0604020202020204" pitchFamily="34" charset="0"/>
                <a:cs typeface="Helvetica" panose="020B0604020202020204" pitchFamily="34" charset="0"/>
              </a:rPr>
              <a:t>While SGs are examining the document, in a parallel process it will be updated with the latest amendments</a:t>
            </a:r>
            <a:endParaRPr lang="en-US" altLang="en-US" sz="1600"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417675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8012" y="227011"/>
            <a:ext cx="9753600" cy="1325562"/>
          </a:xfrm>
        </p:spPr>
        <p:txBody>
          <a:bodyPr anchor="ctr">
            <a:normAutofit/>
          </a:bodyPr>
          <a:lstStyle/>
          <a:p>
            <a:r>
              <a:rPr lang="en-US" b="1" u="sng" cap="none" dirty="0">
                <a:solidFill>
                  <a:srgbClr val="348CDC"/>
                </a:solidFill>
                <a:latin typeface="Arial" panose="020B0604020202020204" pitchFamily="34" charset="0"/>
                <a:cs typeface="Arial" panose="020B0604020202020204" pitchFamily="34" charset="0"/>
              </a:rPr>
              <a:t>Outstanding Issues VMAD (1)</a:t>
            </a:r>
          </a:p>
        </p:txBody>
      </p:sp>
      <p:sp>
        <p:nvSpPr>
          <p:cNvPr id="4" name="Tijdelijke aanduiding voor inhoud 3"/>
          <p:cNvSpPr>
            <a:spLocks noGrp="1"/>
          </p:cNvSpPr>
          <p:nvPr>
            <p:ph idx="1"/>
          </p:nvPr>
        </p:nvSpPr>
        <p:spPr>
          <a:xfrm>
            <a:off x="1217613" y="1600200"/>
            <a:ext cx="9753600" cy="5257800"/>
          </a:xfrm>
        </p:spPr>
        <p:txBody>
          <a:bodyPr>
            <a:normAutofit fontScale="92500" lnSpcReduction="10000"/>
          </a:bodyPr>
          <a:lstStyle/>
          <a:p>
            <a:r>
              <a:rPr lang="nl-NL" u="sng" dirty="0" err="1">
                <a:latin typeface="Helvetica" panose="020B0604020202020204" pitchFamily="34" charset="0"/>
                <a:cs typeface="Helvetica" panose="020B0604020202020204" pitchFamily="34" charset="0"/>
              </a:rPr>
              <a:t>Scenarios</a:t>
            </a:r>
            <a:r>
              <a:rPr lang="nl-NL" sz="2800" dirty="0">
                <a:latin typeface="Helvetica" panose="020B0604020202020204" pitchFamily="34" charset="0"/>
                <a:cs typeface="Helvetica" panose="020B0604020202020204" pitchFamily="34" charset="0"/>
              </a:rPr>
              <a:t>:</a:t>
            </a:r>
            <a:br>
              <a:rPr lang="nl-NL" sz="2800" dirty="0">
                <a:latin typeface="Helvetica" panose="020B0604020202020204" pitchFamily="34" charset="0"/>
                <a:cs typeface="Helvetica" panose="020B0604020202020204" pitchFamily="34" charset="0"/>
              </a:rPr>
            </a:br>
            <a:r>
              <a:rPr lang="en-US" dirty="0">
                <a:latin typeface="Helvetica" panose="020B0604020202020204" pitchFamily="34" charset="0"/>
                <a:cs typeface="Helvetica" panose="020B0604020202020204" pitchFamily="34" charset="0"/>
              </a:rPr>
              <a:t>Update of functional scenarios</a:t>
            </a:r>
            <a:br>
              <a:rPr lang="nl-NL" dirty="0">
                <a:latin typeface="Helvetica" panose="020B0604020202020204" pitchFamily="34" charset="0"/>
                <a:cs typeface="Helvetica" panose="020B0604020202020204" pitchFamily="34" charset="0"/>
              </a:rPr>
            </a:br>
            <a:r>
              <a:rPr lang="en-US" dirty="0">
                <a:latin typeface="Helvetica" panose="020B0604020202020204" pitchFamily="34" charset="0"/>
                <a:cs typeface="Helvetica" panose="020B0604020202020204" pitchFamily="34" charset="0"/>
              </a:rPr>
              <a:t>Should any template for scenario’s be defined? If so, how will it be?</a:t>
            </a:r>
            <a:br>
              <a:rPr lang="nl-NL" dirty="0">
                <a:latin typeface="Helvetica" panose="020B0604020202020204" pitchFamily="34" charset="0"/>
                <a:cs typeface="Helvetica" panose="020B0604020202020204" pitchFamily="34" charset="0"/>
              </a:rPr>
            </a:br>
            <a:r>
              <a:rPr lang="en-US" dirty="0">
                <a:latin typeface="Helvetica" panose="020B0604020202020204" pitchFamily="34" charset="0"/>
                <a:cs typeface="Helvetica" panose="020B0604020202020204" pitchFamily="34" charset="0"/>
              </a:rPr>
              <a:t>What is the maintenance procedure (e.g. regular update) for a scenario catalogue? By whom?</a:t>
            </a:r>
          </a:p>
          <a:p>
            <a:r>
              <a:rPr lang="en-US" u="sng" dirty="0">
                <a:latin typeface="Helvetica" panose="020B0604020202020204" pitchFamily="34" charset="0"/>
                <a:cs typeface="Helvetica" panose="020B0604020202020204" pitchFamily="34" charset="0"/>
              </a:rPr>
              <a:t>Virtual Testing/Simulation</a:t>
            </a:r>
            <a:r>
              <a:rPr lang="en-US" dirty="0">
                <a:latin typeface="Helvetica" panose="020B0604020202020204" pitchFamily="34" charset="0"/>
                <a:cs typeface="Helvetica" panose="020B0604020202020204" pitchFamily="34" charset="0"/>
              </a:rPr>
              <a:t>: -</a:t>
            </a:r>
          </a:p>
          <a:p>
            <a:endParaRPr lang="en-US" dirty="0">
              <a:latin typeface="Helvetica" panose="020B0604020202020204" pitchFamily="34" charset="0"/>
              <a:cs typeface="Helvetica" panose="020B0604020202020204" pitchFamily="34" charset="0"/>
            </a:endParaRPr>
          </a:p>
          <a:p>
            <a:r>
              <a:rPr lang="nl-NL" u="sng" dirty="0">
                <a:latin typeface="Helvetica" panose="020B0604020202020204" pitchFamily="34" charset="0"/>
                <a:cs typeface="Helvetica" panose="020B0604020202020204" pitchFamily="34" charset="0"/>
              </a:rPr>
              <a:t>Track/Real World Test:</a:t>
            </a:r>
            <a:br>
              <a:rPr lang="nl-NL" dirty="0">
                <a:latin typeface="Helvetica" panose="020B0604020202020204" pitchFamily="34" charset="0"/>
                <a:cs typeface="Helvetica" panose="020B0604020202020204" pitchFamily="34" charset="0"/>
              </a:rPr>
            </a:br>
            <a:br>
              <a:rPr lang="nl-NL" dirty="0">
                <a:latin typeface="Helvetica" panose="020B0604020202020204" pitchFamily="34" charset="0"/>
                <a:cs typeface="Helvetica" panose="020B0604020202020204" pitchFamily="34" charset="0"/>
              </a:rPr>
            </a:br>
            <a:r>
              <a:rPr lang="nl-NL" dirty="0">
                <a:latin typeface="Helvetica" panose="020B0604020202020204" pitchFamily="34" charset="0"/>
                <a:cs typeface="Helvetica" panose="020B0604020202020204" pitchFamily="34" charset="0"/>
              </a:rPr>
              <a:t>1. Further </a:t>
            </a:r>
            <a:r>
              <a:rPr lang="en-GB" dirty="0">
                <a:latin typeface="Helvetica" panose="020B0604020202020204" pitchFamily="34" charset="0"/>
                <a:cs typeface="Helvetica" panose="020B0604020202020204" pitchFamily="34" charset="0"/>
              </a:rPr>
              <a:t>discussions, including on the possible auditing of test equipment, the necessity of remote support functions, ensuring safety during real world tests, and data analysis methods. </a:t>
            </a:r>
            <a:br>
              <a:rPr lang="en-GB" dirty="0">
                <a:latin typeface="Helvetica" panose="020B0604020202020204" pitchFamily="34" charset="0"/>
                <a:cs typeface="Helvetica" panose="020B0604020202020204" pitchFamily="34" charset="0"/>
              </a:rPr>
            </a:br>
            <a:r>
              <a:rPr lang="en-GB" dirty="0">
                <a:latin typeface="Helvetica" panose="020B0604020202020204" pitchFamily="34" charset="0"/>
                <a:cs typeface="Helvetica" panose="020B0604020202020204" pitchFamily="34" charset="0"/>
              </a:rPr>
              <a:t>2. Further development of the testing methods, including testing protocols, based on (provisional) requirements and measurable criteria, as being developed by FRAV, and scenarios, as being developed by VMAD SG1 (for track testing), as soon as they become available. </a:t>
            </a:r>
            <a:endParaRPr lang="nl-NL" dirty="0">
              <a:latin typeface="Helvetica" panose="020B0604020202020204" pitchFamily="34" charset="0"/>
              <a:cs typeface="Helvetica" panose="020B0604020202020204" pitchFamily="34" charset="0"/>
            </a:endParaRPr>
          </a:p>
          <a:p>
            <a:endParaRPr lang="nl-NL" sz="2800" dirty="0">
              <a:latin typeface="Helvetica" panose="020B0604020202020204" pitchFamily="34" charset="0"/>
              <a:cs typeface="Helvetica" panose="020B0604020202020204" pitchFamily="34" charset="0"/>
            </a:endParaRPr>
          </a:p>
        </p:txBody>
      </p:sp>
      <p:sp>
        <p:nvSpPr>
          <p:cNvPr id="6" name="Slide Number Placeholder 5"/>
          <p:cNvSpPr>
            <a:spLocks noGrp="1"/>
          </p:cNvSpPr>
          <p:nvPr>
            <p:ph type="sldNum" sz="quarter" idx="12"/>
          </p:nvPr>
        </p:nvSpPr>
        <p:spPr/>
        <p:txBody>
          <a:bodyPr/>
          <a:lstStyle/>
          <a:p>
            <a:fld id="{F36C87F6-986D-49E6-AF40-1B3A1EE8064D}" type="slidenum">
              <a:rPr lang="en-US" smtClean="0"/>
              <a:t>12</a:t>
            </a:fld>
            <a:endParaRPr lang="en-US" dirty="0"/>
          </a:p>
        </p:txBody>
      </p:sp>
      <p:pic>
        <p:nvPicPr>
          <p:cNvPr id="5" name="Picture 4"/>
          <p:cNvPicPr>
            <a:picLocks noChangeAspect="1"/>
          </p:cNvPicPr>
          <p:nvPr/>
        </p:nvPicPr>
        <p:blipFill>
          <a:blip r:embed="rId3"/>
          <a:srcRect/>
          <a:stretch/>
        </p:blipFill>
        <p:spPr>
          <a:xfrm>
            <a:off x="9371012" y="518733"/>
            <a:ext cx="2645639" cy="921563"/>
          </a:xfrm>
          <a:prstGeom prst="rect">
            <a:avLst/>
          </a:prstGeom>
        </p:spPr>
      </p:pic>
      <p:sp>
        <p:nvSpPr>
          <p:cNvPr id="2" name="Rectangle 1"/>
          <p:cNvSpPr/>
          <p:nvPr/>
        </p:nvSpPr>
        <p:spPr>
          <a:xfrm>
            <a:off x="455612" y="1644537"/>
            <a:ext cx="10896600" cy="892552"/>
          </a:xfrm>
          <a:prstGeom prst="rect">
            <a:avLst/>
          </a:prstGeom>
        </p:spPr>
        <p:txBody>
          <a:bodyPr wrap="square">
            <a:spAutoFit/>
          </a:bodyPr>
          <a:lstStyle/>
          <a:p>
            <a:pPr marL="502920" lvl="0" indent="-45720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a:p>
            <a:pPr marL="845820" lvl="1" indent="-342900">
              <a:buFont typeface="Arial" panose="020B0604020202020204" pitchFamily="34" charset="0"/>
              <a:buChar char="•"/>
            </a:pPr>
            <a:endParaRPr lang="en-US" sz="2400" dirty="0">
              <a:solidFill>
                <a:srgbClr val="FF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924358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8012" y="227011"/>
            <a:ext cx="9753600" cy="1325562"/>
          </a:xfrm>
        </p:spPr>
        <p:txBody>
          <a:bodyPr anchor="ctr">
            <a:normAutofit/>
          </a:bodyPr>
          <a:lstStyle/>
          <a:p>
            <a:r>
              <a:rPr lang="en-US" b="1" u="sng" cap="none" dirty="0">
                <a:solidFill>
                  <a:srgbClr val="348CDC"/>
                </a:solidFill>
                <a:latin typeface="Arial" panose="020B0604020202020204" pitchFamily="34" charset="0"/>
                <a:cs typeface="Arial" panose="020B0604020202020204" pitchFamily="34" charset="0"/>
              </a:rPr>
              <a:t>Outstanding Issues VMAD (2)</a:t>
            </a:r>
          </a:p>
        </p:txBody>
      </p:sp>
      <p:sp>
        <p:nvSpPr>
          <p:cNvPr id="4" name="Tijdelijke aanduiding voor inhoud 3"/>
          <p:cNvSpPr>
            <a:spLocks noGrp="1"/>
          </p:cNvSpPr>
          <p:nvPr>
            <p:ph idx="1"/>
          </p:nvPr>
        </p:nvSpPr>
        <p:spPr/>
        <p:txBody>
          <a:bodyPr>
            <a:normAutofit fontScale="92500" lnSpcReduction="10000"/>
          </a:bodyPr>
          <a:lstStyle/>
          <a:p>
            <a:r>
              <a:rPr lang="en-US" u="sng" dirty="0">
                <a:latin typeface="Helvetica" panose="020B0604020202020204" pitchFamily="34" charset="0"/>
                <a:cs typeface="Helvetica" panose="020B0604020202020204" pitchFamily="34" charset="0"/>
              </a:rPr>
              <a:t>Audit/In Use Monitoring &amp; Reporting</a:t>
            </a:r>
            <a:r>
              <a:rPr lang="en-US" dirty="0">
                <a:latin typeface="Helvetica" panose="020B0604020202020204" pitchFamily="34" charset="0"/>
                <a:cs typeface="Helvetica" panose="020B0604020202020204" pitchFamily="34" charset="0"/>
              </a:rPr>
              <a:t>:</a:t>
            </a:r>
            <a:br>
              <a:rPr lang="en-US" dirty="0">
                <a:latin typeface="Helvetica" panose="020B0604020202020204" pitchFamily="34" charset="0"/>
                <a:cs typeface="Helvetica" panose="020B0604020202020204" pitchFamily="34" charset="0"/>
              </a:rPr>
            </a:br>
            <a:r>
              <a:rPr lang="en-US" dirty="0">
                <a:latin typeface="Helvetica" panose="020B0604020202020204" pitchFamily="34" charset="0"/>
                <a:cs typeface="Helvetica" panose="020B0604020202020204" pitchFamily="34" charset="0"/>
              </a:rPr>
              <a:t>1.	data elements vs occurrences: further discuss non-critical occurrences reporting; discuss the need to identify specific data elements to be monitored (and reported) besides the high-level occurrences listed by SG3;</a:t>
            </a:r>
            <a:br>
              <a:rPr lang="nl-NL" dirty="0">
                <a:latin typeface="Helvetica" panose="020B0604020202020204" pitchFamily="34" charset="0"/>
                <a:cs typeface="Helvetica" panose="020B0604020202020204" pitchFamily="34" charset="0"/>
              </a:rPr>
            </a:br>
            <a:r>
              <a:rPr lang="en-US" dirty="0">
                <a:latin typeface="Helvetica" panose="020B0604020202020204" pitchFamily="34" charset="0"/>
                <a:cs typeface="Helvetica" panose="020B0604020202020204" pitchFamily="34" charset="0"/>
              </a:rPr>
              <a:t>2.	ISMR roles and responsibilities: identify roles of national/international authorities, including (a) data accessibility/protection and (b) development and sharing of safety recommendations</a:t>
            </a:r>
            <a:br>
              <a:rPr lang="en-US" dirty="0">
                <a:latin typeface="Helvetica" panose="020B0604020202020204" pitchFamily="34" charset="0"/>
                <a:cs typeface="Helvetica" panose="020B0604020202020204" pitchFamily="34" charset="0"/>
              </a:rPr>
            </a:br>
            <a:r>
              <a:rPr lang="en-US" dirty="0">
                <a:latin typeface="Helvetica" panose="020B0604020202020204" pitchFamily="34" charset="0"/>
                <a:cs typeface="Helvetica" panose="020B0604020202020204" pitchFamily="34" charset="0"/>
              </a:rPr>
              <a:t>3.	pending exchange with GRVA/WP29 on</a:t>
            </a:r>
            <a:br>
              <a:rPr lang="nl-NL" dirty="0">
                <a:latin typeface="Helvetica" panose="020B0604020202020204" pitchFamily="34" charset="0"/>
                <a:cs typeface="Helvetica" panose="020B0604020202020204" pitchFamily="34" charset="0"/>
              </a:rPr>
            </a:br>
            <a:r>
              <a:rPr lang="en-US" dirty="0">
                <a:latin typeface="Helvetica" panose="020B0604020202020204" pitchFamily="34" charset="0"/>
                <a:cs typeface="Helvetica" panose="020B0604020202020204" pitchFamily="34" charset="0"/>
              </a:rPr>
              <a:t>I.	Reporting from other sources than the ADS manufacturers;</a:t>
            </a:r>
            <a:br>
              <a:rPr lang="nl-NL" dirty="0">
                <a:latin typeface="Helvetica" panose="020B0604020202020204" pitchFamily="34" charset="0"/>
                <a:cs typeface="Helvetica" panose="020B0604020202020204" pitchFamily="34" charset="0"/>
              </a:rPr>
            </a:br>
            <a:r>
              <a:rPr lang="en-US" dirty="0">
                <a:latin typeface="Helvetica" panose="020B0604020202020204" pitchFamily="34" charset="0"/>
                <a:cs typeface="Helvetica" panose="020B0604020202020204" pitchFamily="34" charset="0"/>
              </a:rPr>
              <a:t>II.	Information sharing among safety authorities &amp; Contracting Parties</a:t>
            </a:r>
            <a:br>
              <a:rPr lang="en-US" dirty="0">
                <a:latin typeface="Helvetica" panose="020B0604020202020204" pitchFamily="34" charset="0"/>
                <a:cs typeface="Helvetica" panose="020B0604020202020204" pitchFamily="34" charset="0"/>
              </a:rPr>
            </a:br>
            <a:r>
              <a:rPr lang="en-US" dirty="0">
                <a:latin typeface="Helvetica" panose="020B0604020202020204" pitchFamily="34" charset="0"/>
                <a:cs typeface="Helvetica" panose="020B0604020202020204" pitchFamily="34" charset="0"/>
              </a:rPr>
              <a:t>III.	VMAD-SG3 Technical Workshop on in-use safety (SG3, FRAV, EDR/DSSAD, FGAI4AD).</a:t>
            </a:r>
            <a:br>
              <a:rPr lang="en-US" dirty="0">
                <a:latin typeface="Helvetica" panose="020B0604020202020204" pitchFamily="34" charset="0"/>
                <a:cs typeface="Helvetica" panose="020B0604020202020204" pitchFamily="34" charset="0"/>
              </a:rPr>
            </a:br>
            <a:endParaRPr lang="nl-NL" sz="2800" dirty="0">
              <a:latin typeface="Helvetica" panose="020B0604020202020204" pitchFamily="34" charset="0"/>
              <a:cs typeface="Helvetica" panose="020B0604020202020204" pitchFamily="34" charset="0"/>
            </a:endParaRPr>
          </a:p>
        </p:txBody>
      </p:sp>
      <p:sp>
        <p:nvSpPr>
          <p:cNvPr id="6" name="Slide Number Placeholder 5"/>
          <p:cNvSpPr>
            <a:spLocks noGrp="1"/>
          </p:cNvSpPr>
          <p:nvPr>
            <p:ph type="sldNum" sz="quarter" idx="12"/>
          </p:nvPr>
        </p:nvSpPr>
        <p:spPr/>
        <p:txBody>
          <a:bodyPr/>
          <a:lstStyle/>
          <a:p>
            <a:fld id="{F36C87F6-986D-49E6-AF40-1B3A1EE8064D}" type="slidenum">
              <a:rPr lang="en-US" smtClean="0"/>
              <a:t>13</a:t>
            </a:fld>
            <a:endParaRPr lang="en-US" dirty="0"/>
          </a:p>
        </p:txBody>
      </p:sp>
      <p:pic>
        <p:nvPicPr>
          <p:cNvPr id="5" name="Picture 4"/>
          <p:cNvPicPr>
            <a:picLocks noChangeAspect="1"/>
          </p:cNvPicPr>
          <p:nvPr/>
        </p:nvPicPr>
        <p:blipFill>
          <a:blip r:embed="rId3"/>
          <a:srcRect/>
          <a:stretch/>
        </p:blipFill>
        <p:spPr>
          <a:xfrm>
            <a:off x="9371012" y="518733"/>
            <a:ext cx="2645639" cy="921563"/>
          </a:xfrm>
          <a:prstGeom prst="rect">
            <a:avLst/>
          </a:prstGeom>
        </p:spPr>
      </p:pic>
      <p:sp>
        <p:nvSpPr>
          <p:cNvPr id="2" name="Rectangle 1"/>
          <p:cNvSpPr/>
          <p:nvPr/>
        </p:nvSpPr>
        <p:spPr>
          <a:xfrm>
            <a:off x="455612" y="1644537"/>
            <a:ext cx="10896600" cy="892552"/>
          </a:xfrm>
          <a:prstGeom prst="rect">
            <a:avLst/>
          </a:prstGeom>
        </p:spPr>
        <p:txBody>
          <a:bodyPr wrap="square">
            <a:spAutoFit/>
          </a:bodyPr>
          <a:lstStyle/>
          <a:p>
            <a:pPr marL="502920" lvl="0" indent="-45720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a:p>
            <a:pPr marL="845820" lvl="1" indent="-342900">
              <a:buFont typeface="Arial" panose="020B0604020202020204" pitchFamily="34" charset="0"/>
              <a:buChar char="•"/>
            </a:pPr>
            <a:endParaRPr lang="en-US" sz="2400" dirty="0">
              <a:solidFill>
                <a:srgbClr val="FF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90800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8012" y="278634"/>
            <a:ext cx="8320484" cy="1401762"/>
          </a:xfrm>
        </p:spPr>
        <p:txBody>
          <a:bodyPr anchor="ctr">
            <a:normAutofit/>
          </a:bodyPr>
          <a:lstStyle/>
          <a:p>
            <a:r>
              <a:rPr lang="en-US" sz="4400" b="1" u="sng" cap="none" dirty="0">
                <a:solidFill>
                  <a:schemeClr val="accent1"/>
                </a:solidFill>
                <a:latin typeface="Arial" panose="020B0604020202020204" pitchFamily="34" charset="0"/>
                <a:cs typeface="Arial" panose="020B0604020202020204" pitchFamily="34" charset="0"/>
              </a:rPr>
              <a:t>Collaboration between FRAV and VMAD</a:t>
            </a:r>
          </a:p>
        </p:txBody>
      </p:sp>
      <p:pic>
        <p:nvPicPr>
          <p:cNvPr id="5" name="Picture 4"/>
          <p:cNvPicPr>
            <a:picLocks noChangeAspect="1"/>
          </p:cNvPicPr>
          <p:nvPr/>
        </p:nvPicPr>
        <p:blipFill>
          <a:blip r:embed="rId3"/>
          <a:srcRect/>
          <a:stretch/>
        </p:blipFill>
        <p:spPr>
          <a:xfrm>
            <a:off x="9371012" y="518733"/>
            <a:ext cx="2645639" cy="92156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14</a:t>
            </a:fld>
            <a:endParaRPr lang="en-US" dirty="0"/>
          </a:p>
        </p:txBody>
      </p:sp>
      <p:sp>
        <p:nvSpPr>
          <p:cNvPr id="2" name="Rectangle 1"/>
          <p:cNvSpPr/>
          <p:nvPr/>
        </p:nvSpPr>
        <p:spPr>
          <a:xfrm>
            <a:off x="455612" y="1828800"/>
            <a:ext cx="11201400" cy="3970318"/>
          </a:xfrm>
          <a:prstGeom prst="rect">
            <a:avLst/>
          </a:prstGeom>
        </p:spPr>
        <p:txBody>
          <a:bodyPr wrap="square">
            <a:spAutoFit/>
          </a:bodyPr>
          <a:lstStyle/>
          <a:p>
            <a:pPr marL="50292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FRAV and VMAD co-chairs and Subgroup/</a:t>
            </a:r>
            <a:r>
              <a:rPr lang="en-US" sz="2800" dirty="0" err="1">
                <a:latin typeface="Helvetica" panose="020B0604020202020204" pitchFamily="34" charset="0"/>
                <a:cs typeface="Helvetica" panose="020B0604020202020204" pitchFamily="34" charset="0"/>
              </a:rPr>
              <a:t>Workstream</a:t>
            </a:r>
            <a:r>
              <a:rPr lang="en-US" sz="2800" dirty="0">
                <a:latin typeface="Helvetica" panose="020B0604020202020204" pitchFamily="34" charset="0"/>
                <a:cs typeface="Helvetica" panose="020B0604020202020204" pitchFamily="34" charset="0"/>
              </a:rPr>
              <a:t> leaders continue to meet regularly to facilitate the accomplishment of their respective deliverables.</a:t>
            </a:r>
          </a:p>
          <a:p>
            <a:pPr marL="50292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FRAV started to elaborate (where needed) the 24 requirements against the scenario “Lane Keeping” (including eventual </a:t>
            </a:r>
            <a:r>
              <a:rPr lang="en-US" sz="2800" dirty="0" err="1">
                <a:latin typeface="Helvetica" panose="020B0604020202020204" pitchFamily="34" charset="0"/>
                <a:cs typeface="Helvetica" panose="020B0604020202020204" pitchFamily="34" charset="0"/>
              </a:rPr>
              <a:t>subscenario’s</a:t>
            </a:r>
            <a:r>
              <a:rPr lang="en-US" sz="2800" dirty="0">
                <a:latin typeface="Helvetica" panose="020B0604020202020204" pitchFamily="34" charset="0"/>
                <a:cs typeface="Helvetica" panose="020B0604020202020204" pitchFamily="34" charset="0"/>
              </a:rPr>
              <a:t>). The outcome will be used by VMAD to evaluate which pillars can be used for validation. Expected to be ready by mid February.</a:t>
            </a:r>
          </a:p>
          <a:p>
            <a:pPr marL="502920" indent="-457200">
              <a:buFont typeface="Arial" panose="020B0604020202020204" pitchFamily="34" charset="0"/>
              <a:buChar char="•"/>
            </a:pPr>
            <a:r>
              <a:rPr lang="en-US" sz="2800" dirty="0">
                <a:latin typeface="Helvetica" panose="020B0604020202020204" pitchFamily="34" charset="0"/>
                <a:cs typeface="Helvetica" panose="020B0604020202020204" pitchFamily="34" charset="0"/>
              </a:rPr>
              <a:t>Co-chairs will continue to update the GRVA members on progress.</a:t>
            </a:r>
          </a:p>
        </p:txBody>
      </p:sp>
    </p:spTree>
    <p:extLst>
      <p:ext uri="{BB962C8B-B14F-4D97-AF65-F5344CB8AC3E}">
        <p14:creationId xmlns:p14="http://schemas.microsoft.com/office/powerpoint/2010/main" val="1484045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537" y="206186"/>
            <a:ext cx="8839200" cy="1401762"/>
          </a:xfrm>
        </p:spPr>
        <p:txBody>
          <a:bodyPr anchor="ctr">
            <a:normAutofit/>
          </a:bodyPr>
          <a:lstStyle/>
          <a:p>
            <a:r>
              <a:rPr lang="en-US" sz="4400" b="1" u="sng" cap="none" dirty="0">
                <a:solidFill>
                  <a:schemeClr val="accent1"/>
                </a:solidFill>
                <a:latin typeface="Helvetica" panose="020B0604020202020204" pitchFamily="34" charset="0"/>
                <a:cs typeface="Helvetica" panose="020B0604020202020204" pitchFamily="34" charset="0"/>
              </a:rPr>
              <a:t>Proposed working schedule</a:t>
            </a:r>
          </a:p>
        </p:txBody>
      </p:sp>
      <p:pic>
        <p:nvPicPr>
          <p:cNvPr id="5" name="Picture 4"/>
          <p:cNvPicPr>
            <a:picLocks noChangeAspect="1"/>
          </p:cNvPicPr>
          <p:nvPr/>
        </p:nvPicPr>
        <p:blipFill>
          <a:blip r:embed="rId3"/>
          <a:srcRect/>
          <a:stretch/>
        </p:blipFill>
        <p:spPr>
          <a:xfrm>
            <a:off x="9371012" y="518733"/>
            <a:ext cx="2645639" cy="92156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15</a:t>
            </a:fld>
            <a:endParaRPr lang="en-US" dirty="0"/>
          </a:p>
        </p:txBody>
      </p:sp>
      <p:sp>
        <p:nvSpPr>
          <p:cNvPr id="4" name="Rectangle 3"/>
          <p:cNvSpPr/>
          <p:nvPr/>
        </p:nvSpPr>
        <p:spPr>
          <a:xfrm>
            <a:off x="379412" y="1802833"/>
            <a:ext cx="11095383" cy="3416320"/>
          </a:xfrm>
          <a:prstGeom prst="rect">
            <a:avLst/>
          </a:prstGeom>
        </p:spPr>
        <p:txBody>
          <a:bodyPr wrap="square">
            <a:spAutoFit/>
          </a:bodyPr>
          <a:lstStyle/>
          <a:p>
            <a:pPr marL="45720" lvl="0"/>
            <a:r>
              <a:rPr lang="en-US" altLang="ja-JP" sz="2400" b="1" u="sng" dirty="0">
                <a:latin typeface="Helvetica" panose="020B0604020202020204" pitchFamily="34" charset="0"/>
                <a:cs typeface="Helvetica" panose="020B0604020202020204" pitchFamily="34" charset="0"/>
              </a:rPr>
              <a:t>Second Iteration NATM</a:t>
            </a:r>
          </a:p>
          <a:p>
            <a:pPr marL="388620" lvl="0" indent="-342900">
              <a:buFont typeface="Arial" panose="020B0604020202020204" pitchFamily="34" charset="0"/>
              <a:buChar char="•"/>
            </a:pPr>
            <a:r>
              <a:rPr lang="en-US" sz="2400" b="1" dirty="0">
                <a:latin typeface="Helvetica" panose="020B0604020202020204" pitchFamily="34" charset="0"/>
                <a:cs typeface="Helvetica" panose="020B0604020202020204" pitchFamily="34" charset="0"/>
              </a:rPr>
              <a:t>January 24-28:</a:t>
            </a:r>
            <a:r>
              <a:rPr lang="en-US" sz="2400" dirty="0">
                <a:latin typeface="Helvetica" panose="020B0604020202020204" pitchFamily="34" charset="0"/>
                <a:cs typeface="Helvetica" panose="020B0604020202020204" pitchFamily="34" charset="0"/>
              </a:rPr>
              <a:t> the draft is tabled at </a:t>
            </a:r>
            <a:r>
              <a:rPr lang="en-US" sz="2400" b="1" dirty="0">
                <a:latin typeface="Helvetica" panose="020B0604020202020204" pitchFamily="34" charset="0"/>
                <a:cs typeface="Helvetica" panose="020B0604020202020204" pitchFamily="34" charset="0"/>
              </a:rPr>
              <a:t>GRVA as formal doc.</a:t>
            </a:r>
          </a:p>
          <a:p>
            <a:pPr marL="388620" lvl="0" indent="-342900">
              <a:buFont typeface="Arial" panose="020B0604020202020204" pitchFamily="34" charset="0"/>
              <a:buChar char="•"/>
            </a:pPr>
            <a:r>
              <a:rPr lang="en-US" altLang="ja-JP" sz="2400" b="1" dirty="0">
                <a:latin typeface="Helvetica" panose="020B0604020202020204" pitchFamily="34" charset="0"/>
                <a:cs typeface="Helvetica" panose="020B0604020202020204" pitchFamily="34" charset="0"/>
              </a:rPr>
              <a:t>March 8-11:</a:t>
            </a:r>
            <a:r>
              <a:rPr lang="en-US" altLang="ja-JP" sz="2400" dirty="0">
                <a:latin typeface="Helvetica" panose="020B0604020202020204" pitchFamily="34" charset="0"/>
                <a:cs typeface="Helvetica" panose="020B0604020202020204" pitchFamily="34" charset="0"/>
              </a:rPr>
              <a:t> the draft is tabled at </a:t>
            </a:r>
            <a:r>
              <a:rPr lang="en-US" altLang="ja-JP" sz="2400" b="1" dirty="0">
                <a:latin typeface="Helvetica" panose="020B0604020202020204" pitchFamily="34" charset="0"/>
                <a:cs typeface="Helvetica" panose="020B0604020202020204" pitchFamily="34" charset="0"/>
              </a:rPr>
              <a:t>WP29 as informal doc. for endorsement</a:t>
            </a:r>
          </a:p>
          <a:p>
            <a:pPr marL="388620" lvl="0" indent="-342900">
              <a:buFont typeface="Arial" panose="020B0604020202020204" pitchFamily="34" charset="0"/>
              <a:buChar char="•"/>
            </a:pPr>
            <a:r>
              <a:rPr lang="en-US" altLang="ja-JP" sz="2400" b="1" dirty="0">
                <a:latin typeface="Helvetica" panose="020B0604020202020204" pitchFamily="34" charset="0"/>
                <a:cs typeface="Helvetica" panose="020B0604020202020204" pitchFamily="34" charset="0"/>
              </a:rPr>
              <a:t>June 21-24:</a:t>
            </a:r>
            <a:r>
              <a:rPr lang="en-US" altLang="ja-JP" sz="2400" dirty="0">
                <a:latin typeface="Helvetica" panose="020B0604020202020204" pitchFamily="34" charset="0"/>
                <a:cs typeface="Helvetica" panose="020B0604020202020204" pitchFamily="34" charset="0"/>
              </a:rPr>
              <a:t> the draft is tabled at </a:t>
            </a:r>
            <a:r>
              <a:rPr lang="en-US" altLang="ja-JP" sz="2400" b="1" dirty="0">
                <a:latin typeface="Helvetica" panose="020B0604020202020204" pitchFamily="34" charset="0"/>
                <a:cs typeface="Helvetica" panose="020B0604020202020204" pitchFamily="34" charset="0"/>
              </a:rPr>
              <a:t>WP29 as formal doc. for endorsement</a:t>
            </a:r>
          </a:p>
          <a:p>
            <a:pPr marL="45720" lvl="0"/>
            <a:br>
              <a:rPr lang="en-US" sz="2400" b="1" u="sng" dirty="0">
                <a:latin typeface="Helvetica" panose="020B0604020202020204" pitchFamily="34" charset="0"/>
                <a:cs typeface="Helvetica" panose="020B0604020202020204" pitchFamily="34" charset="0"/>
              </a:rPr>
            </a:br>
            <a:r>
              <a:rPr lang="en-US" sz="2400" b="1" u="sng" dirty="0">
                <a:latin typeface="Helvetica" panose="020B0604020202020204" pitchFamily="34" charset="0"/>
                <a:cs typeface="Helvetica" panose="020B0604020202020204" pitchFamily="34" charset="0"/>
              </a:rPr>
              <a:t>Guidelines NATM</a:t>
            </a:r>
            <a:endParaRPr lang="en-US" sz="2400" b="1" dirty="0">
              <a:latin typeface="Helvetica" panose="020B0604020202020204" pitchFamily="34" charset="0"/>
              <a:cs typeface="Helvetica" panose="020B0604020202020204" pitchFamily="34" charset="0"/>
            </a:endParaRPr>
          </a:p>
          <a:p>
            <a:pPr marL="388620" lvl="0" indent="-342900">
              <a:buFont typeface="Arial" panose="020B0604020202020204" pitchFamily="34" charset="0"/>
              <a:buChar char="•"/>
            </a:pPr>
            <a:r>
              <a:rPr lang="en-US" altLang="ja-JP" sz="2400" b="1" dirty="0">
                <a:latin typeface="Helvetica" panose="020B0604020202020204" pitchFamily="34" charset="0"/>
                <a:cs typeface="Helvetica" panose="020B0604020202020204" pitchFamily="34" charset="0"/>
              </a:rPr>
              <a:t>May 23-27 :</a:t>
            </a:r>
            <a:r>
              <a:rPr lang="en-US" altLang="ja-JP" sz="2400" dirty="0">
                <a:latin typeface="Helvetica" panose="020B0604020202020204" pitchFamily="34" charset="0"/>
                <a:cs typeface="Helvetica" panose="020B0604020202020204" pitchFamily="34" charset="0"/>
              </a:rPr>
              <a:t> the draft is tabled at </a:t>
            </a:r>
            <a:r>
              <a:rPr lang="en-US" altLang="ja-JP" sz="2400" b="1" dirty="0">
                <a:latin typeface="Helvetica" panose="020B0604020202020204" pitchFamily="34" charset="0"/>
                <a:cs typeface="Helvetica" panose="020B0604020202020204" pitchFamily="34" charset="0"/>
              </a:rPr>
              <a:t>GRVA as formal doc. </a:t>
            </a:r>
          </a:p>
          <a:p>
            <a:pPr marL="388620" lvl="0" indent="-342900">
              <a:buFont typeface="Arial" panose="020B0604020202020204" pitchFamily="34" charset="0"/>
              <a:buChar char="•"/>
            </a:pPr>
            <a:r>
              <a:rPr lang="en-US" altLang="ja-JP" sz="2400" b="1" dirty="0">
                <a:latin typeface="Helvetica" panose="020B0604020202020204" pitchFamily="34" charset="0"/>
                <a:cs typeface="Helvetica" panose="020B0604020202020204" pitchFamily="34" charset="0"/>
              </a:rPr>
              <a:t>June 21-24:</a:t>
            </a:r>
            <a:r>
              <a:rPr lang="en-US" altLang="ja-JP" sz="2400" dirty="0">
                <a:latin typeface="Helvetica" panose="020B0604020202020204" pitchFamily="34" charset="0"/>
                <a:cs typeface="Helvetica" panose="020B0604020202020204" pitchFamily="34" charset="0"/>
              </a:rPr>
              <a:t> the draft is tabled at </a:t>
            </a:r>
            <a:r>
              <a:rPr lang="en-US" altLang="ja-JP" sz="2400" b="1" dirty="0">
                <a:latin typeface="Helvetica" panose="020B0604020202020204" pitchFamily="34" charset="0"/>
                <a:cs typeface="Helvetica" panose="020B0604020202020204" pitchFamily="34" charset="0"/>
              </a:rPr>
              <a:t>WP29 as formal doc*. </a:t>
            </a:r>
          </a:p>
          <a:p>
            <a:pPr marL="45720" lvl="0"/>
            <a:r>
              <a:rPr lang="en-US" altLang="ja-JP" sz="2400" b="1" dirty="0">
                <a:latin typeface="Helvetica" panose="020B0604020202020204" pitchFamily="34" charset="0"/>
                <a:cs typeface="Helvetica" panose="020B0604020202020204" pitchFamily="34" charset="0"/>
              </a:rPr>
              <a:t>	</a:t>
            </a:r>
            <a:r>
              <a:rPr lang="en-US" altLang="ja-JP" sz="1400" dirty="0">
                <a:latin typeface="Helvetica" panose="020B0604020202020204" pitchFamily="34" charset="0"/>
                <a:cs typeface="Helvetica" panose="020B0604020202020204" pitchFamily="34" charset="0"/>
              </a:rPr>
              <a:t>*) Depending on the GRVA discussion, an informal doc amending the formal doc could be accompanied.</a:t>
            </a:r>
            <a:endParaRPr lang="en-US" sz="1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50899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8012" y="278634"/>
            <a:ext cx="8320484" cy="1401762"/>
          </a:xfrm>
        </p:spPr>
        <p:txBody>
          <a:bodyPr anchor="ctr">
            <a:normAutofit/>
          </a:bodyPr>
          <a:lstStyle/>
          <a:p>
            <a:r>
              <a:rPr lang="en-US" b="1" u="sng" cap="none" dirty="0">
                <a:solidFill>
                  <a:schemeClr val="accent1"/>
                </a:solidFill>
                <a:latin typeface="Arial" panose="020B0604020202020204" pitchFamily="34" charset="0"/>
                <a:cs typeface="Arial" panose="020B0604020202020204" pitchFamily="34" charset="0"/>
              </a:rPr>
              <a:t>Summary</a:t>
            </a:r>
          </a:p>
        </p:txBody>
      </p:sp>
      <p:pic>
        <p:nvPicPr>
          <p:cNvPr id="5" name="Picture 4"/>
          <p:cNvPicPr>
            <a:picLocks noChangeAspect="1"/>
          </p:cNvPicPr>
          <p:nvPr/>
        </p:nvPicPr>
        <p:blipFill>
          <a:blip r:embed="rId3"/>
          <a:srcRect/>
          <a:stretch/>
        </p:blipFill>
        <p:spPr>
          <a:xfrm>
            <a:off x="9371012" y="518733"/>
            <a:ext cx="2645639" cy="92156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16</a:t>
            </a:fld>
            <a:endParaRPr lang="en-US" dirty="0"/>
          </a:p>
        </p:txBody>
      </p:sp>
      <p:sp>
        <p:nvSpPr>
          <p:cNvPr id="4" name="Rectangle 3"/>
          <p:cNvSpPr/>
          <p:nvPr/>
        </p:nvSpPr>
        <p:spPr>
          <a:xfrm>
            <a:off x="608012" y="1644885"/>
            <a:ext cx="10744200" cy="5539978"/>
          </a:xfrm>
          <a:prstGeom prst="rect">
            <a:avLst/>
          </a:prstGeom>
        </p:spPr>
        <p:txBody>
          <a:bodyPr wrap="square">
            <a:spAutoFit/>
          </a:bodyPr>
          <a:lstStyle/>
          <a:p>
            <a:pPr marL="45720" lvl="0"/>
            <a:endParaRPr lang="en-US" altLang="ja-JP" sz="2800" dirty="0">
              <a:latin typeface="Helvetica" panose="020B0604020202020204" pitchFamily="34" charset="0"/>
              <a:cs typeface="Helvetica" panose="020B0604020202020204" pitchFamily="34" charset="0"/>
            </a:endParaRPr>
          </a:p>
          <a:p>
            <a:pPr marL="388620" lvl="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Draft second iteration of </a:t>
            </a:r>
            <a:r>
              <a:rPr lang="en-US" altLang="ja-JP" sz="2800" dirty="0">
                <a:latin typeface="Helvetica" panose="020B0604020202020204" pitchFamily="34" charset="0"/>
                <a:cs typeface="Helvetica" panose="020B0604020202020204" pitchFamily="34" charset="0"/>
              </a:rPr>
              <a:t>the NATM has been </a:t>
            </a:r>
            <a:r>
              <a:rPr lang="en-US" sz="2800" dirty="0">
                <a:latin typeface="Helvetica" panose="020B0604020202020204" pitchFamily="34" charset="0"/>
                <a:cs typeface="Helvetica" panose="020B0604020202020204" pitchFamily="34" charset="0"/>
              </a:rPr>
              <a:t>submitted to GRVA #12 with the expectation to forward this as informal document to the March WP29</a:t>
            </a:r>
          </a:p>
          <a:p>
            <a:pPr marL="38862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Status update on the work </a:t>
            </a:r>
            <a:r>
              <a:rPr lang="nl-NL" altLang="ja-JP" sz="2800" dirty="0">
                <a:latin typeface="Helvetica" panose="020B0604020202020204" pitchFamily="34" charset="0"/>
                <a:cs typeface="Helvetica" panose="020B0604020202020204" pitchFamily="34" charset="0"/>
              </a:rPr>
              <a:t>Work accomplished on WP29 Guidelines for NATM has been made and </a:t>
            </a:r>
            <a:r>
              <a:rPr lang="en-US" sz="2800" dirty="0">
                <a:latin typeface="Helvetica" panose="020B0604020202020204" pitchFamily="34" charset="0"/>
                <a:cs typeface="Helvetica" panose="020B0604020202020204" pitchFamily="34" charset="0"/>
              </a:rPr>
              <a:t>feedback will be used to draft the Guidelines with an intention to submit it as a formal document to GRVA # 13</a:t>
            </a:r>
          </a:p>
          <a:p>
            <a:pPr marL="388620" lvl="0" indent="-342900">
              <a:buFont typeface="Arial" panose="020B0604020202020204" pitchFamily="34" charset="0"/>
              <a:buChar char="•"/>
            </a:pPr>
            <a:r>
              <a:rPr lang="en-US" altLang="ja-JP" sz="2800" dirty="0">
                <a:latin typeface="Helvetica" panose="020B0604020202020204" pitchFamily="34" charset="0"/>
                <a:cs typeface="Helvetica" panose="020B0604020202020204" pitchFamily="34" charset="0"/>
              </a:rPr>
              <a:t>Collaboration FRAV-VMAD is progressing</a:t>
            </a:r>
          </a:p>
          <a:p>
            <a:pPr marL="388620" lvl="0" indent="-34290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a:p>
            <a:pPr marL="388620" lvl="0" indent="-34290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a:p>
            <a:pPr marL="388620" lvl="0" indent="-34290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a:p>
            <a:pPr marL="388620" lvl="0" indent="-342900">
              <a:buFont typeface="Arial" panose="020B0604020202020204" pitchFamily="34" charset="0"/>
              <a:buChar char="•"/>
            </a:pPr>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37476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36C87F6-986D-49E6-AF40-1B3A1EE8064D}" type="slidenum">
              <a:rPr lang="en-US" smtClean="0"/>
              <a:t>17</a:t>
            </a:fld>
            <a:endParaRPr lang="en-US"/>
          </a:p>
        </p:txBody>
      </p:sp>
      <p:pic>
        <p:nvPicPr>
          <p:cNvPr id="6" name="Picture 5"/>
          <p:cNvPicPr>
            <a:picLocks noChangeAspect="1"/>
          </p:cNvPicPr>
          <p:nvPr/>
        </p:nvPicPr>
        <p:blipFill>
          <a:blip r:embed="rId2"/>
          <a:stretch>
            <a:fillRect/>
          </a:stretch>
        </p:blipFill>
        <p:spPr>
          <a:xfrm>
            <a:off x="8545223" y="4648200"/>
            <a:ext cx="3657917" cy="1274174"/>
          </a:xfrm>
          <a:prstGeom prst="rect">
            <a:avLst/>
          </a:prstGeom>
        </p:spPr>
      </p:pic>
      <p:sp>
        <p:nvSpPr>
          <p:cNvPr id="7" name="Rectangle 6"/>
          <p:cNvSpPr/>
          <p:nvPr/>
        </p:nvSpPr>
        <p:spPr>
          <a:xfrm>
            <a:off x="14315" y="4648200"/>
            <a:ext cx="8620487" cy="1274174"/>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8" name="Rectangle 7"/>
          <p:cNvSpPr/>
          <p:nvPr/>
        </p:nvSpPr>
        <p:spPr>
          <a:xfrm>
            <a:off x="14315" y="4495800"/>
            <a:ext cx="12188825" cy="207374"/>
          </a:xfrm>
          <a:prstGeom prst="rect">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9" name="Rectangle 8"/>
          <p:cNvSpPr/>
          <p:nvPr/>
        </p:nvSpPr>
        <p:spPr>
          <a:xfrm>
            <a:off x="20042" y="5916278"/>
            <a:ext cx="12188825" cy="207374"/>
          </a:xfrm>
          <a:prstGeom prst="rect">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11" name="Title 2"/>
          <p:cNvSpPr>
            <a:spLocks noGrp="1"/>
          </p:cNvSpPr>
          <p:nvPr>
            <p:ph type="title"/>
          </p:nvPr>
        </p:nvSpPr>
        <p:spPr>
          <a:xfrm>
            <a:off x="989012" y="1600200"/>
            <a:ext cx="10439400" cy="1905000"/>
          </a:xfrm>
        </p:spPr>
        <p:txBody>
          <a:bodyPr anchor="ctr">
            <a:normAutofit/>
          </a:bodyPr>
          <a:lstStyle/>
          <a:p>
            <a:r>
              <a:rPr lang="en-US" sz="3600" b="1" cap="none" dirty="0">
                <a:solidFill>
                  <a:srgbClr val="348CDC"/>
                </a:solidFill>
                <a:latin typeface="Arial" panose="020B0604020202020204" pitchFamily="34" charset="0"/>
                <a:cs typeface="Arial" panose="020B0604020202020204" pitchFamily="34" charset="0"/>
              </a:rPr>
              <a:t>Thank you!</a:t>
            </a:r>
            <a:br>
              <a:rPr lang="en-US" sz="3600" b="1" cap="none" dirty="0">
                <a:solidFill>
                  <a:srgbClr val="348CDC"/>
                </a:solidFill>
                <a:latin typeface="Arial" panose="020B0604020202020204" pitchFamily="34" charset="0"/>
                <a:cs typeface="Arial" panose="020B0604020202020204" pitchFamily="34" charset="0"/>
              </a:rPr>
            </a:br>
            <a:endParaRPr lang="en-US" sz="3600" b="1" cap="none" dirty="0">
              <a:solidFill>
                <a:srgbClr val="348CD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1362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08012" y="278634"/>
            <a:ext cx="8320484" cy="1401762"/>
          </a:xfrm>
        </p:spPr>
        <p:txBody>
          <a:bodyPr anchor="ctr">
            <a:normAutofit/>
          </a:bodyPr>
          <a:lstStyle/>
          <a:p>
            <a:r>
              <a:rPr lang="en-US" b="1" u="sng" cap="none" dirty="0">
                <a:solidFill>
                  <a:srgbClr val="348CDC"/>
                </a:solidFill>
                <a:latin typeface="Arial" panose="020B0604020202020204" pitchFamily="34" charset="0"/>
                <a:cs typeface="Arial" panose="020B0604020202020204" pitchFamily="34" charset="0"/>
              </a:rPr>
              <a:t>Purpose</a:t>
            </a:r>
          </a:p>
        </p:txBody>
      </p:sp>
      <p:pic>
        <p:nvPicPr>
          <p:cNvPr id="5" name="Picture 4"/>
          <p:cNvPicPr>
            <a:picLocks noChangeAspect="1"/>
          </p:cNvPicPr>
          <p:nvPr/>
        </p:nvPicPr>
        <p:blipFill>
          <a:blip r:embed="rId3"/>
          <a:srcRect/>
          <a:stretch/>
        </p:blipFill>
        <p:spPr>
          <a:xfrm>
            <a:off x="9371012" y="518733"/>
            <a:ext cx="2645639" cy="92156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2</a:t>
            </a:fld>
            <a:endParaRPr lang="en-US" dirty="0"/>
          </a:p>
        </p:txBody>
      </p:sp>
      <p:sp>
        <p:nvSpPr>
          <p:cNvPr id="2" name="Rectangle 1"/>
          <p:cNvSpPr/>
          <p:nvPr/>
        </p:nvSpPr>
        <p:spPr>
          <a:xfrm>
            <a:off x="455612" y="1644537"/>
            <a:ext cx="10896600" cy="3539430"/>
          </a:xfrm>
          <a:prstGeom prst="rect">
            <a:avLst/>
          </a:prstGeom>
        </p:spPr>
        <p:txBody>
          <a:bodyPr wrap="square">
            <a:spAutoFit/>
          </a:bodyPr>
          <a:lstStyle/>
          <a:p>
            <a:pPr marL="388620" lvl="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To propose a second iteration of NATM; and </a:t>
            </a:r>
          </a:p>
          <a:p>
            <a:pPr marL="388620" lvl="0" indent="-34290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a:p>
            <a:pPr marL="388620" lvl="0"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To provide a status update on the work of the Validation Methods for Automated Driving (VMAD) Informal Working Group (IWG). Specifically the following:</a:t>
            </a:r>
            <a:endParaRPr lang="en-US" sz="2800" dirty="0"/>
          </a:p>
          <a:p>
            <a:pPr marL="845820" lvl="1" indent="-342900">
              <a:buFont typeface="Arial" panose="020B0604020202020204" pitchFamily="34" charset="0"/>
              <a:buChar char="•"/>
            </a:pPr>
            <a:r>
              <a:rPr lang="nl-NL" sz="2800" dirty="0">
                <a:latin typeface="Helvetica" panose="020B0604020202020204" pitchFamily="34" charset="0"/>
                <a:cs typeface="Helvetica" panose="020B0604020202020204" pitchFamily="34" charset="0"/>
              </a:rPr>
              <a:t>Work accomplished on WP29 Guidelines for NATM</a:t>
            </a:r>
          </a:p>
          <a:p>
            <a:pPr marL="845820" lvl="1" indent="-342900">
              <a:buFont typeface="Arial" panose="020B0604020202020204" pitchFamily="34" charset="0"/>
              <a:buChar char="•"/>
            </a:pPr>
            <a:r>
              <a:rPr lang="nl-NL" sz="2800" dirty="0">
                <a:latin typeface="Helvetica" panose="020B0604020202020204" pitchFamily="34" charset="0"/>
                <a:cs typeface="Helvetica" panose="020B0604020202020204" pitchFamily="34" charset="0"/>
              </a:rPr>
              <a:t>Open issues </a:t>
            </a:r>
            <a:r>
              <a:rPr lang="nl-NL" sz="2800" dirty="0" err="1">
                <a:latin typeface="Helvetica" panose="020B0604020202020204" pitchFamily="34" charset="0"/>
                <a:cs typeface="Helvetica" panose="020B0604020202020204" pitchFamily="34" charset="0"/>
              </a:rPr>
              <a:t>from</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Subgroups</a:t>
            </a:r>
            <a:endParaRPr lang="en-US" sz="2800" dirty="0">
              <a:latin typeface="Helvetica" panose="020B0604020202020204" pitchFamily="34" charset="0"/>
              <a:cs typeface="Helvetica" panose="020B0604020202020204" pitchFamily="34" charset="0"/>
            </a:endParaRPr>
          </a:p>
          <a:p>
            <a:pPr marL="845820" lvl="1" indent="-342900">
              <a:buFont typeface="Arial" panose="020B0604020202020204" pitchFamily="34" charset="0"/>
              <a:buChar char="•"/>
            </a:pPr>
            <a:r>
              <a:rPr lang="en-US" sz="2800" dirty="0">
                <a:latin typeface="Helvetica" panose="020B0604020202020204" pitchFamily="34" charset="0"/>
                <a:cs typeface="Helvetica" panose="020B0604020202020204" pitchFamily="34" charset="0"/>
              </a:rPr>
              <a:t>Collaboration between FRAV and VMAD</a:t>
            </a:r>
          </a:p>
        </p:txBody>
      </p:sp>
    </p:spTree>
    <p:extLst>
      <p:ext uri="{BB962C8B-B14F-4D97-AF65-F5344CB8AC3E}">
        <p14:creationId xmlns:p14="http://schemas.microsoft.com/office/powerpoint/2010/main" val="244850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5612" y="165975"/>
            <a:ext cx="8320484" cy="1401762"/>
          </a:xfrm>
        </p:spPr>
        <p:txBody>
          <a:bodyPr anchor="ctr">
            <a:noAutofit/>
          </a:bodyPr>
          <a:lstStyle/>
          <a:p>
            <a:r>
              <a:rPr lang="en-US" sz="3200" b="1" u="sng" cap="none" dirty="0">
                <a:solidFill>
                  <a:srgbClr val="348CDC"/>
                </a:solidFill>
                <a:latin typeface="Arial" panose="020B0604020202020204" pitchFamily="34" charset="0"/>
                <a:cs typeface="Arial" panose="020B0604020202020204" pitchFamily="34" charset="0"/>
              </a:rPr>
              <a:t>VMAD Deliverables to the World Forum for Harmonization of Vehicle Regulations (WP.29)</a:t>
            </a:r>
          </a:p>
        </p:txBody>
      </p:sp>
      <p:pic>
        <p:nvPicPr>
          <p:cNvPr id="5" name="Picture 4"/>
          <p:cNvPicPr>
            <a:picLocks noChangeAspect="1"/>
          </p:cNvPicPr>
          <p:nvPr/>
        </p:nvPicPr>
        <p:blipFill>
          <a:blip r:embed="rId3"/>
          <a:srcRect/>
          <a:stretch/>
        </p:blipFill>
        <p:spPr>
          <a:xfrm>
            <a:off x="9371012" y="439363"/>
            <a:ext cx="2645639" cy="92156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3</a:t>
            </a:fld>
            <a:endParaRPr lang="en-US" dirty="0"/>
          </a:p>
        </p:txBody>
      </p:sp>
      <p:sp>
        <p:nvSpPr>
          <p:cNvPr id="2" name="Rectangle 1"/>
          <p:cNvSpPr/>
          <p:nvPr/>
        </p:nvSpPr>
        <p:spPr>
          <a:xfrm>
            <a:off x="455612" y="1839038"/>
            <a:ext cx="10896600" cy="830997"/>
          </a:xfrm>
          <a:prstGeom prst="rect">
            <a:avLst/>
          </a:prstGeom>
        </p:spPr>
        <p:txBody>
          <a:bodyPr wrap="square">
            <a:spAutoFit/>
          </a:bodyPr>
          <a:lstStyle/>
          <a:p>
            <a:pPr marL="45720" lvl="0" indent="0">
              <a:buNone/>
            </a:pPr>
            <a:r>
              <a:rPr lang="en-US" sz="2400" dirty="0">
                <a:latin typeface="Helvetica" panose="020B0604020202020204" pitchFamily="34" charset="0"/>
                <a:cs typeface="Helvetica" panose="020B0604020202020204" pitchFamily="34" charset="0"/>
              </a:rPr>
              <a:t>Based on the Framework document, </a:t>
            </a:r>
            <a:r>
              <a:rPr lang="en-CA" sz="2400" dirty="0">
                <a:latin typeface="Helvetica" panose="020B0604020202020204" pitchFamily="34" charset="0"/>
                <a:cs typeface="Helvetica" panose="020B0604020202020204" pitchFamily="34" charset="0"/>
              </a:rPr>
              <a:t>VMAD has the following deliverables to WP.29:</a:t>
            </a:r>
            <a:endParaRPr lang="en-US" sz="2400" dirty="0"/>
          </a:p>
        </p:txBody>
      </p:sp>
      <p:graphicFrame>
        <p:nvGraphicFramePr>
          <p:cNvPr id="8" name="Content Placeholder 7">
            <a:extLst>
              <a:ext uri="{FF2B5EF4-FFF2-40B4-BE49-F238E27FC236}">
                <a16:creationId xmlns:a16="http://schemas.microsoft.com/office/drawing/2014/main" id="{C7543BA7-6308-464E-876C-24D8F9203C5D}"/>
              </a:ext>
            </a:extLst>
          </p:cNvPr>
          <p:cNvGraphicFramePr>
            <a:graphicFrameLocks/>
          </p:cNvGraphicFramePr>
          <p:nvPr>
            <p:extLst>
              <p:ext uri="{D42A27DB-BD31-4B8C-83A1-F6EECF244321}">
                <p14:modId xmlns:p14="http://schemas.microsoft.com/office/powerpoint/2010/main" val="1159382264"/>
              </p:ext>
            </p:extLst>
          </p:nvPr>
        </p:nvGraphicFramePr>
        <p:xfrm>
          <a:off x="458378" y="3200400"/>
          <a:ext cx="11277600" cy="2657431"/>
        </p:xfrm>
        <a:graphic>
          <a:graphicData uri="http://schemas.openxmlformats.org/drawingml/2006/table">
            <a:tbl>
              <a:tblPr firstRow="1" bandRow="1">
                <a:tableStyleId>{3B4B98B0-60AC-42C2-AFA5-B58CD77FA1E5}</a:tableStyleId>
              </a:tblPr>
              <a:tblGrid>
                <a:gridCol w="9060839">
                  <a:extLst>
                    <a:ext uri="{9D8B030D-6E8A-4147-A177-3AD203B41FA5}">
                      <a16:colId xmlns:a16="http://schemas.microsoft.com/office/drawing/2014/main" val="20000"/>
                    </a:ext>
                  </a:extLst>
                </a:gridCol>
                <a:gridCol w="2216761">
                  <a:extLst>
                    <a:ext uri="{9D8B030D-6E8A-4147-A177-3AD203B41FA5}">
                      <a16:colId xmlns:a16="http://schemas.microsoft.com/office/drawing/2014/main" val="20001"/>
                    </a:ext>
                  </a:extLst>
                </a:gridCol>
              </a:tblGrid>
              <a:tr h="462871">
                <a:tc>
                  <a:txBody>
                    <a:bodyPr/>
                    <a:lstStyle/>
                    <a:p>
                      <a:r>
                        <a:rPr lang="en-US" sz="2200" dirty="0">
                          <a:latin typeface="Helvetica" panose="020B0604020202020204" pitchFamily="34" charset="0"/>
                          <a:cs typeface="Helvetica" panose="020B0604020202020204" pitchFamily="34" charset="0"/>
                        </a:rPr>
                        <a:t>Deliverables</a:t>
                      </a:r>
                    </a:p>
                  </a:txBody>
                  <a:tcPr/>
                </a:tc>
                <a:tc>
                  <a:txBody>
                    <a:bodyPr/>
                    <a:lstStyle/>
                    <a:p>
                      <a:r>
                        <a:rPr lang="en-US" sz="2200" dirty="0">
                          <a:latin typeface="Helvetica" panose="020B0604020202020204" pitchFamily="34" charset="0"/>
                          <a:cs typeface="Helvetica" panose="020B0604020202020204" pitchFamily="34" charset="0"/>
                        </a:rPr>
                        <a:t>Status</a:t>
                      </a:r>
                    </a:p>
                  </a:txBody>
                  <a:tcPr/>
                </a:tc>
                <a:extLst>
                  <a:ext uri="{0D108BD9-81ED-4DB2-BD59-A6C34878D82A}">
                    <a16:rowId xmlns:a16="http://schemas.microsoft.com/office/drawing/2014/main" val="10000"/>
                  </a:ext>
                </a:extLst>
              </a:tr>
              <a:tr h="838200">
                <a:tc>
                  <a:txBody>
                    <a:bodyPr/>
                    <a:lstStyle/>
                    <a:p>
                      <a:pPr marL="0" indent="0">
                        <a:buFont typeface="+mj-lt"/>
                        <a:buNone/>
                      </a:pPr>
                      <a:r>
                        <a:rPr lang="ja-JP" altLang="en-US" sz="2200" b="0" dirty="0">
                          <a:solidFill>
                            <a:schemeClr val="tx1"/>
                          </a:solidFill>
                          <a:latin typeface="Helvetica" panose="020B0604020202020204" pitchFamily="34" charset="0"/>
                          <a:cs typeface="Helvetica" panose="020B0604020202020204" pitchFamily="34" charset="0"/>
                        </a:rPr>
                        <a:t>１．</a:t>
                      </a:r>
                      <a:r>
                        <a:rPr lang="en-US" sz="2200" b="0" dirty="0">
                          <a:solidFill>
                            <a:schemeClr val="tx1"/>
                          </a:solidFill>
                          <a:latin typeface="Helvetica" panose="020B0604020202020204" pitchFamily="34" charset="0"/>
                          <a:cs typeface="Helvetica" panose="020B0604020202020204" pitchFamily="34" charset="0"/>
                        </a:rPr>
                        <a:t>Second iteration of NATM addressing the “outstanding issues” identified by VMAD and the evaluation of NATM for the motorway use-case</a:t>
                      </a:r>
                    </a:p>
                  </a:txBody>
                  <a:tcPr/>
                </a:tc>
                <a:tc>
                  <a:txBody>
                    <a:bodyPr/>
                    <a:lstStyle/>
                    <a:p>
                      <a:r>
                        <a:rPr lang="en-US" sz="2200" dirty="0">
                          <a:solidFill>
                            <a:schemeClr val="tx1"/>
                          </a:solidFill>
                          <a:latin typeface="Helvetica" panose="020B0604020202020204" pitchFamily="34" charset="0"/>
                          <a:cs typeface="Helvetica" panose="020B0604020202020204" pitchFamily="34" charset="0"/>
                        </a:rPr>
                        <a:t>November 2021 (information) / March 2022 (endorsement)</a:t>
                      </a:r>
                    </a:p>
                  </a:txBody>
                  <a:tcPr/>
                </a:tc>
                <a:extLst>
                  <a:ext uri="{0D108BD9-81ED-4DB2-BD59-A6C34878D82A}">
                    <a16:rowId xmlns:a16="http://schemas.microsoft.com/office/drawing/2014/main" val="10002"/>
                  </a:ext>
                </a:extLst>
              </a:tr>
              <a:tr h="53340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ja-JP" altLang="en-US" sz="2200" b="0" dirty="0">
                          <a:solidFill>
                            <a:schemeClr val="tx1"/>
                          </a:solidFill>
                          <a:latin typeface="Helvetica" panose="020B0604020202020204" pitchFamily="34" charset="0"/>
                          <a:cs typeface="Helvetica" panose="020B0604020202020204" pitchFamily="34" charset="0"/>
                        </a:rPr>
                        <a:t>２．</a:t>
                      </a:r>
                      <a:r>
                        <a:rPr lang="en-US" sz="2200" b="0" dirty="0">
                          <a:solidFill>
                            <a:schemeClr val="tx1"/>
                          </a:solidFill>
                          <a:latin typeface="Helvetica" panose="020B0604020202020204" pitchFamily="34" charset="0"/>
                          <a:cs typeface="Helvetica" panose="020B0604020202020204" pitchFamily="34" charset="0"/>
                        </a:rPr>
                        <a:t>WP29 guidelines for NATM including outcome of “outstanding issues” and translation of FRAV requirements</a:t>
                      </a:r>
                    </a:p>
                  </a:txBody>
                  <a:tcPr/>
                </a:tc>
                <a:tc>
                  <a:txBody>
                    <a:bodyPr/>
                    <a:lstStyle/>
                    <a:p>
                      <a:r>
                        <a:rPr lang="en-US" sz="2200" b="0" dirty="0">
                          <a:solidFill>
                            <a:schemeClr val="tx1"/>
                          </a:solidFill>
                          <a:latin typeface="Helvetica" panose="020B0604020202020204" pitchFamily="34" charset="0"/>
                          <a:cs typeface="Helvetica" panose="020B0604020202020204" pitchFamily="34" charset="0"/>
                        </a:rPr>
                        <a:t>March 2022</a:t>
                      </a:r>
                    </a:p>
                    <a:p>
                      <a:r>
                        <a:rPr lang="en-US" sz="2200" b="0" dirty="0">
                          <a:solidFill>
                            <a:schemeClr val="tx1"/>
                          </a:solidFill>
                          <a:latin typeface="Helvetica" panose="020B0604020202020204" pitchFamily="34" charset="0"/>
                          <a:cs typeface="Helvetica" panose="020B0604020202020204" pitchFamily="34" charset="0"/>
                        </a:rPr>
                        <a:t>(information)  </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9626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537" y="206186"/>
            <a:ext cx="8839200" cy="1401762"/>
          </a:xfrm>
        </p:spPr>
        <p:txBody>
          <a:bodyPr anchor="ctr">
            <a:normAutofit/>
          </a:bodyPr>
          <a:lstStyle/>
          <a:p>
            <a:r>
              <a:rPr lang="en-US" sz="4400" b="1" u="sng" cap="none" dirty="0">
                <a:solidFill>
                  <a:schemeClr val="accent1"/>
                </a:solidFill>
                <a:latin typeface="Helvetica" panose="020B0604020202020204" pitchFamily="34" charset="0"/>
                <a:cs typeface="Helvetica" panose="020B0604020202020204" pitchFamily="34" charset="0"/>
              </a:rPr>
              <a:t>VMAD IWG activities since GRVA #11</a:t>
            </a:r>
          </a:p>
        </p:txBody>
      </p:sp>
      <p:pic>
        <p:nvPicPr>
          <p:cNvPr id="5" name="Picture 4"/>
          <p:cNvPicPr>
            <a:picLocks noChangeAspect="1"/>
          </p:cNvPicPr>
          <p:nvPr/>
        </p:nvPicPr>
        <p:blipFill>
          <a:blip r:embed="rId3"/>
          <a:srcRect/>
          <a:stretch/>
        </p:blipFill>
        <p:spPr>
          <a:xfrm>
            <a:off x="9371012" y="518733"/>
            <a:ext cx="2645639" cy="921563"/>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4</a:t>
            </a:fld>
            <a:endParaRPr lang="en-US" dirty="0"/>
          </a:p>
        </p:txBody>
      </p:sp>
      <p:sp>
        <p:nvSpPr>
          <p:cNvPr id="4" name="Rectangle 3"/>
          <p:cNvSpPr/>
          <p:nvPr/>
        </p:nvSpPr>
        <p:spPr>
          <a:xfrm>
            <a:off x="379412" y="1802833"/>
            <a:ext cx="11095383" cy="4062651"/>
          </a:xfrm>
          <a:prstGeom prst="rect">
            <a:avLst/>
          </a:prstGeom>
        </p:spPr>
        <p:txBody>
          <a:bodyPr wrap="square">
            <a:spAutoFit/>
          </a:bodyPr>
          <a:lstStyle/>
          <a:p>
            <a:pPr marL="45720" lvl="0"/>
            <a:endParaRPr lang="en-US" dirty="0">
              <a:latin typeface="Helvetica" panose="020B0604020202020204" pitchFamily="34" charset="0"/>
              <a:cs typeface="Helvetica" panose="020B0604020202020204" pitchFamily="34" charset="0"/>
            </a:endParaRPr>
          </a:p>
          <a:p>
            <a:pPr marL="388620" lvl="0" indent="-342900">
              <a:buFont typeface="Arial" panose="020B0604020202020204" pitchFamily="34" charset="0"/>
              <a:buChar char="•"/>
            </a:pPr>
            <a:r>
              <a:rPr lang="en-US" altLang="ja-JP" sz="2400" dirty="0">
                <a:latin typeface="Helvetica" panose="020B0604020202020204" pitchFamily="34" charset="0"/>
                <a:cs typeface="Helvetica" panose="020B0604020202020204" pitchFamily="34" charset="0"/>
              </a:rPr>
              <a:t>3 VMAD meetings and more than 20 (!) Subgroup meetings took place</a:t>
            </a:r>
            <a:br>
              <a:rPr lang="en-US" altLang="ja-JP" sz="2400" dirty="0">
                <a:latin typeface="Helvetica" panose="020B0604020202020204" pitchFamily="34" charset="0"/>
                <a:cs typeface="Helvetica" panose="020B0604020202020204" pitchFamily="34" charset="0"/>
              </a:rPr>
            </a:br>
            <a:r>
              <a:rPr lang="en-US" altLang="ja-JP" sz="2400" dirty="0">
                <a:latin typeface="Helvetica" panose="020B0604020202020204" pitchFamily="34" charset="0"/>
                <a:cs typeface="Helvetica" panose="020B0604020202020204" pitchFamily="34" charset="0"/>
              </a:rPr>
              <a:t>October 2021: focus on draft 2</a:t>
            </a:r>
            <a:r>
              <a:rPr lang="en-US" altLang="ja-JP" sz="2400" baseline="30000" dirty="0">
                <a:latin typeface="Helvetica" panose="020B0604020202020204" pitchFamily="34" charset="0"/>
                <a:cs typeface="Helvetica" panose="020B0604020202020204" pitchFamily="34" charset="0"/>
              </a:rPr>
              <a:t>nd </a:t>
            </a:r>
            <a:r>
              <a:rPr lang="en-US" altLang="ja-JP" sz="2400" dirty="0">
                <a:latin typeface="Helvetica" panose="020B0604020202020204" pitchFamily="34" charset="0"/>
                <a:cs typeface="Helvetica" panose="020B0604020202020204" pitchFamily="34" charset="0"/>
              </a:rPr>
              <a:t>iteration NATM (</a:t>
            </a:r>
            <a:r>
              <a:rPr lang="en-US" altLang="ja-JP" sz="1200" dirty="0">
                <a:latin typeface="Helvetica" panose="020B0604020202020204" pitchFamily="34" charset="0"/>
                <a:cs typeface="Helvetica" panose="020B0604020202020204" pitchFamily="34" charset="0"/>
              </a:rPr>
              <a:t>ECE/TRANS/WP.29/GRVA/2022/2</a:t>
            </a:r>
            <a:r>
              <a:rPr lang="en-US" altLang="ja-JP" sz="2400" dirty="0">
                <a:latin typeface="Helvetica" panose="020B0604020202020204" pitchFamily="34" charset="0"/>
                <a:cs typeface="Helvetica" panose="020B0604020202020204" pitchFamily="34" charset="0"/>
              </a:rPr>
              <a:t>)</a:t>
            </a:r>
            <a:br>
              <a:rPr lang="en-US" altLang="ja-JP" sz="2400" dirty="0">
                <a:latin typeface="Helvetica" panose="020B0604020202020204" pitchFamily="34" charset="0"/>
                <a:cs typeface="Helvetica" panose="020B0604020202020204" pitchFamily="34" charset="0"/>
              </a:rPr>
            </a:br>
            <a:r>
              <a:rPr lang="en-US" altLang="ja-JP" sz="2400" dirty="0">
                <a:latin typeface="Helvetica" panose="020B0604020202020204" pitchFamily="34" charset="0"/>
                <a:cs typeface="Helvetica" panose="020B0604020202020204" pitchFamily="34" charset="0"/>
              </a:rPr>
              <a:t>November 2021: amendments for 2</a:t>
            </a:r>
            <a:r>
              <a:rPr lang="en-US" altLang="ja-JP" sz="2400" baseline="30000" dirty="0">
                <a:latin typeface="Helvetica" panose="020B0604020202020204" pitchFamily="34" charset="0"/>
                <a:cs typeface="Helvetica" panose="020B0604020202020204" pitchFamily="34" charset="0"/>
              </a:rPr>
              <a:t>nd</a:t>
            </a:r>
            <a:r>
              <a:rPr lang="en-US" altLang="ja-JP" sz="2400" dirty="0">
                <a:latin typeface="Helvetica" panose="020B0604020202020204" pitchFamily="34" charset="0"/>
                <a:cs typeface="Helvetica" panose="020B0604020202020204" pitchFamily="34" charset="0"/>
              </a:rPr>
              <a:t> iteration NATM</a:t>
            </a:r>
            <a:br>
              <a:rPr lang="en-US" altLang="ja-JP" sz="2400" dirty="0">
                <a:latin typeface="Helvetica" panose="020B0604020202020204" pitchFamily="34" charset="0"/>
                <a:cs typeface="Helvetica" panose="020B0604020202020204" pitchFamily="34" charset="0"/>
              </a:rPr>
            </a:br>
            <a:r>
              <a:rPr lang="en-US" altLang="ja-JP" sz="2400" dirty="0">
                <a:latin typeface="Helvetica" panose="020B0604020202020204" pitchFamily="34" charset="0"/>
                <a:cs typeface="Helvetica" panose="020B0604020202020204" pitchFamily="34" charset="0"/>
              </a:rPr>
              <a:t>January 2022: focus on Guidelines</a:t>
            </a:r>
            <a:br>
              <a:rPr lang="en-US" altLang="ja-JP" sz="2400" dirty="0">
                <a:latin typeface="Helvetica" panose="020B0604020202020204" pitchFamily="34" charset="0"/>
                <a:cs typeface="Helvetica" panose="020B0604020202020204" pitchFamily="34" charset="0"/>
              </a:rPr>
            </a:br>
            <a:r>
              <a:rPr lang="en-US" altLang="ja-JP" sz="2400" dirty="0">
                <a:latin typeface="Helvetica" panose="020B0604020202020204" pitchFamily="34" charset="0"/>
                <a:cs typeface="Helvetica" panose="020B0604020202020204" pitchFamily="34" charset="0"/>
              </a:rPr>
              <a:t>		       amendments for 2nd iteration NATM (GRVA-12-12)</a:t>
            </a:r>
          </a:p>
          <a:p>
            <a:pPr marL="388620" lvl="0" indent="-342900">
              <a:buFont typeface="Arial" panose="020B0604020202020204" pitchFamily="34" charset="0"/>
              <a:buChar char="•"/>
            </a:pPr>
            <a:r>
              <a:rPr lang="en-US" altLang="ja-JP" sz="2400" dirty="0">
                <a:latin typeface="Helvetica" panose="020B0604020202020204" pitchFamily="34" charset="0"/>
                <a:cs typeface="Helvetica" panose="020B0604020202020204" pitchFamily="34" charset="0"/>
              </a:rPr>
              <a:t>The 2</a:t>
            </a:r>
            <a:r>
              <a:rPr lang="en-US" altLang="ja-JP" sz="2400" baseline="30000" dirty="0">
                <a:latin typeface="Helvetica" panose="020B0604020202020204" pitchFamily="34" charset="0"/>
                <a:cs typeface="Helvetica" panose="020B0604020202020204" pitchFamily="34" charset="0"/>
              </a:rPr>
              <a:t>nd</a:t>
            </a:r>
            <a:r>
              <a:rPr lang="en-US" altLang="ja-JP" sz="2400" dirty="0">
                <a:latin typeface="Helvetica" panose="020B0604020202020204" pitchFamily="34" charset="0"/>
                <a:cs typeface="Helvetica" panose="020B0604020202020204" pitchFamily="34" charset="0"/>
              </a:rPr>
              <a:t> iteration NATM comprises much more items and details, causing the document to grow from 46 to 103 pages…</a:t>
            </a:r>
          </a:p>
          <a:p>
            <a:pPr marL="388620" lvl="0" indent="-342900">
              <a:buFont typeface="Arial" panose="020B0604020202020204" pitchFamily="34" charset="0"/>
              <a:buChar char="•"/>
            </a:pPr>
            <a:r>
              <a:rPr lang="en-US" altLang="ja-JP" sz="2400" dirty="0">
                <a:latin typeface="Helvetica" panose="020B0604020202020204" pitchFamily="34" charset="0"/>
                <a:cs typeface="Helvetica" panose="020B0604020202020204" pitchFamily="34" charset="0"/>
              </a:rPr>
              <a:t>This development supports the added value of developing Guidelines, comprising the essential requirements for assessment and testing</a:t>
            </a:r>
            <a:br>
              <a:rPr lang="en-US" altLang="ja-JP" sz="2400" dirty="0">
                <a:latin typeface="Helvetica" panose="020B0604020202020204" pitchFamily="34" charset="0"/>
                <a:cs typeface="Helvetica" panose="020B0604020202020204" pitchFamily="34" charset="0"/>
              </a:rPr>
            </a:br>
            <a:endParaRPr lang="en-US" altLang="ja-JP"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12382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矢印: 左右 1">
            <a:extLst>
              <a:ext uri="{FF2B5EF4-FFF2-40B4-BE49-F238E27FC236}">
                <a16:creationId xmlns:a16="http://schemas.microsoft.com/office/drawing/2014/main" id="{6AD0DC23-B82B-414B-B1E7-DE9F738A6B30}"/>
              </a:ext>
            </a:extLst>
          </p:cNvPr>
          <p:cNvSpPr/>
          <p:nvPr/>
        </p:nvSpPr>
        <p:spPr>
          <a:xfrm>
            <a:off x="2387442" y="3612434"/>
            <a:ext cx="758471" cy="484506"/>
          </a:xfrm>
          <a:prstGeom prst="leftRightArrow">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399" dirty="0">
              <a:solidFill>
                <a:schemeClr val="accent2"/>
              </a:solidFill>
              <a:highlight>
                <a:srgbClr val="FFFF00"/>
              </a:highlight>
            </a:endParaRPr>
          </a:p>
        </p:txBody>
      </p:sp>
      <p:sp>
        <p:nvSpPr>
          <p:cNvPr id="3" name="Title 2"/>
          <p:cNvSpPr>
            <a:spLocks noGrp="1"/>
          </p:cNvSpPr>
          <p:nvPr>
            <p:ph type="title"/>
          </p:nvPr>
        </p:nvSpPr>
        <p:spPr>
          <a:xfrm>
            <a:off x="320605" y="187557"/>
            <a:ext cx="9447927" cy="1199578"/>
          </a:xfrm>
        </p:spPr>
        <p:txBody>
          <a:bodyPr anchor="ctr">
            <a:normAutofit/>
          </a:bodyPr>
          <a:lstStyle/>
          <a:p>
            <a:r>
              <a:rPr lang="sv-SE" b="1" u="sng" cap="none" dirty="0">
                <a:solidFill>
                  <a:srgbClr val="348CDC"/>
                </a:solidFill>
                <a:latin typeface="Arial" panose="020B0604020202020204" pitchFamily="34" charset="0"/>
                <a:cs typeface="Arial" panose="020B0604020202020204" pitchFamily="34" charset="0"/>
              </a:rPr>
              <a:t>Overview of proposed second iteration of NATM</a:t>
            </a:r>
          </a:p>
        </p:txBody>
      </p:sp>
      <p:pic>
        <p:nvPicPr>
          <p:cNvPr id="5" name="Picture 4"/>
          <p:cNvPicPr>
            <a:picLocks noChangeAspect="1"/>
          </p:cNvPicPr>
          <p:nvPr/>
        </p:nvPicPr>
        <p:blipFill>
          <a:blip r:embed="rId3"/>
          <a:srcRect/>
          <a:stretch/>
        </p:blipFill>
        <p:spPr>
          <a:xfrm>
            <a:off x="9042700" y="218031"/>
            <a:ext cx="2895163" cy="1008480"/>
          </a:xfrm>
          <a:prstGeom prst="rect">
            <a:avLst/>
          </a:prstGeom>
        </p:spPr>
      </p:pic>
      <p:sp>
        <p:nvSpPr>
          <p:cNvPr id="6" name="Slide Number Placeholder 5"/>
          <p:cNvSpPr>
            <a:spLocks noGrp="1"/>
          </p:cNvSpPr>
          <p:nvPr>
            <p:ph type="sldNum" sz="quarter" idx="12"/>
          </p:nvPr>
        </p:nvSpPr>
        <p:spPr/>
        <p:txBody>
          <a:bodyPr/>
          <a:lstStyle/>
          <a:p>
            <a:fld id="{F36C87F6-986D-49E6-AF40-1B3A1EE8064D}" type="slidenum">
              <a:rPr lang="en-US" smtClean="0"/>
              <a:t>5</a:t>
            </a:fld>
            <a:endParaRPr lang="en-US" dirty="0"/>
          </a:p>
        </p:txBody>
      </p:sp>
      <p:sp>
        <p:nvSpPr>
          <p:cNvPr id="9" name="Slide Number Placeholder 5">
            <a:extLst>
              <a:ext uri="{FF2B5EF4-FFF2-40B4-BE49-F238E27FC236}">
                <a16:creationId xmlns:a16="http://schemas.microsoft.com/office/drawing/2014/main" id="{9FD4DAA7-3C32-4F87-8B6E-FD63F1ABCA0A}"/>
              </a:ext>
            </a:extLst>
          </p:cNvPr>
          <p:cNvSpPr txBox="1">
            <a:spLocks/>
          </p:cNvSpPr>
          <p:nvPr/>
        </p:nvSpPr>
        <p:spPr>
          <a:xfrm>
            <a:off x="9828212" y="6447641"/>
            <a:ext cx="1143001" cy="180927"/>
          </a:xfrm>
          <a:prstGeom prst="rect">
            <a:avLst/>
          </a:prstGeom>
        </p:spPr>
        <p:txBody>
          <a:bodyPr vert="horz" lIns="91416" tIns="45708" rIns="91416" bIns="45708" rtlCol="0" anchor="ctr"/>
          <a:lstStyle>
            <a:defPPr>
              <a:defRPr lang="ja-JP"/>
            </a:defPPr>
            <a:lvl1pPr marL="0" algn="r" defTabSz="914400" rtl="0" eaLnBrk="1" latinLnBrk="0" hangingPunct="1">
              <a:defRPr kumimoji="1" sz="11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36C87F6-986D-49E6-AF40-1B3A1EE8064D}" type="slidenum">
              <a:rPr kumimoji="0" lang="en-US">
                <a:solidFill>
                  <a:prstClr val="black"/>
                </a:solidFill>
                <a:latin typeface="Century Gothic" panose="020B0502020202020204"/>
              </a:rPr>
              <a:pPr/>
              <a:t>5</a:t>
            </a:fld>
            <a:endParaRPr kumimoji="0" lang="en-US" dirty="0">
              <a:solidFill>
                <a:prstClr val="black"/>
              </a:solidFill>
              <a:latin typeface="Century Gothic" panose="020B0502020202020204"/>
            </a:endParaRPr>
          </a:p>
        </p:txBody>
      </p:sp>
      <p:sp>
        <p:nvSpPr>
          <p:cNvPr id="10" name="テキスト ボックス 9">
            <a:extLst>
              <a:ext uri="{FF2B5EF4-FFF2-40B4-BE49-F238E27FC236}">
                <a16:creationId xmlns:a16="http://schemas.microsoft.com/office/drawing/2014/main" id="{D7C2B661-7D2E-4B08-8291-649E62E8F5E2}"/>
              </a:ext>
            </a:extLst>
          </p:cNvPr>
          <p:cNvSpPr txBox="1"/>
          <p:nvPr/>
        </p:nvSpPr>
        <p:spPr>
          <a:xfrm>
            <a:off x="6094412" y="2201909"/>
            <a:ext cx="758471" cy="246157"/>
          </a:xfrm>
          <a:prstGeom prst="rect">
            <a:avLst/>
          </a:prstGeom>
          <a:solidFill>
            <a:srgbClr val="FFC000"/>
          </a:solidFill>
          <a:ln w="19050">
            <a:solidFill>
              <a:srgbClr val="0070C0"/>
            </a:solidFill>
          </a:ln>
        </p:spPr>
        <p:txBody>
          <a:bodyPr wrap="square" rtlCol="0">
            <a:spAutoFit/>
          </a:bodyPr>
          <a:lstStyle/>
          <a:p>
            <a:r>
              <a:rPr kumimoji="1" lang="en-US" altLang="ja-JP" sz="1000" dirty="0">
                <a:latin typeface="+mj-lt"/>
              </a:rPr>
              <a:t>Section 9</a:t>
            </a:r>
            <a:endParaRPr kumimoji="1" lang="ja-JP" altLang="en-US" sz="1000" dirty="0">
              <a:latin typeface="+mj-lt"/>
            </a:endParaRPr>
          </a:p>
        </p:txBody>
      </p:sp>
      <p:sp>
        <p:nvSpPr>
          <p:cNvPr id="12" name="テキスト ボックス 11">
            <a:extLst>
              <a:ext uri="{FF2B5EF4-FFF2-40B4-BE49-F238E27FC236}">
                <a16:creationId xmlns:a16="http://schemas.microsoft.com/office/drawing/2014/main" id="{FB82D87A-6807-448C-A58C-9CC8B492ECDD}"/>
              </a:ext>
            </a:extLst>
          </p:cNvPr>
          <p:cNvSpPr txBox="1"/>
          <p:nvPr/>
        </p:nvSpPr>
        <p:spPr>
          <a:xfrm>
            <a:off x="4822534" y="3225372"/>
            <a:ext cx="758471" cy="246157"/>
          </a:xfrm>
          <a:prstGeom prst="rect">
            <a:avLst/>
          </a:prstGeom>
          <a:solidFill>
            <a:srgbClr val="FFC000"/>
          </a:solidFill>
          <a:ln w="19050">
            <a:solidFill>
              <a:srgbClr val="0070C0"/>
            </a:solidFill>
          </a:ln>
        </p:spPr>
        <p:txBody>
          <a:bodyPr wrap="square" rtlCol="0">
            <a:spAutoFit/>
          </a:bodyPr>
          <a:lstStyle/>
          <a:p>
            <a:r>
              <a:rPr kumimoji="1" lang="en-US" altLang="ja-JP" sz="1000" dirty="0">
                <a:latin typeface="+mj-lt"/>
              </a:rPr>
              <a:t>Section 8</a:t>
            </a:r>
            <a:endParaRPr kumimoji="1" lang="ja-JP" altLang="en-US" sz="1000" dirty="0">
              <a:latin typeface="+mj-lt"/>
            </a:endParaRPr>
          </a:p>
        </p:txBody>
      </p:sp>
      <p:sp>
        <p:nvSpPr>
          <p:cNvPr id="13" name="テキスト ボックス 12">
            <a:extLst>
              <a:ext uri="{FF2B5EF4-FFF2-40B4-BE49-F238E27FC236}">
                <a16:creationId xmlns:a16="http://schemas.microsoft.com/office/drawing/2014/main" id="{5EFB6A21-835A-4CC3-B915-43D692DE5935}"/>
              </a:ext>
            </a:extLst>
          </p:cNvPr>
          <p:cNvSpPr txBox="1"/>
          <p:nvPr/>
        </p:nvSpPr>
        <p:spPr>
          <a:xfrm>
            <a:off x="4418448" y="3854688"/>
            <a:ext cx="758471" cy="246157"/>
          </a:xfrm>
          <a:prstGeom prst="rect">
            <a:avLst/>
          </a:prstGeom>
          <a:solidFill>
            <a:srgbClr val="FFC000"/>
          </a:solidFill>
          <a:ln w="19050">
            <a:solidFill>
              <a:srgbClr val="0070C0"/>
            </a:solidFill>
          </a:ln>
        </p:spPr>
        <p:txBody>
          <a:bodyPr wrap="square" rtlCol="0">
            <a:spAutoFit/>
          </a:bodyPr>
          <a:lstStyle/>
          <a:p>
            <a:r>
              <a:rPr kumimoji="1" lang="en-US" altLang="ja-JP" sz="1000" dirty="0">
                <a:latin typeface="+mj-lt"/>
              </a:rPr>
              <a:t>Section 7</a:t>
            </a:r>
            <a:endParaRPr kumimoji="1" lang="ja-JP" altLang="en-US" sz="1000" dirty="0">
              <a:latin typeface="+mj-lt"/>
            </a:endParaRPr>
          </a:p>
        </p:txBody>
      </p:sp>
      <p:sp>
        <p:nvSpPr>
          <p:cNvPr id="14" name="テキスト ボックス 13">
            <a:extLst>
              <a:ext uri="{FF2B5EF4-FFF2-40B4-BE49-F238E27FC236}">
                <a16:creationId xmlns:a16="http://schemas.microsoft.com/office/drawing/2014/main" id="{9D3D6078-9F4D-4B02-A32E-378CB75D7BA1}"/>
              </a:ext>
            </a:extLst>
          </p:cNvPr>
          <p:cNvSpPr txBox="1"/>
          <p:nvPr/>
        </p:nvSpPr>
        <p:spPr>
          <a:xfrm>
            <a:off x="4137273" y="4518819"/>
            <a:ext cx="758471" cy="246157"/>
          </a:xfrm>
          <a:prstGeom prst="rect">
            <a:avLst/>
          </a:prstGeom>
          <a:solidFill>
            <a:srgbClr val="FFC000"/>
          </a:solidFill>
          <a:ln w="19050">
            <a:solidFill>
              <a:srgbClr val="0070C0"/>
            </a:solidFill>
          </a:ln>
        </p:spPr>
        <p:txBody>
          <a:bodyPr wrap="square" rtlCol="0">
            <a:spAutoFit/>
          </a:bodyPr>
          <a:lstStyle/>
          <a:p>
            <a:r>
              <a:rPr kumimoji="1" lang="en-US" altLang="ja-JP" sz="1000" dirty="0">
                <a:latin typeface="+mj-lt"/>
              </a:rPr>
              <a:t>Section 6</a:t>
            </a:r>
            <a:endParaRPr kumimoji="1" lang="ja-JP" altLang="en-US" sz="1000" dirty="0">
              <a:latin typeface="+mj-lt"/>
            </a:endParaRPr>
          </a:p>
        </p:txBody>
      </p:sp>
      <p:sp>
        <p:nvSpPr>
          <p:cNvPr id="15" name="テキスト ボックス 14">
            <a:extLst>
              <a:ext uri="{FF2B5EF4-FFF2-40B4-BE49-F238E27FC236}">
                <a16:creationId xmlns:a16="http://schemas.microsoft.com/office/drawing/2014/main" id="{29033FC3-0816-4D1C-BDA6-7F49EFDC0E95}"/>
              </a:ext>
            </a:extLst>
          </p:cNvPr>
          <p:cNvSpPr txBox="1"/>
          <p:nvPr/>
        </p:nvSpPr>
        <p:spPr>
          <a:xfrm>
            <a:off x="4064063" y="5454364"/>
            <a:ext cx="758471" cy="246157"/>
          </a:xfrm>
          <a:prstGeom prst="rect">
            <a:avLst/>
          </a:prstGeom>
          <a:solidFill>
            <a:srgbClr val="FFC000"/>
          </a:solidFill>
          <a:ln w="19050">
            <a:solidFill>
              <a:srgbClr val="0070C0"/>
            </a:solidFill>
          </a:ln>
        </p:spPr>
        <p:txBody>
          <a:bodyPr wrap="square" rtlCol="0">
            <a:spAutoFit/>
          </a:bodyPr>
          <a:lstStyle/>
          <a:p>
            <a:r>
              <a:rPr kumimoji="1" lang="en-US" altLang="ja-JP" sz="1000" dirty="0">
                <a:latin typeface="+mj-lt"/>
              </a:rPr>
              <a:t>Section 5</a:t>
            </a:r>
            <a:endParaRPr kumimoji="1" lang="ja-JP" altLang="en-US" sz="1000" dirty="0">
              <a:latin typeface="+mj-lt"/>
            </a:endParaRPr>
          </a:p>
        </p:txBody>
      </p:sp>
      <p:sp>
        <p:nvSpPr>
          <p:cNvPr id="4" name="矢印: 左右 3">
            <a:extLst>
              <a:ext uri="{FF2B5EF4-FFF2-40B4-BE49-F238E27FC236}">
                <a16:creationId xmlns:a16="http://schemas.microsoft.com/office/drawing/2014/main" id="{4A1A2CB3-C3DD-4ABE-98EA-3B187E14FC73}"/>
              </a:ext>
            </a:extLst>
          </p:cNvPr>
          <p:cNvSpPr/>
          <p:nvPr/>
        </p:nvSpPr>
        <p:spPr>
          <a:xfrm>
            <a:off x="2298425" y="4181658"/>
            <a:ext cx="1181623" cy="484506"/>
          </a:xfrm>
          <a:prstGeom prst="leftRightArrow">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399"/>
          </a:p>
        </p:txBody>
      </p:sp>
      <p:sp>
        <p:nvSpPr>
          <p:cNvPr id="17" name="テキスト ボックス 16">
            <a:extLst>
              <a:ext uri="{FF2B5EF4-FFF2-40B4-BE49-F238E27FC236}">
                <a16:creationId xmlns:a16="http://schemas.microsoft.com/office/drawing/2014/main" id="{6727339B-537A-4BCC-8469-E459915D4468}"/>
              </a:ext>
            </a:extLst>
          </p:cNvPr>
          <p:cNvSpPr txBox="1"/>
          <p:nvPr/>
        </p:nvSpPr>
        <p:spPr>
          <a:xfrm>
            <a:off x="2486081" y="4334522"/>
            <a:ext cx="864066" cy="246157"/>
          </a:xfrm>
          <a:prstGeom prst="rect">
            <a:avLst/>
          </a:prstGeom>
          <a:solidFill>
            <a:srgbClr val="FFC000"/>
          </a:solidFill>
          <a:ln w="19050">
            <a:noFill/>
          </a:ln>
        </p:spPr>
        <p:txBody>
          <a:bodyPr wrap="square" rtlCol="0">
            <a:spAutoFit/>
          </a:bodyPr>
          <a:lstStyle/>
          <a:p>
            <a:r>
              <a:rPr kumimoji="1" lang="en-US" altLang="ja-JP" sz="1000" dirty="0">
                <a:latin typeface="+mj-lt"/>
              </a:rPr>
              <a:t>Section 12</a:t>
            </a:r>
            <a:endParaRPr kumimoji="1" lang="ja-JP" altLang="en-US" sz="1000" dirty="0">
              <a:latin typeface="+mj-lt"/>
            </a:endParaRPr>
          </a:p>
        </p:txBody>
      </p:sp>
      <p:pic>
        <p:nvPicPr>
          <p:cNvPr id="18" name="図 14"/>
          <p:cNvPicPr/>
          <p:nvPr/>
        </p:nvPicPr>
        <p:blipFill>
          <a:blip r:embed="rId4"/>
          <a:stretch>
            <a:fillRect/>
          </a:stretch>
        </p:blipFill>
        <p:spPr>
          <a:xfrm>
            <a:off x="1522412" y="1704946"/>
            <a:ext cx="7848600" cy="4238654"/>
          </a:xfrm>
          <a:prstGeom prst="rect">
            <a:avLst/>
          </a:prstGeom>
        </p:spPr>
      </p:pic>
    </p:spTree>
    <p:extLst>
      <p:ext uri="{BB962C8B-B14F-4D97-AF65-F5344CB8AC3E}">
        <p14:creationId xmlns:p14="http://schemas.microsoft.com/office/powerpoint/2010/main" val="1761433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8012" y="227011"/>
            <a:ext cx="9753600" cy="1325562"/>
          </a:xfrm>
        </p:spPr>
        <p:txBody>
          <a:bodyPr anchor="ctr">
            <a:normAutofit/>
          </a:bodyPr>
          <a:lstStyle/>
          <a:p>
            <a:r>
              <a:rPr lang="en-US" b="1" u="sng" cap="none" dirty="0">
                <a:solidFill>
                  <a:srgbClr val="348CDC"/>
                </a:solidFill>
                <a:latin typeface="Arial" panose="020B0604020202020204" pitchFamily="34" charset="0"/>
                <a:cs typeface="Arial" panose="020B0604020202020204" pitchFamily="34" charset="0"/>
              </a:rPr>
              <a:t>Scenarios (Section 5)</a:t>
            </a:r>
          </a:p>
        </p:txBody>
      </p:sp>
      <p:sp>
        <p:nvSpPr>
          <p:cNvPr id="4" name="Tijdelijke aanduiding voor inhoud 3"/>
          <p:cNvSpPr>
            <a:spLocks noGrp="1"/>
          </p:cNvSpPr>
          <p:nvPr>
            <p:ph idx="1"/>
          </p:nvPr>
        </p:nvSpPr>
        <p:spPr>
          <a:xfrm>
            <a:off x="1217614" y="1440296"/>
            <a:ext cx="9753600" cy="4731904"/>
          </a:xfrm>
        </p:spPr>
        <p:txBody>
          <a:bodyPr>
            <a:noAutofit/>
          </a:bodyPr>
          <a:lstStyle/>
          <a:p>
            <a:r>
              <a:rPr lang="en-US" dirty="0">
                <a:latin typeface="Helvetica" panose="020B0604020202020204" pitchFamily="34" charset="0"/>
                <a:cs typeface="Helvetica" panose="020B0604020202020204" pitchFamily="34" charset="0"/>
              </a:rPr>
              <a:t>1st iteration</a:t>
            </a:r>
          </a:p>
          <a:p>
            <a:pPr lvl="1"/>
            <a:r>
              <a:rPr lang="en-US" altLang="ja-JP" dirty="0">
                <a:latin typeface="Helvetica" panose="020B0604020202020204" pitchFamily="34" charset="0"/>
                <a:cs typeface="Helvetica" panose="020B0604020202020204" pitchFamily="34" charset="0"/>
              </a:rPr>
              <a:t>The basic principles of scenarios are explained in the text, such as the need for scenario-based testing in NATM, the definition of a scenario, its classification and the fact that it consists of many relevant elements.</a:t>
            </a:r>
          </a:p>
          <a:p>
            <a:pPr lvl="1"/>
            <a:r>
              <a:rPr lang="en-US" dirty="0">
                <a:latin typeface="Helvetica" panose="020B0604020202020204" pitchFamily="34" charset="0"/>
                <a:cs typeface="Helvetica" panose="020B0604020202020204" pitchFamily="34" charset="0"/>
              </a:rPr>
              <a:t>Functional scenarios for highway use-cases are listed in Annex 2.</a:t>
            </a:r>
          </a:p>
          <a:p>
            <a:r>
              <a:rPr lang="en-US" dirty="0">
                <a:latin typeface="Helvetica" panose="020B0604020202020204" pitchFamily="34" charset="0"/>
                <a:cs typeface="Helvetica" panose="020B0604020202020204" pitchFamily="34" charset="0"/>
              </a:rPr>
              <a:t>2nd iteration</a:t>
            </a:r>
          </a:p>
          <a:p>
            <a:pPr lvl="1"/>
            <a:r>
              <a:rPr lang="en-US" dirty="0">
                <a:latin typeface="Helvetica" panose="020B0604020202020204" pitchFamily="34" charset="0"/>
                <a:cs typeface="Helvetica" panose="020B0604020202020204" pitchFamily="34" charset="0"/>
              </a:rPr>
              <a:t>Based on the discussion of the 14 outstanding issues, the conclusions of them has been clarified in Ch.5. </a:t>
            </a:r>
          </a:p>
          <a:p>
            <a:pPr marL="502920" lvl="2" indent="0">
              <a:buNone/>
            </a:pPr>
            <a:r>
              <a:rPr lang="en-US">
                <a:latin typeface="Helvetica" panose="020B0604020202020204" pitchFamily="34" charset="0"/>
                <a:cs typeface="Helvetica" panose="020B0604020202020204" pitchFamily="34" charset="0"/>
              </a:rPr>
              <a:t>(ex.)</a:t>
            </a:r>
          </a:p>
          <a:p>
            <a:pPr lvl="2"/>
            <a:r>
              <a:rPr lang="en-US" dirty="0">
                <a:latin typeface="Helvetica" panose="020B0604020202020204" pitchFamily="34" charset="0"/>
                <a:cs typeface="Helvetica" panose="020B0604020202020204" pitchFamily="34" charset="0"/>
              </a:rPr>
              <a:t>the need to update the scenario catalogue,</a:t>
            </a:r>
          </a:p>
          <a:p>
            <a:pPr lvl="2"/>
            <a:r>
              <a:rPr lang="en-US" dirty="0">
                <a:latin typeface="Helvetica" panose="020B0604020202020204" pitchFamily="34" charset="0"/>
                <a:cs typeface="Helvetica" panose="020B0604020202020204" pitchFamily="34" charset="0"/>
              </a:rPr>
              <a:t>the need for tagging scenarios for use,</a:t>
            </a:r>
          </a:p>
          <a:p>
            <a:pPr lvl="2"/>
            <a:r>
              <a:rPr lang="en-US" dirty="0">
                <a:latin typeface="Helvetica" panose="020B0604020202020204" pitchFamily="34" charset="0"/>
                <a:cs typeface="Helvetica" panose="020B0604020202020204" pitchFamily="34" charset="0"/>
              </a:rPr>
              <a:t>the need to cover sufficient ODD and to include real-world driving situations,</a:t>
            </a:r>
          </a:p>
          <a:p>
            <a:pPr lvl="2"/>
            <a:r>
              <a:rPr lang="en-US" dirty="0">
                <a:latin typeface="Helvetica" panose="020B0604020202020204" pitchFamily="34" charset="0"/>
                <a:cs typeface="Helvetica" panose="020B0604020202020204" pitchFamily="34" charset="0"/>
              </a:rPr>
              <a:t>the need to include unsafe </a:t>
            </a:r>
            <a:r>
              <a:rPr lang="en-US" dirty="0" err="1">
                <a:latin typeface="Helvetica" panose="020B0604020202020204" pitchFamily="34" charset="0"/>
                <a:cs typeface="Helvetica" panose="020B0604020202020204" pitchFamily="34" charset="0"/>
              </a:rPr>
              <a:t>behaviour</a:t>
            </a:r>
            <a:r>
              <a:rPr lang="en-US" dirty="0">
                <a:latin typeface="Helvetica" panose="020B0604020202020204" pitchFamily="34" charset="0"/>
                <a:cs typeface="Helvetica" panose="020B0604020202020204" pitchFamily="34" charset="0"/>
              </a:rPr>
              <a:t> by other road users, regardless of whether ADS could prevent an accident or not, and</a:t>
            </a:r>
          </a:p>
          <a:p>
            <a:pPr lvl="2"/>
            <a:r>
              <a:rPr lang="en-US" dirty="0">
                <a:latin typeface="Helvetica" panose="020B0604020202020204" pitchFamily="34" charset="0"/>
                <a:cs typeface="Helvetica" panose="020B0604020202020204" pitchFamily="34" charset="0"/>
              </a:rPr>
              <a:t>that random sampling methods are justified in assessment to avoid overfitting.</a:t>
            </a:r>
            <a:endParaRPr lang="nl-NL" dirty="0">
              <a:latin typeface="Helvetica" panose="020B0604020202020204" pitchFamily="34" charset="0"/>
              <a:cs typeface="Helvetica" panose="020B0604020202020204" pitchFamily="34" charset="0"/>
            </a:endParaRPr>
          </a:p>
        </p:txBody>
      </p:sp>
      <p:sp>
        <p:nvSpPr>
          <p:cNvPr id="6" name="Slide Number Placeholder 5"/>
          <p:cNvSpPr>
            <a:spLocks noGrp="1"/>
          </p:cNvSpPr>
          <p:nvPr>
            <p:ph type="sldNum" sz="quarter" idx="12"/>
          </p:nvPr>
        </p:nvSpPr>
        <p:spPr/>
        <p:txBody>
          <a:bodyPr/>
          <a:lstStyle/>
          <a:p>
            <a:fld id="{F36C87F6-986D-49E6-AF40-1B3A1EE8064D}" type="slidenum">
              <a:rPr lang="en-US" smtClean="0"/>
              <a:t>6</a:t>
            </a:fld>
            <a:endParaRPr lang="en-US" dirty="0"/>
          </a:p>
        </p:txBody>
      </p:sp>
      <p:pic>
        <p:nvPicPr>
          <p:cNvPr id="5" name="Picture 4"/>
          <p:cNvPicPr>
            <a:picLocks noChangeAspect="1"/>
          </p:cNvPicPr>
          <p:nvPr/>
        </p:nvPicPr>
        <p:blipFill>
          <a:blip r:embed="rId3"/>
          <a:srcRect/>
          <a:stretch/>
        </p:blipFill>
        <p:spPr>
          <a:xfrm>
            <a:off x="9371012" y="518733"/>
            <a:ext cx="2645639" cy="921563"/>
          </a:xfrm>
          <a:prstGeom prst="rect">
            <a:avLst/>
          </a:prstGeom>
        </p:spPr>
      </p:pic>
      <p:sp>
        <p:nvSpPr>
          <p:cNvPr id="2" name="Rectangle 1"/>
          <p:cNvSpPr/>
          <p:nvPr/>
        </p:nvSpPr>
        <p:spPr>
          <a:xfrm>
            <a:off x="455612" y="1644537"/>
            <a:ext cx="10896600" cy="1323439"/>
          </a:xfrm>
          <a:prstGeom prst="rect">
            <a:avLst/>
          </a:prstGeom>
        </p:spPr>
        <p:txBody>
          <a:bodyPr wrap="square">
            <a:spAutoFit/>
          </a:bodyPr>
          <a:lstStyle/>
          <a:p>
            <a:pPr marL="502920" indent="-45720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a:p>
            <a:pPr marL="45720" lvl="0"/>
            <a:endParaRPr lang="en-US" sz="2800" i="1" dirty="0">
              <a:latin typeface="Helvetica" panose="020B0604020202020204" pitchFamily="34" charset="0"/>
              <a:cs typeface="Helvetica" panose="020B0604020202020204" pitchFamily="34" charset="0"/>
            </a:endParaRPr>
          </a:p>
          <a:p>
            <a:pPr marL="502920" lvl="1"/>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512654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220480"/>
            <a:ext cx="9753600" cy="1325562"/>
          </a:xfrm>
        </p:spPr>
        <p:txBody>
          <a:bodyPr anchor="ctr">
            <a:normAutofit/>
          </a:bodyPr>
          <a:lstStyle/>
          <a:p>
            <a:r>
              <a:rPr lang="en-US" b="1" u="sng" cap="none" dirty="0">
                <a:solidFill>
                  <a:srgbClr val="348CDC"/>
                </a:solidFill>
                <a:latin typeface="Arial" panose="020B0604020202020204" pitchFamily="34" charset="0"/>
                <a:cs typeface="Arial" panose="020B0604020202020204" pitchFamily="34" charset="0"/>
              </a:rPr>
              <a:t>Simulation/Virtual Testing (Section 6)</a:t>
            </a:r>
          </a:p>
        </p:txBody>
      </p:sp>
      <p:sp>
        <p:nvSpPr>
          <p:cNvPr id="4" name="Tijdelijke aanduiding voor inhoud 3"/>
          <p:cNvSpPr>
            <a:spLocks noGrp="1"/>
          </p:cNvSpPr>
          <p:nvPr>
            <p:ph idx="1"/>
          </p:nvPr>
        </p:nvSpPr>
        <p:spPr/>
        <p:txBody>
          <a:bodyPr>
            <a:normAutofit/>
          </a:bodyPr>
          <a:lstStyle/>
          <a:p>
            <a:r>
              <a:rPr lang="nl-NL" sz="2800" dirty="0" err="1">
                <a:latin typeface="Helvetica" panose="020B0604020202020204" pitchFamily="34" charset="0"/>
                <a:cs typeface="Helvetica" panose="020B0604020202020204" pitchFamily="34" charset="0"/>
              </a:rPr>
              <a:t>Distinction</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between</a:t>
            </a:r>
            <a:r>
              <a:rPr lang="nl-NL" sz="2800" dirty="0">
                <a:latin typeface="Helvetica" panose="020B0604020202020204" pitchFamily="34" charset="0"/>
                <a:cs typeface="Helvetica" panose="020B0604020202020204" pitchFamily="34" charset="0"/>
              </a:rPr>
              <a:t> virtual </a:t>
            </a:r>
            <a:r>
              <a:rPr lang="nl-NL" sz="2800" dirty="0" err="1">
                <a:latin typeface="Helvetica" panose="020B0604020202020204" pitchFamily="34" charset="0"/>
                <a:cs typeface="Helvetica" panose="020B0604020202020204" pitchFamily="34" charset="0"/>
              </a:rPr>
              <a:t>testing</a:t>
            </a:r>
            <a:r>
              <a:rPr lang="nl-NL" sz="2800" dirty="0">
                <a:latin typeface="Helvetica" panose="020B0604020202020204" pitchFamily="34" charset="0"/>
                <a:cs typeface="Helvetica" panose="020B0604020202020204" pitchFamily="34" charset="0"/>
              </a:rPr>
              <a:t> tool </a:t>
            </a:r>
            <a:r>
              <a:rPr lang="nl-NL" sz="2800" dirty="0" err="1">
                <a:latin typeface="Helvetica" panose="020B0604020202020204" pitchFamily="34" charset="0"/>
                <a:cs typeface="Helvetica" panose="020B0604020202020204" pitchFamily="34" charset="0"/>
              </a:rPr>
              <a:t>and</a:t>
            </a:r>
            <a:r>
              <a:rPr lang="nl-NL" sz="2800" dirty="0">
                <a:latin typeface="Helvetica" panose="020B0604020202020204" pitchFamily="34" charset="0"/>
                <a:cs typeface="Helvetica" panose="020B0604020202020204" pitchFamily="34" charset="0"/>
              </a:rPr>
              <a:t> audit in </a:t>
            </a:r>
            <a:r>
              <a:rPr lang="nl-NL" sz="2800" dirty="0" err="1">
                <a:latin typeface="Helvetica" panose="020B0604020202020204" pitchFamily="34" charset="0"/>
                <a:cs typeface="Helvetica" panose="020B0604020202020204" pitchFamily="34" charset="0"/>
              </a:rPr>
              <a:t>the</a:t>
            </a:r>
            <a:r>
              <a:rPr lang="nl-NL" sz="2800" dirty="0">
                <a:latin typeface="Helvetica" panose="020B0604020202020204" pitchFamily="34" charset="0"/>
                <a:cs typeface="Helvetica" panose="020B0604020202020204" pitchFamily="34" charset="0"/>
              </a:rPr>
              <a:t> diagram </a:t>
            </a:r>
            <a:r>
              <a:rPr lang="nl-NL" sz="2800" dirty="0" err="1">
                <a:latin typeface="Helvetica" panose="020B0604020202020204" pitchFamily="34" charset="0"/>
                <a:cs typeface="Helvetica" panose="020B0604020202020204" pitchFamily="34" charset="0"/>
              </a:rPr>
              <a:t>with</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relation</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between</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pillars</a:t>
            </a:r>
            <a:endParaRPr lang="nl-NL" sz="2800" dirty="0">
              <a:latin typeface="Helvetica" panose="020B0604020202020204" pitchFamily="34" charset="0"/>
              <a:cs typeface="Helvetica" panose="020B0604020202020204" pitchFamily="34" charset="0"/>
            </a:endParaRPr>
          </a:p>
          <a:p>
            <a:r>
              <a:rPr lang="nl-NL" sz="2800" dirty="0" err="1">
                <a:latin typeface="Helvetica" panose="020B0604020202020204" pitchFamily="34" charset="0"/>
                <a:cs typeface="Helvetica" panose="020B0604020202020204" pitchFamily="34" charset="0"/>
              </a:rPr>
              <a:t>Extensive</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elaboration</a:t>
            </a:r>
            <a:r>
              <a:rPr lang="nl-NL" sz="2800" dirty="0">
                <a:latin typeface="Helvetica" panose="020B0604020202020204" pitchFamily="34" charset="0"/>
                <a:cs typeface="Helvetica" panose="020B0604020202020204" pitchFamily="34" charset="0"/>
              </a:rPr>
              <a:t> of a </a:t>
            </a:r>
            <a:r>
              <a:rPr lang="nl-NL" sz="2800" dirty="0" err="1">
                <a:latin typeface="Helvetica" panose="020B0604020202020204" pitchFamily="34" charset="0"/>
                <a:cs typeface="Helvetica" panose="020B0604020202020204" pitchFamily="34" charset="0"/>
              </a:rPr>
              <a:t>credibility</a:t>
            </a:r>
            <a:r>
              <a:rPr lang="nl-NL" sz="2800" dirty="0">
                <a:latin typeface="Helvetica" panose="020B0604020202020204" pitchFamily="34" charset="0"/>
                <a:cs typeface="Helvetica" panose="020B0604020202020204" pitchFamily="34" charset="0"/>
              </a:rPr>
              <a:t> assessment </a:t>
            </a:r>
            <a:r>
              <a:rPr lang="nl-NL" sz="2800" dirty="0" err="1">
                <a:latin typeface="Helvetica" panose="020B0604020202020204" pitchFamily="34" charset="0"/>
                <a:cs typeface="Helvetica" panose="020B0604020202020204" pitchFamily="34" charset="0"/>
              </a:rPr>
              <a:t>framework</a:t>
            </a:r>
            <a:r>
              <a:rPr lang="nl-NL" sz="2800" dirty="0">
                <a:latin typeface="Helvetica" panose="020B0604020202020204" pitchFamily="34" charset="0"/>
                <a:cs typeface="Helvetica" panose="020B0604020202020204" pitchFamily="34" charset="0"/>
              </a:rPr>
              <a:t> (Annex III) </a:t>
            </a:r>
            <a:r>
              <a:rPr lang="nl-NL" sz="2800" dirty="0" err="1">
                <a:latin typeface="Helvetica" panose="020B0604020202020204" pitchFamily="34" charset="0"/>
                <a:cs typeface="Helvetica" panose="020B0604020202020204" pitchFamily="34" charset="0"/>
              </a:rPr>
              <a:t>to</a:t>
            </a:r>
            <a:r>
              <a:rPr lang="nl-NL" sz="2800" dirty="0">
                <a:latin typeface="Helvetica" panose="020B0604020202020204" pitchFamily="34" charset="0"/>
                <a:cs typeface="Helvetica" panose="020B0604020202020204" pitchFamily="34" charset="0"/>
              </a:rPr>
              <a:t> prove </a:t>
            </a:r>
            <a:r>
              <a:rPr lang="nl-NL" sz="2800" dirty="0" err="1">
                <a:latin typeface="Helvetica" panose="020B0604020202020204" pitchFamily="34" charset="0"/>
                <a:cs typeface="Helvetica" panose="020B0604020202020204" pitchFamily="34" charset="0"/>
              </a:rPr>
              <a:t>the</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validity</a:t>
            </a:r>
            <a:r>
              <a:rPr lang="nl-NL" sz="2800" dirty="0">
                <a:latin typeface="Helvetica" panose="020B0604020202020204" pitchFamily="34" charset="0"/>
                <a:cs typeface="Helvetica" panose="020B0604020202020204" pitchFamily="34" charset="0"/>
              </a:rPr>
              <a:t> of a virtual toolchain </a:t>
            </a:r>
            <a:r>
              <a:rPr lang="nl-NL" sz="2800" dirty="0" err="1">
                <a:latin typeface="Helvetica" panose="020B0604020202020204" pitchFamily="34" charset="0"/>
                <a:cs typeface="Helvetica" panose="020B0604020202020204" pitchFamily="34" charset="0"/>
              </a:rPr>
              <a:t>for</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validating</a:t>
            </a:r>
            <a:r>
              <a:rPr lang="nl-NL" sz="2800" dirty="0">
                <a:latin typeface="Helvetica" panose="020B0604020202020204" pitchFamily="34" charset="0"/>
                <a:cs typeface="Helvetica" panose="020B0604020202020204" pitchFamily="34" charset="0"/>
              </a:rPr>
              <a:t> ADS </a:t>
            </a:r>
            <a:r>
              <a:rPr lang="nl-NL" sz="2800" dirty="0" err="1">
                <a:latin typeface="Helvetica" panose="020B0604020202020204" pitchFamily="34" charset="0"/>
                <a:cs typeface="Helvetica" panose="020B0604020202020204" pitchFamily="34" charset="0"/>
              </a:rPr>
              <a:t>requirements</a:t>
            </a:r>
            <a:endParaRPr lang="nl-NL" sz="2800" dirty="0">
              <a:latin typeface="Helvetica" panose="020B0604020202020204" pitchFamily="34" charset="0"/>
              <a:cs typeface="Helvetica" panose="020B0604020202020204" pitchFamily="34" charset="0"/>
            </a:endParaRPr>
          </a:p>
          <a:p>
            <a:r>
              <a:rPr lang="nl-NL" sz="2800" dirty="0" err="1">
                <a:latin typeface="Helvetica" panose="020B0604020202020204" pitchFamily="34" charset="0"/>
                <a:cs typeface="Helvetica" panose="020B0604020202020204" pitchFamily="34" charset="0"/>
              </a:rPr>
              <a:t>Inclusion</a:t>
            </a:r>
            <a:r>
              <a:rPr lang="nl-NL" sz="2800" dirty="0">
                <a:latin typeface="Helvetica" panose="020B0604020202020204" pitchFamily="34" charset="0"/>
                <a:cs typeface="Helvetica" panose="020B0604020202020204" pitchFamily="34" charset="0"/>
              </a:rPr>
              <a:t> of </a:t>
            </a:r>
            <a:r>
              <a:rPr lang="nl-NL" sz="2800" dirty="0" err="1">
                <a:latin typeface="Helvetica" panose="020B0604020202020204" pitchFamily="34" charset="0"/>
                <a:cs typeface="Helvetica" panose="020B0604020202020204" pitchFamily="34" charset="0"/>
              </a:rPr>
              <a:t>several</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examples</a:t>
            </a:r>
            <a:r>
              <a:rPr lang="nl-NL" sz="2800" dirty="0">
                <a:latin typeface="Helvetica" panose="020B0604020202020204" pitchFamily="34" charset="0"/>
                <a:cs typeface="Helvetica" panose="020B0604020202020204" pitchFamily="34" charset="0"/>
              </a:rPr>
              <a:t> of virtual </a:t>
            </a:r>
            <a:r>
              <a:rPr lang="nl-NL" sz="2800" dirty="0" err="1">
                <a:latin typeface="Helvetica" panose="020B0604020202020204" pitchFamily="34" charset="0"/>
                <a:cs typeface="Helvetica" panose="020B0604020202020204" pitchFamily="34" charset="0"/>
              </a:rPr>
              <a:t>toolchains</a:t>
            </a:r>
            <a:r>
              <a:rPr lang="nl-NL" sz="2800" dirty="0">
                <a:latin typeface="Helvetica" panose="020B0604020202020204" pitchFamily="34" charset="0"/>
                <a:cs typeface="Helvetica" panose="020B0604020202020204" pitchFamily="34" charset="0"/>
              </a:rPr>
              <a:t> (Appendix 1), </a:t>
            </a:r>
            <a:r>
              <a:rPr lang="nl-NL" sz="2800" dirty="0" err="1">
                <a:latin typeface="Helvetica" panose="020B0604020202020204" pitchFamily="34" charset="0"/>
                <a:cs typeface="Helvetica" panose="020B0604020202020204" pitchFamily="34" charset="0"/>
              </a:rPr>
              <a:t>correlation</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methodologies</a:t>
            </a:r>
            <a:r>
              <a:rPr lang="nl-NL" sz="2800" dirty="0">
                <a:latin typeface="Helvetica" panose="020B0604020202020204" pitchFamily="34" charset="0"/>
                <a:cs typeface="Helvetica" panose="020B0604020202020204" pitchFamily="34" charset="0"/>
              </a:rPr>
              <a:t> (Appendix 2) </a:t>
            </a:r>
            <a:r>
              <a:rPr lang="nl-NL" sz="2800" dirty="0" err="1">
                <a:latin typeface="Helvetica" panose="020B0604020202020204" pitchFamily="34" charset="0"/>
                <a:cs typeface="Helvetica" panose="020B0604020202020204" pitchFamily="34" charset="0"/>
              </a:rPr>
              <a:t>and</a:t>
            </a:r>
            <a:r>
              <a:rPr lang="nl-NL" sz="2800" dirty="0">
                <a:latin typeface="Helvetica" panose="020B0604020202020204" pitchFamily="34" charset="0"/>
                <a:cs typeface="Helvetica" panose="020B0604020202020204" pitchFamily="34" charset="0"/>
              </a:rPr>
              <a:t> model </a:t>
            </a:r>
            <a:r>
              <a:rPr lang="nl-NL" sz="2800" dirty="0" err="1">
                <a:latin typeface="Helvetica" panose="020B0604020202020204" pitchFamily="34" charset="0"/>
                <a:cs typeface="Helvetica" panose="020B0604020202020204" pitchFamily="34" charset="0"/>
              </a:rPr>
              <a:t>validations</a:t>
            </a:r>
            <a:r>
              <a:rPr lang="nl-NL" sz="2800" dirty="0">
                <a:latin typeface="Helvetica" panose="020B0604020202020204" pitchFamily="34" charset="0"/>
                <a:cs typeface="Helvetica" panose="020B0604020202020204" pitchFamily="34" charset="0"/>
              </a:rPr>
              <a:t> (Appendix 3)</a:t>
            </a:r>
          </a:p>
          <a:p>
            <a:pPr marL="45720" indent="0">
              <a:buNone/>
            </a:pPr>
            <a:endParaRPr lang="nl-NL" sz="2800" dirty="0">
              <a:latin typeface="Helvetica" panose="020B0604020202020204" pitchFamily="34" charset="0"/>
              <a:cs typeface="Helvetica" panose="020B0604020202020204" pitchFamily="34" charset="0"/>
            </a:endParaRPr>
          </a:p>
        </p:txBody>
      </p:sp>
      <p:sp>
        <p:nvSpPr>
          <p:cNvPr id="6" name="Slide Number Placeholder 5"/>
          <p:cNvSpPr>
            <a:spLocks noGrp="1"/>
          </p:cNvSpPr>
          <p:nvPr>
            <p:ph type="sldNum" sz="quarter" idx="12"/>
          </p:nvPr>
        </p:nvSpPr>
        <p:spPr/>
        <p:txBody>
          <a:bodyPr/>
          <a:lstStyle/>
          <a:p>
            <a:fld id="{F36C87F6-986D-49E6-AF40-1B3A1EE8064D}" type="slidenum">
              <a:rPr lang="en-US" smtClean="0"/>
              <a:t>7</a:t>
            </a:fld>
            <a:endParaRPr lang="en-US" dirty="0"/>
          </a:p>
        </p:txBody>
      </p:sp>
      <p:pic>
        <p:nvPicPr>
          <p:cNvPr id="5" name="Picture 4"/>
          <p:cNvPicPr>
            <a:picLocks noChangeAspect="1"/>
          </p:cNvPicPr>
          <p:nvPr/>
        </p:nvPicPr>
        <p:blipFill>
          <a:blip r:embed="rId3"/>
          <a:srcRect/>
          <a:stretch/>
        </p:blipFill>
        <p:spPr>
          <a:xfrm>
            <a:off x="9371012" y="518733"/>
            <a:ext cx="2645639" cy="921563"/>
          </a:xfrm>
          <a:prstGeom prst="rect">
            <a:avLst/>
          </a:prstGeom>
        </p:spPr>
      </p:pic>
    </p:spTree>
    <p:extLst>
      <p:ext uri="{BB962C8B-B14F-4D97-AF65-F5344CB8AC3E}">
        <p14:creationId xmlns:p14="http://schemas.microsoft.com/office/powerpoint/2010/main" val="556426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8012" y="227011"/>
            <a:ext cx="9753600" cy="1325562"/>
          </a:xfrm>
        </p:spPr>
        <p:txBody>
          <a:bodyPr anchor="ctr">
            <a:normAutofit/>
          </a:bodyPr>
          <a:lstStyle/>
          <a:p>
            <a:r>
              <a:rPr lang="en-US" b="1" u="sng" cap="none" dirty="0">
                <a:solidFill>
                  <a:srgbClr val="348CDC"/>
                </a:solidFill>
                <a:latin typeface="Arial" panose="020B0604020202020204" pitchFamily="34" charset="0"/>
                <a:cs typeface="Arial" panose="020B0604020202020204" pitchFamily="34" charset="0"/>
              </a:rPr>
              <a:t>Track Testing (Section 7) and </a:t>
            </a:r>
            <a:br>
              <a:rPr lang="en-US" b="1" u="sng" cap="none" dirty="0">
                <a:solidFill>
                  <a:srgbClr val="348CDC"/>
                </a:solidFill>
                <a:latin typeface="Arial" panose="020B0604020202020204" pitchFamily="34" charset="0"/>
                <a:cs typeface="Arial" panose="020B0604020202020204" pitchFamily="34" charset="0"/>
              </a:rPr>
            </a:br>
            <a:r>
              <a:rPr lang="en-US" b="1" u="sng" cap="none" dirty="0">
                <a:solidFill>
                  <a:srgbClr val="348CDC"/>
                </a:solidFill>
                <a:latin typeface="Arial" panose="020B0604020202020204" pitchFamily="34" charset="0"/>
                <a:cs typeface="Arial" panose="020B0604020202020204" pitchFamily="34" charset="0"/>
              </a:rPr>
              <a:t>Real-World Testing (Section 8)</a:t>
            </a:r>
          </a:p>
        </p:txBody>
      </p:sp>
      <p:sp>
        <p:nvSpPr>
          <p:cNvPr id="4" name="Tijdelijke aanduiding voor inhoud 3"/>
          <p:cNvSpPr>
            <a:spLocks noGrp="1"/>
          </p:cNvSpPr>
          <p:nvPr>
            <p:ph idx="1"/>
          </p:nvPr>
        </p:nvSpPr>
        <p:spPr/>
        <p:txBody>
          <a:bodyPr>
            <a:normAutofit/>
          </a:bodyPr>
          <a:lstStyle/>
          <a:p>
            <a:pPr marL="274320" lvl="2">
              <a:spcBef>
                <a:spcPts val="1800"/>
              </a:spcBef>
            </a:pPr>
            <a:r>
              <a:rPr lang="nl-NL" sz="2800" dirty="0">
                <a:latin typeface="Helvetica" panose="020B0604020202020204" pitchFamily="34" charset="0"/>
                <a:cs typeface="Helvetica" panose="020B0604020202020204" pitchFamily="34" charset="0"/>
              </a:rPr>
              <a:t>An approach for the track and real world testing methods has been delivered (Annex VII)</a:t>
            </a:r>
          </a:p>
          <a:p>
            <a:pPr lvl="2"/>
            <a:r>
              <a:rPr lang="nl-NL" sz="2200" dirty="0">
                <a:latin typeface="Helvetica" panose="020B0604020202020204" pitchFamily="34" charset="0"/>
                <a:cs typeface="Helvetica" panose="020B0604020202020204" pitchFamily="34" charset="0"/>
              </a:rPr>
              <a:t>Builds on what was described and agreed upon in 1st iteration of NATM</a:t>
            </a:r>
          </a:p>
          <a:p>
            <a:pPr lvl="2"/>
            <a:r>
              <a:rPr lang="nl-NL" sz="2200" dirty="0">
                <a:latin typeface="Helvetica" panose="020B0604020202020204" pitchFamily="34" charset="0"/>
                <a:cs typeface="Helvetica" panose="020B0604020202020204" pitchFamily="34" charset="0"/>
              </a:rPr>
              <a:t>Based on test matrices (new in 2nd iteration):</a:t>
            </a:r>
          </a:p>
          <a:p>
            <a:pPr lvl="3"/>
            <a:r>
              <a:rPr lang="nl-NL" sz="2000" dirty="0">
                <a:latin typeface="Helvetica" panose="020B0604020202020204" pitchFamily="34" charset="0"/>
                <a:cs typeface="Helvetica" panose="020B0604020202020204" pitchFamily="34" charset="0"/>
              </a:rPr>
              <a:t>One general test matrix for physical testing;</a:t>
            </a:r>
          </a:p>
          <a:p>
            <a:pPr lvl="3"/>
            <a:r>
              <a:rPr lang="nl-NL" sz="2000" dirty="0">
                <a:latin typeface="Helvetica" panose="020B0604020202020204" pitchFamily="34" charset="0"/>
                <a:cs typeface="Helvetica" panose="020B0604020202020204" pitchFamily="34" charset="0"/>
              </a:rPr>
              <a:t>Two different test matrix approaches for respectively track testing and real world testing;</a:t>
            </a:r>
          </a:p>
          <a:p>
            <a:pPr lvl="2"/>
            <a:r>
              <a:rPr lang="nl-NL" sz="2200" dirty="0">
                <a:latin typeface="Helvetica" panose="020B0604020202020204" pitchFamily="34" charset="0"/>
                <a:cs typeface="Helvetica" panose="020B0604020202020204" pitchFamily="34" charset="0"/>
              </a:rPr>
              <a:t>Further elaboration required (see slide 13)</a:t>
            </a:r>
          </a:p>
          <a:p>
            <a:r>
              <a:rPr lang="nl-NL" sz="2800" dirty="0">
                <a:latin typeface="Helvetica" panose="020B0604020202020204" pitchFamily="34" charset="0"/>
                <a:cs typeface="Helvetica" panose="020B0604020202020204" pitchFamily="34" charset="0"/>
              </a:rPr>
              <a:t>Includes a proposal on the validation of this approach (Item III in Annex VII)</a:t>
            </a:r>
          </a:p>
        </p:txBody>
      </p:sp>
      <p:sp>
        <p:nvSpPr>
          <p:cNvPr id="6" name="Slide Number Placeholder 5"/>
          <p:cNvSpPr>
            <a:spLocks noGrp="1"/>
          </p:cNvSpPr>
          <p:nvPr>
            <p:ph type="sldNum" sz="quarter" idx="12"/>
          </p:nvPr>
        </p:nvSpPr>
        <p:spPr/>
        <p:txBody>
          <a:bodyPr/>
          <a:lstStyle/>
          <a:p>
            <a:fld id="{F36C87F6-986D-49E6-AF40-1B3A1EE8064D}" type="slidenum">
              <a:rPr lang="en-US" smtClean="0"/>
              <a:t>8</a:t>
            </a:fld>
            <a:endParaRPr lang="en-US" dirty="0"/>
          </a:p>
        </p:txBody>
      </p:sp>
      <p:pic>
        <p:nvPicPr>
          <p:cNvPr id="5" name="Picture 4"/>
          <p:cNvPicPr>
            <a:picLocks noChangeAspect="1"/>
          </p:cNvPicPr>
          <p:nvPr/>
        </p:nvPicPr>
        <p:blipFill>
          <a:blip r:embed="rId3"/>
          <a:srcRect/>
          <a:stretch/>
        </p:blipFill>
        <p:spPr>
          <a:xfrm>
            <a:off x="9371012" y="518733"/>
            <a:ext cx="2645639" cy="921563"/>
          </a:xfrm>
          <a:prstGeom prst="rect">
            <a:avLst/>
          </a:prstGeom>
        </p:spPr>
      </p:pic>
      <p:sp>
        <p:nvSpPr>
          <p:cNvPr id="2" name="Rectangle 1"/>
          <p:cNvSpPr/>
          <p:nvPr/>
        </p:nvSpPr>
        <p:spPr>
          <a:xfrm>
            <a:off x="455612" y="1644537"/>
            <a:ext cx="10896600" cy="892552"/>
          </a:xfrm>
          <a:prstGeom prst="rect">
            <a:avLst/>
          </a:prstGeom>
        </p:spPr>
        <p:txBody>
          <a:bodyPr wrap="square">
            <a:spAutoFit/>
          </a:bodyPr>
          <a:lstStyle/>
          <a:p>
            <a:pPr marL="502920" lvl="0" indent="-457200">
              <a:buFont typeface="Arial" panose="020B0604020202020204" pitchFamily="34" charset="0"/>
              <a:buChar char="•"/>
            </a:pPr>
            <a:endParaRPr lang="en-US" sz="2800" dirty="0">
              <a:latin typeface="Helvetica" panose="020B0604020202020204" pitchFamily="34" charset="0"/>
              <a:cs typeface="Helvetica" panose="020B0604020202020204" pitchFamily="34" charset="0"/>
            </a:endParaRPr>
          </a:p>
          <a:p>
            <a:pPr marL="845820" lvl="1" indent="-342900">
              <a:buFont typeface="Arial" panose="020B0604020202020204" pitchFamily="34" charset="0"/>
              <a:buChar char="•"/>
            </a:pPr>
            <a:endParaRPr lang="en-US" sz="2400" dirty="0">
              <a:solidFill>
                <a:srgbClr val="FF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52591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5612" y="228599"/>
            <a:ext cx="9753600" cy="1325562"/>
          </a:xfrm>
        </p:spPr>
        <p:txBody>
          <a:bodyPr anchor="ctr">
            <a:normAutofit/>
          </a:bodyPr>
          <a:lstStyle/>
          <a:p>
            <a:r>
              <a:rPr lang="en-US" b="1" u="sng" cap="none" dirty="0">
                <a:solidFill>
                  <a:srgbClr val="348CDC"/>
                </a:solidFill>
                <a:latin typeface="Arial" panose="020B0604020202020204" pitchFamily="34" charset="0"/>
                <a:cs typeface="Arial" panose="020B0604020202020204" pitchFamily="34" charset="0"/>
              </a:rPr>
              <a:t>Audit (Section 9) and In-service monitoring and reporting (Section 10)</a:t>
            </a:r>
          </a:p>
        </p:txBody>
      </p:sp>
      <p:sp>
        <p:nvSpPr>
          <p:cNvPr id="4" name="Tijdelijke aanduiding voor inhoud 3"/>
          <p:cNvSpPr>
            <a:spLocks noGrp="1"/>
          </p:cNvSpPr>
          <p:nvPr>
            <p:ph idx="1"/>
          </p:nvPr>
        </p:nvSpPr>
        <p:spPr/>
        <p:txBody>
          <a:bodyPr>
            <a:normAutofit lnSpcReduction="10000"/>
          </a:bodyPr>
          <a:lstStyle/>
          <a:p>
            <a:r>
              <a:rPr lang="nl-NL" sz="2800" dirty="0" err="1">
                <a:latin typeface="Helvetica" panose="020B0604020202020204" pitchFamily="34" charset="0"/>
                <a:cs typeface="Helvetica" panose="020B0604020202020204" pitchFamily="34" charset="0"/>
              </a:rPr>
              <a:t>Requirements</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for</a:t>
            </a:r>
            <a:r>
              <a:rPr lang="nl-NL" sz="2800" dirty="0">
                <a:latin typeface="Helvetica" panose="020B0604020202020204" pitchFamily="34" charset="0"/>
                <a:cs typeface="Helvetica" panose="020B0604020202020204" pitchFamily="34" charset="0"/>
              </a:rPr>
              <a:t> Safety Assessment (Annex IV)</a:t>
            </a:r>
          </a:p>
          <a:p>
            <a:r>
              <a:rPr lang="nl-NL" sz="2800" dirty="0" err="1">
                <a:latin typeface="Helvetica" panose="020B0604020202020204" pitchFamily="34" charset="0"/>
                <a:cs typeface="Helvetica" panose="020B0604020202020204" pitchFamily="34" charset="0"/>
              </a:rPr>
              <a:t>To</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be</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decided</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inclusion</a:t>
            </a:r>
            <a:r>
              <a:rPr lang="nl-NL" sz="2800" dirty="0">
                <a:latin typeface="Helvetica" panose="020B0604020202020204" pitchFamily="34" charset="0"/>
                <a:cs typeface="Helvetica" panose="020B0604020202020204" pitchFamily="34" charset="0"/>
              </a:rPr>
              <a:t>/</a:t>
            </a:r>
            <a:r>
              <a:rPr lang="nl-NL" sz="2800" dirty="0" err="1">
                <a:latin typeface="Helvetica" panose="020B0604020202020204" pitchFamily="34" charset="0"/>
                <a:cs typeface="Helvetica" panose="020B0604020202020204" pitchFamily="34" charset="0"/>
              </a:rPr>
              <a:t>exclusion</a:t>
            </a:r>
            <a:r>
              <a:rPr lang="nl-NL" sz="2800" dirty="0">
                <a:latin typeface="Helvetica" panose="020B0604020202020204" pitchFamily="34" charset="0"/>
                <a:cs typeface="Helvetica" panose="020B0604020202020204" pitchFamily="34" charset="0"/>
              </a:rPr>
              <a:t> of information </a:t>
            </a:r>
            <a:r>
              <a:rPr lang="nl-NL" sz="2800" dirty="0" err="1">
                <a:latin typeface="Helvetica" panose="020B0604020202020204" pitchFamily="34" charset="0"/>
                <a:cs typeface="Helvetica" panose="020B0604020202020204" pitchFamily="34" charset="0"/>
              </a:rPr>
              <a:t>provisions</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for</a:t>
            </a:r>
            <a:r>
              <a:rPr lang="nl-NL" sz="2800" dirty="0">
                <a:latin typeface="Helvetica" panose="020B0604020202020204" pitchFamily="34" charset="0"/>
                <a:cs typeface="Helvetica" panose="020B0604020202020204" pitchFamily="34" charset="0"/>
              </a:rPr>
              <a:t> users (item I in Annex IV)</a:t>
            </a:r>
          </a:p>
          <a:p>
            <a:r>
              <a:rPr lang="nl-NL" sz="2800" dirty="0" err="1">
                <a:latin typeface="Helvetica" panose="020B0604020202020204" pitchFamily="34" charset="0"/>
                <a:cs typeface="Helvetica" panose="020B0604020202020204" pitchFamily="34" charset="0"/>
              </a:rPr>
              <a:t>Requirements</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for</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auditing</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the</a:t>
            </a:r>
            <a:r>
              <a:rPr lang="nl-NL" sz="2800" dirty="0">
                <a:latin typeface="Helvetica" panose="020B0604020202020204" pitchFamily="34" charset="0"/>
                <a:cs typeface="Helvetica" panose="020B0604020202020204" pitchFamily="34" charset="0"/>
              </a:rPr>
              <a:t> Safety Management System of </a:t>
            </a:r>
            <a:r>
              <a:rPr lang="nl-NL" sz="2800" dirty="0" err="1">
                <a:latin typeface="Helvetica" panose="020B0604020202020204" pitchFamily="34" charset="0"/>
                <a:cs typeface="Helvetica" panose="020B0604020202020204" pitchFamily="34" charset="0"/>
              </a:rPr>
              <a:t>the</a:t>
            </a:r>
            <a:r>
              <a:rPr lang="nl-NL" sz="2800" dirty="0">
                <a:latin typeface="Helvetica" panose="020B0604020202020204" pitchFamily="34" charset="0"/>
                <a:cs typeface="Helvetica" panose="020B0604020202020204" pitchFamily="34" charset="0"/>
              </a:rPr>
              <a:t> OEM (Annex V)</a:t>
            </a:r>
          </a:p>
          <a:p>
            <a:r>
              <a:rPr lang="nl-NL" sz="2800" dirty="0" err="1">
                <a:latin typeface="Helvetica" panose="020B0604020202020204" pitchFamily="34" charset="0"/>
                <a:cs typeface="Helvetica" panose="020B0604020202020204" pitchFamily="34" charset="0"/>
              </a:rPr>
              <a:t>Requirements</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for</a:t>
            </a:r>
            <a:r>
              <a:rPr lang="nl-NL" sz="2800" dirty="0">
                <a:latin typeface="Helvetica" panose="020B0604020202020204" pitchFamily="34" charset="0"/>
                <a:cs typeface="Helvetica" panose="020B0604020202020204" pitchFamily="34" charset="0"/>
              </a:rPr>
              <a:t> In Service Monitoring &amp; Reporting (Annex VI). </a:t>
            </a:r>
            <a:r>
              <a:rPr lang="nl-NL" sz="2800" dirty="0" err="1">
                <a:latin typeface="Helvetica" panose="020B0604020202020204" pitchFamily="34" charset="0"/>
                <a:cs typeface="Helvetica" panose="020B0604020202020204" pitchFamily="34" charset="0"/>
              </a:rPr>
              <a:t>Future</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work</a:t>
            </a:r>
            <a:r>
              <a:rPr lang="nl-NL" sz="2800" dirty="0">
                <a:latin typeface="Helvetica" panose="020B0604020202020204" pitchFamily="34" charset="0"/>
                <a:cs typeface="Helvetica" panose="020B0604020202020204" pitchFamily="34" charset="0"/>
              </a:rPr>
              <a:t> on </a:t>
            </a:r>
            <a:r>
              <a:rPr lang="nl-NL" sz="2800" dirty="0" err="1">
                <a:latin typeface="Helvetica" panose="020B0604020202020204" pitchFamily="34" charset="0"/>
                <a:cs typeface="Helvetica" panose="020B0604020202020204" pitchFamily="34" charset="0"/>
              </a:rPr>
              <a:t>reporting</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from</a:t>
            </a:r>
            <a:r>
              <a:rPr lang="nl-NL" sz="2800" dirty="0">
                <a:latin typeface="Helvetica" panose="020B0604020202020204" pitchFamily="34" charset="0"/>
                <a:cs typeface="Helvetica" panose="020B0604020202020204" pitchFamily="34" charset="0"/>
              </a:rPr>
              <a:t> </a:t>
            </a:r>
            <a:r>
              <a:rPr lang="nl-NL" sz="2800" dirty="0" err="1">
                <a:latin typeface="Helvetica" panose="020B0604020202020204" pitchFamily="34" charset="0"/>
                <a:cs typeface="Helvetica" panose="020B0604020202020204" pitchFamily="34" charset="0"/>
              </a:rPr>
              <a:t>other</a:t>
            </a:r>
            <a:r>
              <a:rPr lang="nl-NL" sz="2800" dirty="0">
                <a:latin typeface="Helvetica" panose="020B0604020202020204" pitchFamily="34" charset="0"/>
                <a:cs typeface="Helvetica" panose="020B0604020202020204" pitchFamily="34" charset="0"/>
              </a:rPr>
              <a:t> sources </a:t>
            </a:r>
            <a:r>
              <a:rPr lang="nl-NL" sz="2800" dirty="0" err="1">
                <a:latin typeface="Helvetica" panose="020B0604020202020204" pitchFamily="34" charset="0"/>
                <a:cs typeface="Helvetica" panose="020B0604020202020204" pitchFamily="34" charset="0"/>
              </a:rPr>
              <a:t>and</a:t>
            </a:r>
            <a:r>
              <a:rPr lang="nl-NL" sz="2800" dirty="0">
                <a:latin typeface="Helvetica" panose="020B0604020202020204" pitchFamily="34" charset="0"/>
                <a:cs typeface="Helvetica" panose="020B0604020202020204" pitchFamily="34" charset="0"/>
              </a:rPr>
              <a:t> information </a:t>
            </a:r>
            <a:r>
              <a:rPr lang="nl-NL" sz="2800" dirty="0" err="1">
                <a:latin typeface="Helvetica" panose="020B0604020202020204" pitchFamily="34" charset="0"/>
                <a:cs typeface="Helvetica" panose="020B0604020202020204" pitchFamily="34" charset="0"/>
              </a:rPr>
              <a:t>sharing</a:t>
            </a:r>
            <a:endParaRPr lang="nl-NL" sz="2800" dirty="0">
              <a:latin typeface="Helvetica" panose="020B0604020202020204" pitchFamily="34" charset="0"/>
              <a:cs typeface="Helvetica" panose="020B0604020202020204" pitchFamily="34" charset="0"/>
            </a:endParaRPr>
          </a:p>
          <a:p>
            <a:r>
              <a:rPr lang="nl-NL" sz="2000" dirty="0">
                <a:latin typeface="Helvetica" panose="020B0604020202020204" pitchFamily="34" charset="0"/>
                <a:cs typeface="Helvetica" panose="020B0604020202020204" pitchFamily="34" charset="0"/>
              </a:rPr>
              <a:t>PS: </a:t>
            </a:r>
            <a:r>
              <a:rPr lang="nl-NL" sz="2000" dirty="0" err="1">
                <a:latin typeface="Helvetica" panose="020B0604020202020204" pitchFamily="34" charset="0"/>
                <a:cs typeface="Helvetica" panose="020B0604020202020204" pitchFamily="34" charset="0"/>
              </a:rPr>
              <a:t>leadership</a:t>
            </a:r>
            <a:r>
              <a:rPr lang="nl-NL" sz="2000" dirty="0">
                <a:latin typeface="Helvetica" panose="020B0604020202020204" pitchFamily="34" charset="0"/>
                <a:cs typeface="Helvetica" panose="020B0604020202020204" pitchFamily="34" charset="0"/>
              </a:rPr>
              <a:t> of </a:t>
            </a:r>
            <a:r>
              <a:rPr lang="nl-NL" sz="2000" dirty="0" err="1">
                <a:latin typeface="Helvetica" panose="020B0604020202020204" pitchFamily="34" charset="0"/>
                <a:cs typeface="Helvetica" panose="020B0604020202020204" pitchFamily="34" charset="0"/>
              </a:rPr>
              <a:t>Subgroup</a:t>
            </a:r>
            <a:r>
              <a:rPr lang="nl-NL" sz="2000" dirty="0">
                <a:latin typeface="Helvetica" panose="020B0604020202020204" pitchFamily="34" charset="0"/>
                <a:cs typeface="Helvetica" panose="020B0604020202020204" pitchFamily="34" charset="0"/>
              </a:rPr>
              <a:t> 3 is </a:t>
            </a:r>
            <a:r>
              <a:rPr lang="nl-NL" sz="2000" dirty="0" err="1">
                <a:latin typeface="Helvetica" panose="020B0604020202020204" pitchFamily="34" charset="0"/>
                <a:cs typeface="Helvetica" panose="020B0604020202020204" pitchFamily="34" charset="0"/>
              </a:rPr>
              <a:t>handed</a:t>
            </a:r>
            <a:r>
              <a:rPr lang="nl-NL" sz="2000" dirty="0">
                <a:latin typeface="Helvetica" panose="020B0604020202020204" pitchFamily="34" charset="0"/>
                <a:cs typeface="Helvetica" panose="020B0604020202020204" pitchFamily="34" charset="0"/>
              </a:rPr>
              <a:t> over </a:t>
            </a:r>
            <a:r>
              <a:rPr lang="nl-NL" sz="2000" dirty="0" err="1">
                <a:latin typeface="Helvetica" panose="020B0604020202020204" pitchFamily="34" charset="0"/>
                <a:cs typeface="Helvetica" panose="020B0604020202020204" pitchFamily="34" charset="0"/>
              </a:rPr>
              <a:t>from</a:t>
            </a:r>
            <a:r>
              <a:rPr lang="nl-NL" sz="2000" dirty="0">
                <a:latin typeface="Helvetica" panose="020B0604020202020204" pitchFamily="34" charset="0"/>
                <a:cs typeface="Helvetica" panose="020B0604020202020204" pitchFamily="34" charset="0"/>
              </a:rPr>
              <a:t> </a:t>
            </a:r>
            <a:r>
              <a:rPr lang="nl-NL" sz="2000" dirty="0" err="1">
                <a:latin typeface="Helvetica" panose="020B0604020202020204" pitchFamily="34" charset="0"/>
                <a:cs typeface="Helvetica" panose="020B0604020202020204" pitchFamily="34" charset="0"/>
              </a:rPr>
              <a:t>Antony</a:t>
            </a:r>
            <a:r>
              <a:rPr lang="nl-NL" sz="2000" dirty="0">
                <a:latin typeface="Helvetica" panose="020B0604020202020204" pitchFamily="34" charset="0"/>
                <a:cs typeface="Helvetica" panose="020B0604020202020204" pitchFamily="34" charset="0"/>
              </a:rPr>
              <a:t> Lagrange </a:t>
            </a:r>
            <a:r>
              <a:rPr lang="nl-NL" sz="2000" dirty="0" err="1">
                <a:latin typeface="Helvetica" panose="020B0604020202020204" pitchFamily="34" charset="0"/>
                <a:cs typeface="Helvetica" panose="020B0604020202020204" pitchFamily="34" charset="0"/>
              </a:rPr>
              <a:t>to</a:t>
            </a:r>
            <a:r>
              <a:rPr lang="nl-NL" sz="2000" dirty="0">
                <a:latin typeface="Helvetica" panose="020B0604020202020204" pitchFamily="34" charset="0"/>
                <a:cs typeface="Helvetica" panose="020B0604020202020204" pitchFamily="34" charset="0"/>
              </a:rPr>
              <a:t> Maria Cristina </a:t>
            </a:r>
            <a:r>
              <a:rPr lang="nl-NL" sz="2000" dirty="0" err="1">
                <a:latin typeface="Helvetica" panose="020B0604020202020204" pitchFamily="34" charset="0"/>
                <a:cs typeface="Helvetica" panose="020B0604020202020204" pitchFamily="34" charset="0"/>
              </a:rPr>
              <a:t>Galassi</a:t>
            </a:r>
            <a:endParaRPr lang="nl-NL" sz="2000" dirty="0">
              <a:latin typeface="Helvetica" panose="020B0604020202020204" pitchFamily="34" charset="0"/>
              <a:cs typeface="Helvetica" panose="020B0604020202020204" pitchFamily="34" charset="0"/>
            </a:endParaRPr>
          </a:p>
        </p:txBody>
      </p:sp>
      <p:sp>
        <p:nvSpPr>
          <p:cNvPr id="6" name="Slide Number Placeholder 5"/>
          <p:cNvSpPr>
            <a:spLocks noGrp="1"/>
          </p:cNvSpPr>
          <p:nvPr>
            <p:ph type="sldNum" sz="quarter" idx="12"/>
          </p:nvPr>
        </p:nvSpPr>
        <p:spPr/>
        <p:txBody>
          <a:bodyPr/>
          <a:lstStyle/>
          <a:p>
            <a:fld id="{F36C87F6-986D-49E6-AF40-1B3A1EE8064D}" type="slidenum">
              <a:rPr lang="en-US" smtClean="0"/>
              <a:t>9</a:t>
            </a:fld>
            <a:endParaRPr lang="en-US" dirty="0"/>
          </a:p>
        </p:txBody>
      </p:sp>
      <p:pic>
        <p:nvPicPr>
          <p:cNvPr id="5" name="Picture 4"/>
          <p:cNvPicPr>
            <a:picLocks noChangeAspect="1"/>
          </p:cNvPicPr>
          <p:nvPr/>
        </p:nvPicPr>
        <p:blipFill>
          <a:blip r:embed="rId3"/>
          <a:srcRect/>
          <a:stretch/>
        </p:blipFill>
        <p:spPr>
          <a:xfrm>
            <a:off x="9371012" y="518733"/>
            <a:ext cx="2645639" cy="921563"/>
          </a:xfrm>
          <a:prstGeom prst="rect">
            <a:avLst/>
          </a:prstGeom>
        </p:spPr>
      </p:pic>
      <p:sp>
        <p:nvSpPr>
          <p:cNvPr id="2" name="Rectangle 1"/>
          <p:cNvSpPr/>
          <p:nvPr/>
        </p:nvSpPr>
        <p:spPr>
          <a:xfrm>
            <a:off x="455612" y="1644537"/>
            <a:ext cx="10896600" cy="1908215"/>
          </a:xfrm>
          <a:prstGeom prst="rect">
            <a:avLst/>
          </a:prstGeom>
        </p:spPr>
        <p:txBody>
          <a:bodyPr wrap="square">
            <a:spAutoFit/>
          </a:bodyPr>
          <a:lstStyle/>
          <a:p>
            <a:pPr marL="502920" indent="-457200">
              <a:spcBef>
                <a:spcPts val="600"/>
              </a:spcBef>
              <a:spcAft>
                <a:spcPts val="1200"/>
              </a:spcAft>
              <a:buFont typeface="Arial" panose="020B0604020202020204" pitchFamily="34" charset="0"/>
              <a:buChar char="•"/>
            </a:pPr>
            <a:endParaRPr lang="en-US" altLang="ja-JP" sz="2800" dirty="0">
              <a:latin typeface="Helvetica" panose="020B0604020202020204" pitchFamily="34" charset="0"/>
              <a:cs typeface="Helvetica" panose="020B0604020202020204" pitchFamily="34" charset="0"/>
            </a:endParaRPr>
          </a:p>
          <a:p>
            <a:pPr marL="502920" indent="-457200">
              <a:buFont typeface="Arial" panose="020B0604020202020204" pitchFamily="34" charset="0"/>
              <a:buChar char="•"/>
            </a:pPr>
            <a:endParaRPr lang="en-US" sz="2800" dirty="0">
              <a:solidFill>
                <a:srgbClr val="FF0000"/>
              </a:solidFill>
              <a:latin typeface="Helvetica" panose="020B0604020202020204" pitchFamily="34" charset="0"/>
              <a:cs typeface="Helvetica" panose="020B0604020202020204" pitchFamily="34" charset="0"/>
            </a:endParaRPr>
          </a:p>
          <a:p>
            <a:pPr marL="45720" lvl="0"/>
            <a:endParaRPr lang="en-US" sz="2800" i="1" dirty="0">
              <a:solidFill>
                <a:srgbClr val="FF0000"/>
              </a:solidFill>
              <a:latin typeface="Helvetica" panose="020B0604020202020204" pitchFamily="34" charset="0"/>
              <a:cs typeface="Helvetica" panose="020B0604020202020204" pitchFamily="34" charset="0"/>
            </a:endParaRPr>
          </a:p>
          <a:p>
            <a:pPr marL="502920" lvl="1"/>
            <a:endParaRPr lang="en-US" sz="2400" dirty="0">
              <a:solidFill>
                <a:srgbClr val="FF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36929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count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1">
          <a:schemeClr val="accent1"/>
        </a:lnRef>
        <a:fillRef idx="2">
          <a:schemeClr val="accent1"/>
        </a:fillRef>
        <a:effectRef idx="1">
          <a:schemeClr val="accent1"/>
        </a:effectRef>
        <a:fontRef idx="minor">
          <a:schemeClr val="dk1"/>
        </a:fontRef>
      </a:style>
    </a:spDef>
    <a:lnDef>
      <a:spPr>
        <a:ln/>
      </a:spPr>
      <a:bodyPr/>
      <a:lstStyle/>
      <a:style>
        <a:lnRef idx="3">
          <a:schemeClr val="accent1"/>
        </a:lnRef>
        <a:fillRef idx="0">
          <a:schemeClr val="accent1"/>
        </a:fillRef>
        <a:effectRef idx="2">
          <a:schemeClr val="accent1"/>
        </a:effectRef>
        <a:fontRef idx="minor">
          <a:schemeClr val="tx1"/>
        </a:fontRef>
      </a:style>
    </a:lnDef>
    <a:txDef>
      <a:spPr>
        <a:noFill/>
        <a:ln>
          <a:solidFill>
            <a:schemeClr val="bg2"/>
          </a:solidFill>
        </a:ln>
      </a:spPr>
      <a:bodyPr wrap="none" rtlCol="0">
        <a:spAutoFit/>
      </a:bodyPr>
      <a:lstStyle>
        <a:defPPr>
          <a:lnSpc>
            <a:spcPct val="90000"/>
          </a:lnSpc>
          <a:defRPr sz="2400" dirty="0" err="1" smtClean="0"/>
        </a:defPPr>
      </a:lstStyle>
    </a:txDef>
  </a:objectDefaults>
  <a:extraClrSchemeLst/>
  <a:extLst>
    <a:ext uri="{05A4C25C-085E-4340-85A3-A5531E510DB2}">
      <thm15:themeFamily xmlns:thm15="http://schemas.microsoft.com/office/thememl/2012/main" name="World country report presentation.potx" id="{FF082492-D6CE-444E-B3E8-FB131EDFAC53}" vid="{71BD5CC8-96B3-46A6-8835-37741E8965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08811D-A51A-4E72-8CEB-AE25AC48063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2D5456F-14A5-4517-B44B-3957E35E704B}">
  <ds:schemaRefs>
    <ds:schemaRef ds:uri="http://schemas.microsoft.com/sharepoint/v3/contenttype/forms"/>
  </ds:schemaRefs>
</ds:datastoreItem>
</file>

<file path=customXml/itemProps3.xml><?xml version="1.0" encoding="utf-8"?>
<ds:datastoreItem xmlns:ds="http://schemas.openxmlformats.org/officeDocument/2006/customXml" ds:itemID="{E46EA1EF-6248-40B5-AF47-0272AD01C6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World country report presentation</Template>
  <TotalTime>4840</TotalTime>
  <Words>1736</Words>
  <Application>Microsoft Office PowerPoint</Application>
  <PresentationFormat>Custom</PresentationFormat>
  <Paragraphs>150</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Courier New</vt:lpstr>
      <vt:lpstr>Helvetica</vt:lpstr>
      <vt:lpstr>World country report presentation</vt:lpstr>
      <vt:lpstr>Status Report of the Informal Working Group on Validation Methods for Automated Driving (VMAD)</vt:lpstr>
      <vt:lpstr>Purpose</vt:lpstr>
      <vt:lpstr>VMAD Deliverables to the World Forum for Harmonization of Vehicle Regulations (WP.29)</vt:lpstr>
      <vt:lpstr>VMAD IWG activities since GRVA #11</vt:lpstr>
      <vt:lpstr>Overview of proposed second iteration of NATM</vt:lpstr>
      <vt:lpstr>Scenarios (Section 5)</vt:lpstr>
      <vt:lpstr>Simulation/Virtual Testing (Section 6)</vt:lpstr>
      <vt:lpstr>Track Testing (Section 7) and  Real-World Testing (Section 8)</vt:lpstr>
      <vt:lpstr>Audit (Section 9) and In-service monitoring and reporting (Section 10)</vt:lpstr>
      <vt:lpstr>Process for drafting  the WP 29 Guidelines</vt:lpstr>
      <vt:lpstr>Key changes incorporated in the  guidance version of the NATM </vt:lpstr>
      <vt:lpstr>Outstanding Issues VMAD (1)</vt:lpstr>
      <vt:lpstr>Outstanding Issues VMAD (2)</vt:lpstr>
      <vt:lpstr>Collaboration between FRAV and VMAD</vt:lpstr>
      <vt:lpstr>Proposed working schedule</vt:lpstr>
      <vt:lpstr>Summary</vt:lpstr>
      <vt:lpstr>Thank you! </vt:lpstr>
    </vt:vector>
  </TitlesOfParts>
  <Company>Transport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Your Country</dc:title>
  <dc:creator>Yonick, Gregory</dc:creator>
  <cp:lastModifiedBy>Francois Guichard</cp:lastModifiedBy>
  <cp:revision>269</cp:revision>
  <cp:lastPrinted>2020-01-29T18:06:17Z</cp:lastPrinted>
  <dcterms:created xsi:type="dcterms:W3CDTF">2019-10-28T02:43:14Z</dcterms:created>
  <dcterms:modified xsi:type="dcterms:W3CDTF">2022-01-24T15:44:27Z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rder">
    <vt:r8>74068500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