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77" r:id="rId6"/>
    <p:sldId id="258" r:id="rId7"/>
    <p:sldId id="282" r:id="rId8"/>
    <p:sldId id="278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343" autoAdjust="0"/>
  </p:normalViewPr>
  <p:slideViewPr>
    <p:cSldViewPr snapToGrid="0">
      <p:cViewPr varScale="1">
        <p:scale>
          <a:sx n="110" d="100"/>
          <a:sy n="110" d="100"/>
        </p:scale>
        <p:origin x="6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680C080F-C4E5-4666-8B1D-AFA72589C3B5}"/>
    <pc:docChg chg="custSel modSld">
      <pc:chgData name="Francois Guichard" userId="b25862a6-b641-4ece-b9f9-9230f3cdb908" providerId="ADAL" clId="{680C080F-C4E5-4666-8B1D-AFA72589C3B5}" dt="2022-01-21T15:17:04.978" v="51" actId="14100"/>
      <pc:docMkLst>
        <pc:docMk/>
      </pc:docMkLst>
      <pc:sldChg chg="modSp mod">
        <pc:chgData name="Francois Guichard" userId="b25862a6-b641-4ece-b9f9-9230f3cdb908" providerId="ADAL" clId="{680C080F-C4E5-4666-8B1D-AFA72589C3B5}" dt="2022-01-21T15:15:51.111" v="22" actId="20577"/>
        <pc:sldMkLst>
          <pc:docMk/>
          <pc:sldMk cId="3036608718" sldId="256"/>
        </pc:sldMkLst>
        <pc:spChg chg="mod">
          <ac:chgData name="Francois Guichard" userId="b25862a6-b641-4ece-b9f9-9230f3cdb908" providerId="ADAL" clId="{680C080F-C4E5-4666-8B1D-AFA72589C3B5}" dt="2022-01-21T15:15:51.111" v="22" actId="20577"/>
          <ac:spMkLst>
            <pc:docMk/>
            <pc:sldMk cId="3036608718" sldId="256"/>
            <ac:spMk id="3" creationId="{4123DF82-8991-4AC3-B2D5-A59178243BF0}"/>
          </ac:spMkLst>
        </pc:spChg>
        <pc:spChg chg="mod">
          <ac:chgData name="Francois Guichard" userId="b25862a6-b641-4ece-b9f9-9230f3cdb908" providerId="ADAL" clId="{680C080F-C4E5-4666-8B1D-AFA72589C3B5}" dt="2022-01-21T15:15:41.353" v="16" actId="6549"/>
          <ac:spMkLst>
            <pc:docMk/>
            <pc:sldMk cId="3036608718" sldId="256"/>
            <ac:spMk id="5" creationId="{0498687B-5A1C-4875-82F9-9F55092C87D3}"/>
          </ac:spMkLst>
        </pc:spChg>
      </pc:sldChg>
      <pc:sldChg chg="modSp mod">
        <pc:chgData name="Francois Guichard" userId="b25862a6-b641-4ece-b9f9-9230f3cdb908" providerId="ADAL" clId="{680C080F-C4E5-4666-8B1D-AFA72589C3B5}" dt="2022-01-21T15:17:04.978" v="51" actId="14100"/>
        <pc:sldMkLst>
          <pc:docMk/>
          <pc:sldMk cId="30901131" sldId="258"/>
        </pc:sldMkLst>
        <pc:spChg chg="mod">
          <ac:chgData name="Francois Guichard" userId="b25862a6-b641-4ece-b9f9-9230f3cdb908" providerId="ADAL" clId="{680C080F-C4E5-4666-8B1D-AFA72589C3B5}" dt="2022-01-21T15:17:04.978" v="51" actId="14100"/>
          <ac:spMkLst>
            <pc:docMk/>
            <pc:sldMk cId="30901131" sldId="258"/>
            <ac:spMk id="8" creationId="{973AC0CA-E152-4448-9AE9-E03A384D031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7ABB7-9E87-4065-ACF7-FBD6765DEA6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C3A29-0B72-4014-A069-1E0F314B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C3A29-0B72-4014-A069-1E0F314B3D9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18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C3A29-0B72-4014-A069-1E0F314B3D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25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ECB9B-282D-4D1B-8D5F-2093A26DE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err="1"/>
              <a:t>Mastertitelformat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4D0303-E47E-4FB9-96DE-1D80AB918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Master-</a:t>
            </a:r>
            <a:r>
              <a:rPr lang="en-US" dirty="0" err="1"/>
              <a:t>Untertitelformat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4CC4B-56FC-4EAE-A4C4-6BCE0849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79A397-4E16-4C25-A0B7-7745FD2E6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D48496-2154-4315-B9A9-24A63F029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1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8AC18-E1E5-4C42-8F54-B0D311190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87A4168-2F79-4893-9517-F79CA4D5B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6A9869-DF8B-41F6-8DCA-C48398AD2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D9210D-FE6D-417F-AF0F-B60D35483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4A3DD4-CD63-41D7-A61A-B4E49DE2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0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558052B-B41A-4C0D-894C-6D6FBB2E2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85A197-5A1B-47BD-B86A-0DB85EA5A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193042-CE87-439D-BA32-F00D8B1A9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3B3DE8-62F1-4F37-B64B-CBF2B9D23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2CCF3E-F3FD-418E-BE39-4F72D6C3B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2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19759-3D81-480D-BA17-B616D6681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84CB19-FEE1-4B6B-B74A-3585C18EE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6A871D-C21B-40E0-A2C0-C36708FC4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E172DD-456C-4857-A723-F3D3D379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EF8D20-4334-4D50-96A9-072D914CD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2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02D585-6EC6-4CB1-8D4B-9997E5B14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86D6AC-7424-40D9-A75C-1F5A94976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88EFFE-0090-4C18-AA43-36B11A84C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36C5C3-9D58-445E-97BD-406D7E897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266AA1-0777-4D0B-96EC-E5A8A9D1D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1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4A9484-6E26-4DE7-9049-2503378CD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9382B9-DC16-4AED-AEDE-B59156095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3E4C580-1287-448E-A69A-82070B34A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5888B2-3394-4B3A-8519-5F3997A04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0108AB-516E-4EBB-A1B5-09C1276EA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24EAE1-30F6-4D38-83F2-B9F72F9B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9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1AF28F-E9D6-4399-871C-214ED9B23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5B8540-40A0-4687-8201-ECC7FE1DE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8A0815-0EC0-4588-9FA8-FF4828B37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D199016-AA14-443E-90ED-EE7F7E22C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A552493-B434-4CAD-BB99-28AB04DE7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4885ABC-6886-470F-89C4-E23FFCF68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C54B13F-F3A2-417B-BF6E-B0350B7B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83E6A02-5CCD-415C-AC51-3AA96AEEF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7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B0B8E-DE0D-4D39-B91A-749FE8447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B13762B-8CE7-48F4-8BD1-C798F21A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58A2CD-3BE6-4A4B-A8A2-E666D6C3A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C0B678-72D2-47DB-96D7-1D77E5783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35DC7C7-CABC-44A5-A30E-5F4EC51F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82BF823-29BD-40F7-92F0-4C950E238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B7AFD9-8F57-42C0-8A66-FC54D7BC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9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0405FB-29A1-4525-982A-3FD5E9987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241D8E-82DD-495B-BB9A-C66FFFA0B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32F7D14-9C98-4766-9251-92C596C15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87A4B7-73B6-45D4-9286-F14D51BF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0C7CE2-B023-490D-85D4-8286713F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4C1B0E-1D7F-47FF-9AC1-C6679127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4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3C60E-5082-4C85-AB3B-54F32098E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CFD9E52-CEFF-4C00-B1CF-C97DE22F1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5EB9FB5-9277-47BE-966E-8A1E30FC4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6EF804-1096-4DFA-8C89-4CB9A8B93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74A661-A12A-4F4B-A262-D7CD0C13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523CDA-A559-40FF-9576-E89413C1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7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140BE2C-54B2-422A-A2CF-6EBEFA1B3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Mastertitelformat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1828E2-F6A2-4E05-94D5-F8A8038A3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Mastertextformat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8FB4D6-0861-4561-B1E9-ADD342040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DD1A5-D897-4A14-9D93-3DBECE9ABC51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76CE95-EEE1-4DB4-A0CE-7D7F0E96E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BF6E57-9876-4C15-924F-A9BEEC413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CB059-65F4-477C-8DBB-0B355FD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de/auto-piktogramm-hinten-automobil-159674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0E62F-2653-4262-A71E-5BE02B0FB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0345"/>
            <a:ext cx="9144000" cy="1828800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UN Regulations No. 13-H and 78 </a:t>
            </a:r>
            <a:br>
              <a:rPr lang="en-US" sz="4800" b="1" dirty="0"/>
            </a:br>
            <a:r>
              <a:rPr lang="en-US" sz="4800" b="1" dirty="0"/>
              <a:t>Stop Lamp Illumination</a:t>
            </a:r>
            <a:br>
              <a:rPr lang="en-US" sz="4800" b="1" dirty="0"/>
            </a:br>
            <a:endParaRPr lang="en-US" sz="48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23DF82-8991-4AC3-B2D5-A5917824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717" y="3505200"/>
            <a:ext cx="10648566" cy="2584514"/>
          </a:xfrm>
        </p:spPr>
        <p:txBody>
          <a:bodyPr>
            <a:normAutofit/>
          </a:bodyPr>
          <a:lstStyle/>
          <a:p>
            <a:r>
              <a:rPr lang="pt-BR" dirty="0"/>
              <a:t>Seeking Clarification on the term </a:t>
            </a:r>
            <a:r>
              <a:rPr lang="pt-BR" b="1" dirty="0">
                <a:solidFill>
                  <a:srgbClr val="0070C0"/>
                </a:solidFill>
              </a:rPr>
              <a:t>“Deceleration Demand” </a:t>
            </a:r>
            <a:r>
              <a:rPr lang="en-US" dirty="0"/>
              <a:t>used in documents </a:t>
            </a:r>
          </a:p>
          <a:p>
            <a:endParaRPr lang="de-DE" b="1" dirty="0">
              <a:solidFill>
                <a:srgbClr val="0070C0"/>
              </a:solidFill>
            </a:endParaRPr>
          </a:p>
          <a:p>
            <a:r>
              <a:rPr lang="de-DE" b="1" dirty="0">
                <a:solidFill>
                  <a:srgbClr val="0070C0"/>
                </a:solidFill>
              </a:rPr>
              <a:t>UN R13-H:</a:t>
            </a:r>
            <a:r>
              <a:rPr lang="de-DE" dirty="0"/>
              <a:t> </a:t>
            </a:r>
            <a:r>
              <a:rPr lang="en-US" b="1" dirty="0"/>
              <a:t>ECE/TRANS/WP.29/</a:t>
            </a:r>
            <a:r>
              <a:rPr lang="de-DE" b="1" dirty="0"/>
              <a:t>GRVA/2020/31 </a:t>
            </a:r>
            <a:br>
              <a:rPr lang="de-DE" b="1" dirty="0"/>
            </a:br>
            <a:r>
              <a:rPr lang="de-DE" dirty="0" err="1"/>
              <a:t>adopted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en-US" b="1" dirty="0"/>
              <a:t>ECE/TRANS/WP.29 </a:t>
            </a:r>
            <a:r>
              <a:rPr lang="de-DE" b="1" dirty="0"/>
              <a:t>WP29/2021/73</a:t>
            </a:r>
          </a:p>
          <a:p>
            <a:r>
              <a:rPr lang="en-US" dirty="0"/>
              <a:t>and </a:t>
            </a:r>
          </a:p>
          <a:p>
            <a:r>
              <a:rPr lang="en-US" b="1" dirty="0">
                <a:solidFill>
                  <a:srgbClr val="0070C0"/>
                </a:solidFill>
              </a:rPr>
              <a:t>UN R13-H:</a:t>
            </a:r>
            <a:r>
              <a:rPr lang="en-US" b="1" dirty="0"/>
              <a:t> ECE/TRANS/WP.29/</a:t>
            </a:r>
            <a:r>
              <a:rPr lang="de-DE" b="1" dirty="0"/>
              <a:t>GRVA/2022/10 (</a:t>
            </a:r>
            <a:r>
              <a:rPr lang="en-US" b="1" dirty="0"/>
              <a:t>GRVA-11-39)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49ECBF-1E97-43E5-980A-05109113602A}"/>
              </a:ext>
            </a:extLst>
          </p:cNvPr>
          <p:cNvSpPr txBox="1"/>
          <p:nvPr/>
        </p:nvSpPr>
        <p:spPr>
          <a:xfrm>
            <a:off x="771717" y="575186"/>
            <a:ext cx="4603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/>
              <a:t>Submitted</a:t>
            </a:r>
            <a:r>
              <a:rPr lang="fr-CH" dirty="0"/>
              <a:t> by the experts </a:t>
            </a:r>
            <a:r>
              <a:rPr lang="fr-CH" dirty="0" err="1"/>
              <a:t>from</a:t>
            </a:r>
            <a:r>
              <a:rPr lang="fr-CH" dirty="0"/>
              <a:t> OICA and CLEPA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8687B-5A1C-4875-82F9-9F55092C87D3}"/>
              </a:ext>
            </a:extLst>
          </p:cNvPr>
          <p:cNvSpPr txBox="1"/>
          <p:nvPr/>
        </p:nvSpPr>
        <p:spPr>
          <a:xfrm>
            <a:off x="7860890" y="575186"/>
            <a:ext cx="3230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u="sng" dirty="0"/>
              <a:t>Informal document</a:t>
            </a:r>
            <a:r>
              <a:rPr lang="fr-CH" dirty="0"/>
              <a:t> </a:t>
            </a:r>
            <a:r>
              <a:rPr lang="fr-CH" b="1" dirty="0"/>
              <a:t>GRVA-12-25</a:t>
            </a:r>
            <a:br>
              <a:rPr lang="fr-CH" dirty="0"/>
            </a:br>
            <a:r>
              <a:rPr lang="fr-CH" dirty="0"/>
              <a:t>12th GRVA, 24–28 </a:t>
            </a:r>
            <a:r>
              <a:rPr lang="fr-CH" dirty="0" err="1"/>
              <a:t>January</a:t>
            </a:r>
            <a:r>
              <a:rPr lang="fr-CH" dirty="0"/>
              <a:t> 2022</a:t>
            </a:r>
            <a:br>
              <a:rPr lang="fr-CH" dirty="0"/>
            </a:br>
            <a:r>
              <a:rPr lang="fr-CH" dirty="0"/>
              <a:t>Agenda item 8(c) and 9(b)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60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34DCA-7B1E-4D8F-9818-A95470BE1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4" y="144943"/>
            <a:ext cx="11291776" cy="480206"/>
          </a:xfrm>
        </p:spPr>
        <p:txBody>
          <a:bodyPr>
            <a:normAutofit/>
          </a:bodyPr>
          <a:lstStyle/>
          <a:p>
            <a:r>
              <a:rPr lang="en-US" sz="2800" b="1" dirty="0"/>
              <a:t>Current Status R13H.01 vs. Proposal</a:t>
            </a:r>
            <a:endParaRPr lang="de-DE" sz="2800" b="1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0" y="1871226"/>
            <a:ext cx="1369387" cy="904942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86957" y="2182019"/>
            <a:ext cx="2466340" cy="496438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777256" y="4868183"/>
            <a:ext cx="1895641" cy="506338"/>
          </a:xfrm>
          <a:prstGeom prst="rect">
            <a:avLst/>
          </a:prstGeom>
        </p:spPr>
      </p:pic>
      <p:pic>
        <p:nvPicPr>
          <p:cNvPr id="149" name="Grafik 1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0" y="4601509"/>
            <a:ext cx="1369387" cy="904942"/>
          </a:xfrm>
          <a:prstGeom prst="rect">
            <a:avLst/>
          </a:prstGeom>
        </p:spPr>
      </p:pic>
      <p:cxnSp>
        <p:nvCxnSpPr>
          <p:cNvPr id="551" name="Gerader Verbinder 550"/>
          <p:cNvCxnSpPr/>
          <p:nvPr/>
        </p:nvCxnSpPr>
        <p:spPr>
          <a:xfrm flipV="1">
            <a:off x="103070" y="3829790"/>
            <a:ext cx="12016485" cy="3108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</a:ln>
          <a:effectLst/>
        </p:spPr>
      </p:cxnSp>
      <p:pic>
        <p:nvPicPr>
          <p:cNvPr id="3" name="Grafi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6669" y="692839"/>
            <a:ext cx="9900651" cy="6172376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C307F9E1-8EDA-4C2D-800E-E7F3BD5F0278}"/>
              </a:ext>
            </a:extLst>
          </p:cNvPr>
          <p:cNvSpPr/>
          <p:nvPr/>
        </p:nvSpPr>
        <p:spPr>
          <a:xfrm>
            <a:off x="6857209" y="108725"/>
            <a:ext cx="51301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MT"/>
              </a:rPr>
              <a:t>Slide 6 of doc GRVA-07-48</a:t>
            </a:r>
            <a:endParaRPr lang="de-DE" sz="2800" dirty="0">
              <a:solidFill>
                <a:srgbClr val="0070C0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E87A69-C0CC-4FA2-83D2-E2CEF4AB07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9163" y="5117511"/>
            <a:ext cx="160338" cy="592553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A732C12-5230-44EE-82F8-3929BBA19778}"/>
              </a:ext>
            </a:extLst>
          </p:cNvPr>
          <p:cNvSpPr/>
          <p:nvPr/>
        </p:nvSpPr>
        <p:spPr>
          <a:xfrm>
            <a:off x="11817350" y="5870020"/>
            <a:ext cx="127000" cy="468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CF83EBD-9BF8-409F-BB5B-D3AC899474F4}"/>
              </a:ext>
            </a:extLst>
          </p:cNvPr>
          <p:cNvSpPr/>
          <p:nvPr/>
        </p:nvSpPr>
        <p:spPr>
          <a:xfrm>
            <a:off x="66130" y="5513952"/>
            <a:ext cx="1340663" cy="273872"/>
          </a:xfrm>
          <a:prstGeom prst="rect">
            <a:avLst/>
          </a:prstGeom>
          <a:pattFill prst="wdUpDiag">
            <a:fgClr>
              <a:schemeClr val="bg2">
                <a:lumMod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>
                <a:solidFill>
                  <a:schemeClr val="tx1"/>
                </a:solidFill>
              </a:rPr>
              <a:t>forbidden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0C5D7A5-109C-4178-9557-90C0DD2E7FA2}"/>
              </a:ext>
            </a:extLst>
          </p:cNvPr>
          <p:cNvSpPr/>
          <p:nvPr/>
        </p:nvSpPr>
        <p:spPr>
          <a:xfrm>
            <a:off x="11328400" y="5800170"/>
            <a:ext cx="506339" cy="680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D19DD30-F6A7-44AE-BB16-800E474508B2}"/>
              </a:ext>
            </a:extLst>
          </p:cNvPr>
          <p:cNvSpPr/>
          <p:nvPr/>
        </p:nvSpPr>
        <p:spPr>
          <a:xfrm>
            <a:off x="1866900" y="6069173"/>
            <a:ext cx="8915400" cy="346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EF1BF16D-FE47-45C2-A318-8FBAAEACE043}"/>
              </a:ext>
            </a:extLst>
          </p:cNvPr>
          <p:cNvCxnSpPr>
            <a:cxnSpLocks/>
          </p:cNvCxnSpPr>
          <p:nvPr/>
        </p:nvCxnSpPr>
        <p:spPr>
          <a:xfrm>
            <a:off x="2086669" y="6062823"/>
            <a:ext cx="863342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fik 17">
            <a:extLst>
              <a:ext uri="{FF2B5EF4-FFF2-40B4-BE49-F238E27FC236}">
                <a16:creationId xmlns:a16="http://schemas.microsoft.com/office/drawing/2014/main" id="{F61E4995-5560-49BF-8551-9F5A5099D2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328400" y="5787824"/>
            <a:ext cx="318792" cy="39849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0A496763-5EE0-4586-8BB9-9061BA7E49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663115" y="5728688"/>
            <a:ext cx="204798" cy="497367"/>
          </a:xfrm>
          <a:prstGeom prst="rect">
            <a:avLst/>
          </a:prstGeom>
        </p:spPr>
      </p:pic>
      <p:sp>
        <p:nvSpPr>
          <p:cNvPr id="23" name="Rechteck 22">
            <a:extLst>
              <a:ext uri="{FF2B5EF4-FFF2-40B4-BE49-F238E27FC236}">
                <a16:creationId xmlns:a16="http://schemas.microsoft.com/office/drawing/2014/main" id="{EC431DE5-8AB4-40A4-8F94-CAAB2AD2B342}"/>
              </a:ext>
            </a:extLst>
          </p:cNvPr>
          <p:cNvSpPr/>
          <p:nvPr/>
        </p:nvSpPr>
        <p:spPr>
          <a:xfrm>
            <a:off x="4601817" y="4131581"/>
            <a:ext cx="809938" cy="193759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 cap="sq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vert270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1000" b="1" kern="0" dirty="0"/>
              <a:t>5.2.22.4.</a:t>
            </a:r>
          </a:p>
          <a:p>
            <a:pPr algn="ctr">
              <a:lnSpc>
                <a:spcPct val="110000"/>
              </a:lnSpc>
            </a:pPr>
            <a:r>
              <a:rPr lang="en-US" sz="1000" b="1" kern="0" dirty="0"/>
              <a:t>NATURAL DRVING RESISTANCE</a:t>
            </a:r>
          </a:p>
        </p:txBody>
      </p:sp>
      <p:sp>
        <p:nvSpPr>
          <p:cNvPr id="20" name="TextBox 21">
            <a:extLst>
              <a:ext uri="{FF2B5EF4-FFF2-40B4-BE49-F238E27FC236}">
                <a16:creationId xmlns:a16="http://schemas.microsoft.com/office/drawing/2014/main" id="{DA4AE0DB-A884-44EA-B04C-523590980A71}"/>
              </a:ext>
            </a:extLst>
          </p:cNvPr>
          <p:cNvSpPr txBox="1"/>
          <p:nvPr/>
        </p:nvSpPr>
        <p:spPr>
          <a:xfrm rot="19435459">
            <a:off x="4902033" y="2545270"/>
            <a:ext cx="2190984" cy="523220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E7E6E6">
                <a:lumMod val="50000"/>
              </a:srgbClr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Inconsistent !</a:t>
            </a:r>
          </a:p>
        </p:txBody>
      </p:sp>
    </p:spTree>
    <p:extLst>
      <p:ext uri="{BB962C8B-B14F-4D97-AF65-F5344CB8AC3E}">
        <p14:creationId xmlns:p14="http://schemas.microsoft.com/office/powerpoint/2010/main" val="388326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6522" y="5671457"/>
            <a:ext cx="11291776" cy="1010000"/>
          </a:xfrm>
          <a:solidFill>
            <a:schemeClr val="bg1">
              <a:lumMod val="75000"/>
            </a:schemeClr>
          </a:solidFill>
        </p:spPr>
        <p:txBody>
          <a:bodyPr anchor="ctr" anchorCtr="1">
            <a:normAutofit lnSpcReduction="10000"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GB" sz="2400" dirty="0"/>
              <a:t>Industry currently gets different interpretations from Technical Services on the question: </a:t>
            </a:r>
            <a:br>
              <a:rPr lang="en-GB" sz="2000" dirty="0"/>
            </a:br>
            <a:r>
              <a:rPr lang="en-GB" sz="2400" b="1" dirty="0">
                <a:solidFill>
                  <a:srgbClr val="0070C0"/>
                </a:solidFill>
              </a:rPr>
              <a:t>When does a deceleration demand no longer persist? </a:t>
            </a:r>
            <a:br>
              <a:rPr lang="en-GB" sz="2400" b="1" dirty="0">
                <a:solidFill>
                  <a:srgbClr val="0070C0"/>
                </a:solidFill>
              </a:rPr>
            </a:br>
            <a:r>
              <a:rPr lang="en-GB" sz="2000" dirty="0"/>
              <a:t>… and consequently when is the signal no longer to be kept acc. to Par 5.2.22.2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06127FC7-A111-4F26-8517-78A98E56D351}"/>
              </a:ext>
            </a:extLst>
          </p:cNvPr>
          <p:cNvSpPr txBox="1">
            <a:spLocks/>
          </p:cNvSpPr>
          <p:nvPr/>
        </p:nvSpPr>
        <p:spPr>
          <a:xfrm>
            <a:off x="265504" y="275574"/>
            <a:ext cx="11291776" cy="614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 err="1"/>
              <a:t>Clarification</a:t>
            </a:r>
            <a:r>
              <a:rPr lang="de-DE" sz="3600" b="1" dirty="0"/>
              <a:t> on </a:t>
            </a:r>
            <a:r>
              <a:rPr lang="de-DE" sz="3600" b="1" dirty="0" err="1"/>
              <a:t>the</a:t>
            </a:r>
            <a:r>
              <a:rPr lang="de-DE" sz="3600" b="1" dirty="0"/>
              <a:t> </a:t>
            </a:r>
            <a:r>
              <a:rPr lang="de-DE" sz="3600" b="1" dirty="0" err="1"/>
              <a:t>term</a:t>
            </a:r>
            <a:r>
              <a:rPr lang="de-DE" sz="3600" b="1" dirty="0"/>
              <a:t> „</a:t>
            </a:r>
            <a:r>
              <a:rPr lang="de-DE" sz="3600" b="1" dirty="0" err="1"/>
              <a:t>Deceleration</a:t>
            </a:r>
            <a:r>
              <a:rPr lang="de-DE" sz="3600" b="1" dirty="0"/>
              <a:t> Demand“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3D0679F-3808-4C46-AC79-8BF7764A9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77" y="4919247"/>
            <a:ext cx="7420888" cy="672229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973AC0CA-E152-4448-9AE9-E03A384D031D}"/>
              </a:ext>
            </a:extLst>
          </p:cNvPr>
          <p:cNvSpPr/>
          <p:nvPr/>
        </p:nvSpPr>
        <p:spPr>
          <a:xfrm>
            <a:off x="7898674" y="1847062"/>
            <a:ext cx="429332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MT"/>
              </a:rPr>
              <a:t>GRVA-11-39:</a:t>
            </a:r>
            <a:br>
              <a:rPr lang="en-US" sz="2000" b="1" dirty="0">
                <a:latin typeface="ArialMT"/>
              </a:rPr>
            </a:br>
            <a:r>
              <a:rPr lang="en-US" sz="2000" dirty="0">
                <a:latin typeface="ArialMT"/>
              </a:rPr>
              <a:t>clarification on the provisions introduced to paragraph 5.2.22.2. as part of document </a:t>
            </a:r>
            <a:r>
              <a:rPr lang="en-US" sz="2000" dirty="0">
                <a:solidFill>
                  <a:srgbClr val="0070C0"/>
                </a:solidFill>
                <a:latin typeface="ArialMT"/>
              </a:rPr>
              <a:t>ECE/TRANS/WP.29/2021/73 </a:t>
            </a:r>
            <a:r>
              <a:rPr lang="en-US" sz="2000" dirty="0">
                <a:latin typeface="ArialMT"/>
              </a:rPr>
              <a:t>endorsed by WP29 at its June 2021 session.</a:t>
            </a:r>
          </a:p>
          <a:p>
            <a:endParaRPr lang="en-US" sz="2000" dirty="0">
              <a:latin typeface="ArialMT"/>
            </a:endParaRPr>
          </a:p>
          <a:p>
            <a:r>
              <a:rPr lang="en-US" sz="2000" b="1" dirty="0">
                <a:latin typeface="ArialMT"/>
              </a:rPr>
              <a:t>ECE/TRANS/WP.29/GRVA/2022/10</a:t>
            </a:r>
            <a:r>
              <a:rPr lang="en-US" sz="2000" dirty="0">
                <a:latin typeface="ArialMT"/>
              </a:rPr>
              <a:t>:</a:t>
            </a:r>
          </a:p>
          <a:p>
            <a:r>
              <a:rPr lang="en-US" sz="2000" dirty="0">
                <a:solidFill>
                  <a:srgbClr val="FF0000"/>
                </a:solidFill>
                <a:latin typeface="ArialMT"/>
              </a:rPr>
              <a:t>Additions are indicated in red</a:t>
            </a:r>
            <a:r>
              <a:rPr lang="en-US" sz="2000" dirty="0">
                <a:latin typeface="ArialMT"/>
              </a:rPr>
              <a:t>   </a:t>
            </a:r>
            <a:endParaRPr lang="de-DE" sz="20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48D7797-CCB4-4514-A3C2-1708A5B86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504" y="965192"/>
            <a:ext cx="7469584" cy="387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hteck 121">
            <a:extLst>
              <a:ext uri="{FF2B5EF4-FFF2-40B4-BE49-F238E27FC236}">
                <a16:creationId xmlns:a16="http://schemas.microsoft.com/office/drawing/2014/main" id="{06D186E3-7FC4-435A-8FFE-2DD82B477417}"/>
              </a:ext>
            </a:extLst>
          </p:cNvPr>
          <p:cNvSpPr/>
          <p:nvPr/>
        </p:nvSpPr>
        <p:spPr>
          <a:xfrm>
            <a:off x="347549" y="5750120"/>
            <a:ext cx="11529391" cy="7156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hteck 120">
            <a:extLst>
              <a:ext uri="{FF2B5EF4-FFF2-40B4-BE49-F238E27FC236}">
                <a16:creationId xmlns:a16="http://schemas.microsoft.com/office/drawing/2014/main" id="{3ED0AAD3-5AC5-4435-BE67-3C8C10809120}"/>
              </a:ext>
            </a:extLst>
          </p:cNvPr>
          <p:cNvSpPr/>
          <p:nvPr/>
        </p:nvSpPr>
        <p:spPr>
          <a:xfrm>
            <a:off x="333955" y="5042455"/>
            <a:ext cx="11537341" cy="7156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hteck 119">
            <a:extLst>
              <a:ext uri="{FF2B5EF4-FFF2-40B4-BE49-F238E27FC236}">
                <a16:creationId xmlns:a16="http://schemas.microsoft.com/office/drawing/2014/main" id="{4565ED58-42AE-4507-8AD8-17F266E5022F}"/>
              </a:ext>
            </a:extLst>
          </p:cNvPr>
          <p:cNvSpPr/>
          <p:nvPr/>
        </p:nvSpPr>
        <p:spPr>
          <a:xfrm>
            <a:off x="322856" y="4319160"/>
            <a:ext cx="11529391" cy="7156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F86AD042-A31E-43C3-AF2F-540E81F9C0DF}"/>
              </a:ext>
            </a:extLst>
          </p:cNvPr>
          <p:cNvCxnSpPr>
            <a:cxnSpLocks/>
          </p:cNvCxnSpPr>
          <p:nvPr/>
        </p:nvCxnSpPr>
        <p:spPr>
          <a:xfrm>
            <a:off x="4175323" y="2882537"/>
            <a:ext cx="0" cy="34702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feld 80">
            <a:extLst>
              <a:ext uri="{FF2B5EF4-FFF2-40B4-BE49-F238E27FC236}">
                <a16:creationId xmlns:a16="http://schemas.microsoft.com/office/drawing/2014/main" id="{7CDAB49C-58D8-4884-874D-65C13B54E8C4}"/>
              </a:ext>
            </a:extLst>
          </p:cNvPr>
          <p:cNvSpPr txBox="1"/>
          <p:nvPr/>
        </p:nvSpPr>
        <p:spPr>
          <a:xfrm>
            <a:off x="2291607" y="4796606"/>
            <a:ext cx="479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BL off </a:t>
            </a: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375BCB88-7273-41EF-B706-AC6557B8E547}"/>
              </a:ext>
            </a:extLst>
          </p:cNvPr>
          <p:cNvSpPr txBox="1"/>
          <p:nvPr/>
        </p:nvSpPr>
        <p:spPr>
          <a:xfrm>
            <a:off x="236397" y="21205"/>
            <a:ext cx="111469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R13-H: GRVA/2020/31 adopted as ECE/TRANS/WP.29 /2021/73</a:t>
            </a:r>
          </a:p>
          <a:p>
            <a:r>
              <a:rPr lang="en-GB" sz="3200" dirty="0"/>
              <a:t>Release Accelerator Control: Stop Lamp Illumination</a:t>
            </a:r>
            <a:r>
              <a:rPr lang="en-GB" sz="3600" dirty="0"/>
              <a:t> </a:t>
            </a: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F4AC11F6-3C8B-4488-9EF1-BEE3948D6344}"/>
              </a:ext>
            </a:extLst>
          </p:cNvPr>
          <p:cNvCxnSpPr>
            <a:cxnSpLocks/>
          </p:cNvCxnSpPr>
          <p:nvPr/>
        </p:nvCxnSpPr>
        <p:spPr>
          <a:xfrm>
            <a:off x="2741057" y="3501137"/>
            <a:ext cx="279755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227EAB96-8F3E-43F7-9878-D7D35C4C25D1}"/>
              </a:ext>
            </a:extLst>
          </p:cNvPr>
          <p:cNvCxnSpPr>
            <a:cxnSpLocks/>
          </p:cNvCxnSpPr>
          <p:nvPr/>
        </p:nvCxnSpPr>
        <p:spPr>
          <a:xfrm>
            <a:off x="2703963" y="2869377"/>
            <a:ext cx="1471360" cy="637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3E80616-AE2C-41CF-821D-00DAB49AF276}"/>
              </a:ext>
            </a:extLst>
          </p:cNvPr>
          <p:cNvCxnSpPr>
            <a:cxnSpLocks/>
          </p:cNvCxnSpPr>
          <p:nvPr/>
        </p:nvCxnSpPr>
        <p:spPr>
          <a:xfrm>
            <a:off x="2644239" y="2875748"/>
            <a:ext cx="68795" cy="0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806CD53B-2EEB-4F10-9C50-B0EE4FC61368}"/>
              </a:ext>
            </a:extLst>
          </p:cNvPr>
          <p:cNvCxnSpPr>
            <a:cxnSpLocks/>
          </p:cNvCxnSpPr>
          <p:nvPr/>
        </p:nvCxnSpPr>
        <p:spPr>
          <a:xfrm>
            <a:off x="2684860" y="3558929"/>
            <a:ext cx="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9926AB5B-9213-42EE-93DA-ADD9CDF9493C}"/>
              </a:ext>
            </a:extLst>
          </p:cNvPr>
          <p:cNvCxnSpPr/>
          <p:nvPr/>
        </p:nvCxnSpPr>
        <p:spPr>
          <a:xfrm>
            <a:off x="2761025" y="40632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D6A09B62-0EE8-4CDF-84F4-328632775C0C}"/>
              </a:ext>
            </a:extLst>
          </p:cNvPr>
          <p:cNvCxnSpPr>
            <a:cxnSpLocks/>
          </p:cNvCxnSpPr>
          <p:nvPr/>
        </p:nvCxnSpPr>
        <p:spPr>
          <a:xfrm>
            <a:off x="2647108" y="3503690"/>
            <a:ext cx="68795" cy="0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feld 79">
            <a:extLst>
              <a:ext uri="{FF2B5EF4-FFF2-40B4-BE49-F238E27FC236}">
                <a16:creationId xmlns:a16="http://schemas.microsoft.com/office/drawing/2014/main" id="{42426782-4634-43AF-A74F-BB1336D11525}"/>
              </a:ext>
            </a:extLst>
          </p:cNvPr>
          <p:cNvSpPr txBox="1"/>
          <p:nvPr/>
        </p:nvSpPr>
        <p:spPr>
          <a:xfrm>
            <a:off x="2293570" y="4530841"/>
            <a:ext cx="77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BL on </a:t>
            </a:r>
          </a:p>
        </p:txBody>
      </p: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2E0DE0FF-675C-4828-B43F-41C655E1C5A1}"/>
              </a:ext>
            </a:extLst>
          </p:cNvPr>
          <p:cNvCxnSpPr/>
          <p:nvPr/>
        </p:nvCxnSpPr>
        <p:spPr>
          <a:xfrm>
            <a:off x="2717332" y="464397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>
            <a:extLst>
              <a:ext uri="{FF2B5EF4-FFF2-40B4-BE49-F238E27FC236}">
                <a16:creationId xmlns:a16="http://schemas.microsoft.com/office/drawing/2014/main" id="{AED2080F-79A9-4A79-8108-440570381EA1}"/>
              </a:ext>
            </a:extLst>
          </p:cNvPr>
          <p:cNvCxnSpPr/>
          <p:nvPr/>
        </p:nvCxnSpPr>
        <p:spPr>
          <a:xfrm>
            <a:off x="5980784" y="435825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r Verbinder 95">
            <a:extLst>
              <a:ext uri="{FF2B5EF4-FFF2-40B4-BE49-F238E27FC236}">
                <a16:creationId xmlns:a16="http://schemas.microsoft.com/office/drawing/2014/main" id="{20481E22-327C-4212-8B0B-936B04954E5F}"/>
              </a:ext>
            </a:extLst>
          </p:cNvPr>
          <p:cNvCxnSpPr/>
          <p:nvPr/>
        </p:nvCxnSpPr>
        <p:spPr>
          <a:xfrm>
            <a:off x="5980784" y="437278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>
            <a:extLst>
              <a:ext uri="{FF2B5EF4-FFF2-40B4-BE49-F238E27FC236}">
                <a16:creationId xmlns:a16="http://schemas.microsoft.com/office/drawing/2014/main" id="{3DC8C940-B094-4C77-A107-73A2B2291D68}"/>
              </a:ext>
            </a:extLst>
          </p:cNvPr>
          <p:cNvCxnSpPr/>
          <p:nvPr/>
        </p:nvCxnSpPr>
        <p:spPr>
          <a:xfrm flipV="1">
            <a:off x="5529121" y="4626931"/>
            <a:ext cx="0" cy="2857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DDA4E67C-225A-40CF-8B1C-685341C45710}"/>
              </a:ext>
            </a:extLst>
          </p:cNvPr>
          <p:cNvCxnSpPr>
            <a:cxnSpLocks/>
          </p:cNvCxnSpPr>
          <p:nvPr/>
        </p:nvCxnSpPr>
        <p:spPr>
          <a:xfrm>
            <a:off x="5527319" y="3514243"/>
            <a:ext cx="0" cy="283856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8D2D26B8-3719-4E71-956B-BF333FB743E0}"/>
              </a:ext>
            </a:extLst>
          </p:cNvPr>
          <p:cNvCxnSpPr>
            <a:cxnSpLocks/>
            <a:stCxn id="8" idx="12"/>
          </p:cNvCxnSpPr>
          <p:nvPr/>
        </p:nvCxnSpPr>
        <p:spPr>
          <a:xfrm flipH="1">
            <a:off x="6797965" y="3992962"/>
            <a:ext cx="4908" cy="23599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055817EE-F593-4B62-949F-646A7FF4C96B}"/>
              </a:ext>
            </a:extLst>
          </p:cNvPr>
          <p:cNvCxnSpPr>
            <a:cxnSpLocks/>
          </p:cNvCxnSpPr>
          <p:nvPr/>
        </p:nvCxnSpPr>
        <p:spPr>
          <a:xfrm>
            <a:off x="4053125" y="3965661"/>
            <a:ext cx="0" cy="239524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EF8EBDB0-C5A7-4319-A08C-ADB737747A19}"/>
              </a:ext>
            </a:extLst>
          </p:cNvPr>
          <p:cNvCxnSpPr>
            <a:cxnSpLocks/>
          </p:cNvCxnSpPr>
          <p:nvPr/>
        </p:nvCxnSpPr>
        <p:spPr>
          <a:xfrm>
            <a:off x="4341076" y="22431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Bogen 40">
            <a:extLst>
              <a:ext uri="{FF2B5EF4-FFF2-40B4-BE49-F238E27FC236}">
                <a16:creationId xmlns:a16="http://schemas.microsoft.com/office/drawing/2014/main" id="{DD6B11C4-BC7B-4F3B-B14C-D76549FC6B50}"/>
              </a:ext>
            </a:extLst>
          </p:cNvPr>
          <p:cNvSpPr/>
          <p:nvPr/>
        </p:nvSpPr>
        <p:spPr>
          <a:xfrm>
            <a:off x="5708746" y="3590329"/>
            <a:ext cx="26657" cy="3002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3E8A0CD7-7442-4741-9040-4DD535E405C6}"/>
              </a:ext>
            </a:extLst>
          </p:cNvPr>
          <p:cNvCxnSpPr>
            <a:cxnSpLocks/>
            <a:endCxn id="38" idx="1"/>
          </p:cNvCxnSpPr>
          <p:nvPr/>
        </p:nvCxnSpPr>
        <p:spPr>
          <a:xfrm flipV="1">
            <a:off x="2732326" y="3971829"/>
            <a:ext cx="1292222" cy="34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r Verbinder 87">
            <a:extLst>
              <a:ext uri="{FF2B5EF4-FFF2-40B4-BE49-F238E27FC236}">
                <a16:creationId xmlns:a16="http://schemas.microsoft.com/office/drawing/2014/main" id="{7FA3106B-9A25-422A-BE3D-871F225E6F91}"/>
              </a:ext>
            </a:extLst>
          </p:cNvPr>
          <p:cNvCxnSpPr>
            <a:cxnSpLocks/>
          </p:cNvCxnSpPr>
          <p:nvPr/>
        </p:nvCxnSpPr>
        <p:spPr>
          <a:xfrm>
            <a:off x="4000876" y="3694921"/>
            <a:ext cx="0" cy="25435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feld 122">
            <a:extLst>
              <a:ext uri="{FF2B5EF4-FFF2-40B4-BE49-F238E27FC236}">
                <a16:creationId xmlns:a16="http://schemas.microsoft.com/office/drawing/2014/main" id="{3477DD4E-472F-4660-B514-1C7920DB8203}"/>
              </a:ext>
            </a:extLst>
          </p:cNvPr>
          <p:cNvSpPr txBox="1"/>
          <p:nvPr/>
        </p:nvSpPr>
        <p:spPr>
          <a:xfrm>
            <a:off x="2292938" y="5513550"/>
            <a:ext cx="479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BL off </a:t>
            </a: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99ABEBCA-9E3E-4F0F-B436-FEC2FB9EA242}"/>
              </a:ext>
            </a:extLst>
          </p:cNvPr>
          <p:cNvSpPr txBox="1"/>
          <p:nvPr/>
        </p:nvSpPr>
        <p:spPr>
          <a:xfrm>
            <a:off x="2294901" y="5247785"/>
            <a:ext cx="77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BL on </a:t>
            </a:r>
          </a:p>
        </p:txBody>
      </p:sp>
      <p:sp>
        <p:nvSpPr>
          <p:cNvPr id="125" name="Textfeld 124">
            <a:extLst>
              <a:ext uri="{FF2B5EF4-FFF2-40B4-BE49-F238E27FC236}">
                <a16:creationId xmlns:a16="http://schemas.microsoft.com/office/drawing/2014/main" id="{315A7AAA-FA75-468E-BF6F-5A2CF2917A0D}"/>
              </a:ext>
            </a:extLst>
          </p:cNvPr>
          <p:cNvSpPr txBox="1"/>
          <p:nvPr/>
        </p:nvSpPr>
        <p:spPr>
          <a:xfrm>
            <a:off x="2286312" y="6238441"/>
            <a:ext cx="479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BL off </a:t>
            </a: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71C225AF-F960-46CD-A79B-7C7908C3B688}"/>
              </a:ext>
            </a:extLst>
          </p:cNvPr>
          <p:cNvSpPr txBox="1"/>
          <p:nvPr/>
        </p:nvSpPr>
        <p:spPr>
          <a:xfrm>
            <a:off x="2288275" y="5972676"/>
            <a:ext cx="77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BL on </a:t>
            </a:r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2B14D439-995B-4877-A179-122DBBB79FB9}"/>
              </a:ext>
            </a:extLst>
          </p:cNvPr>
          <p:cNvSpPr txBox="1"/>
          <p:nvPr/>
        </p:nvSpPr>
        <p:spPr>
          <a:xfrm>
            <a:off x="7015044" y="5744975"/>
            <a:ext cx="48164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/>
              <a:t>Once generated the signal shall be kept as long as a deceleration demand persists. However, the signal may be suppressed at standstill </a:t>
            </a:r>
            <a:r>
              <a:rPr lang="en-US" sz="1200" b="1" dirty="0">
                <a:solidFill>
                  <a:srgbClr val="00B050"/>
                </a:solidFill>
              </a:rPr>
              <a:t>or</a:t>
            </a:r>
            <a:r>
              <a:rPr lang="en-US" sz="1200" b="1" dirty="0"/>
              <a:t> </a:t>
            </a:r>
            <a:r>
              <a:rPr lang="en-US" sz="1200" b="1" dirty="0">
                <a:solidFill>
                  <a:srgbClr val="00B050"/>
                </a:solidFill>
              </a:rPr>
              <a:t>when the deceleration demand falls below that value which generated the signal.</a:t>
            </a:r>
          </a:p>
        </p:txBody>
      </p:sp>
      <p:sp>
        <p:nvSpPr>
          <p:cNvPr id="134" name="Textfeld 133">
            <a:extLst>
              <a:ext uri="{FF2B5EF4-FFF2-40B4-BE49-F238E27FC236}">
                <a16:creationId xmlns:a16="http://schemas.microsoft.com/office/drawing/2014/main" id="{F07AFBF9-9098-4CB7-A66A-634041BFEA65}"/>
              </a:ext>
            </a:extLst>
          </p:cNvPr>
          <p:cNvSpPr txBox="1"/>
          <p:nvPr/>
        </p:nvSpPr>
        <p:spPr>
          <a:xfrm>
            <a:off x="7052568" y="5102642"/>
            <a:ext cx="48493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/>
              <a:t>Once generated the signal shall be kept as long as a deceleration demand persists. However, the signal may be suppressed at standstill. 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C86CD242-47CB-4648-A63C-AD3578A441DD}"/>
              </a:ext>
            </a:extLst>
          </p:cNvPr>
          <p:cNvGrpSpPr/>
          <p:nvPr/>
        </p:nvGrpSpPr>
        <p:grpSpPr>
          <a:xfrm>
            <a:off x="2731010" y="4628544"/>
            <a:ext cx="4057848" cy="290563"/>
            <a:chOff x="1781773" y="4628544"/>
            <a:chExt cx="4057848" cy="290563"/>
          </a:xfrm>
        </p:grpSpPr>
        <p:cxnSp>
          <p:nvCxnSpPr>
            <p:cNvPr id="85" name="Gerader Verbinder 84">
              <a:extLst>
                <a:ext uri="{FF2B5EF4-FFF2-40B4-BE49-F238E27FC236}">
                  <a16:creationId xmlns:a16="http://schemas.microsoft.com/office/drawing/2014/main" id="{D245AC02-8989-4E0B-B7BF-0C3F725A7E01}"/>
                </a:ext>
              </a:extLst>
            </p:cNvPr>
            <p:cNvCxnSpPr>
              <a:cxnSpLocks/>
            </p:cNvCxnSpPr>
            <p:nvPr/>
          </p:nvCxnSpPr>
          <p:spPr>
            <a:xfrm>
              <a:off x="1781773" y="4919107"/>
              <a:ext cx="144431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r Verbinder 90">
              <a:extLst>
                <a:ext uri="{FF2B5EF4-FFF2-40B4-BE49-F238E27FC236}">
                  <a16:creationId xmlns:a16="http://schemas.microsoft.com/office/drawing/2014/main" id="{708390C9-F72F-4E86-B08A-45EA0EF9FC74}"/>
                </a:ext>
              </a:extLst>
            </p:cNvPr>
            <p:cNvCxnSpPr>
              <a:cxnSpLocks/>
            </p:cNvCxnSpPr>
            <p:nvPr/>
          </p:nvCxnSpPr>
          <p:spPr>
            <a:xfrm>
              <a:off x="3100250" y="4628544"/>
              <a:ext cx="148308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r Verbinder 99">
              <a:extLst>
                <a:ext uri="{FF2B5EF4-FFF2-40B4-BE49-F238E27FC236}">
                  <a16:creationId xmlns:a16="http://schemas.microsoft.com/office/drawing/2014/main" id="{DF3923C9-609E-4999-94BD-FF91B65913DB}"/>
                </a:ext>
              </a:extLst>
            </p:cNvPr>
            <p:cNvCxnSpPr>
              <a:cxnSpLocks/>
            </p:cNvCxnSpPr>
            <p:nvPr/>
          </p:nvCxnSpPr>
          <p:spPr>
            <a:xfrm>
              <a:off x="4565419" y="4909403"/>
              <a:ext cx="127420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hteck 65">
              <a:extLst>
                <a:ext uri="{FF2B5EF4-FFF2-40B4-BE49-F238E27FC236}">
                  <a16:creationId xmlns:a16="http://schemas.microsoft.com/office/drawing/2014/main" id="{0D5CC8DB-5442-4264-A212-78FCC91C9E15}"/>
                </a:ext>
              </a:extLst>
            </p:cNvPr>
            <p:cNvSpPr/>
            <p:nvPr/>
          </p:nvSpPr>
          <p:spPr>
            <a:xfrm>
              <a:off x="3100250" y="4640604"/>
              <a:ext cx="135225" cy="261713"/>
            </a:xfrm>
            <a:prstGeom prst="rect">
              <a:avLst/>
            </a:prstGeom>
            <a:pattFill prst="dkVert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8B352431-3C4D-4C78-8FEF-B4B6C164697E}"/>
              </a:ext>
            </a:extLst>
          </p:cNvPr>
          <p:cNvGrpSpPr/>
          <p:nvPr/>
        </p:nvGrpSpPr>
        <p:grpSpPr>
          <a:xfrm>
            <a:off x="2707953" y="5349799"/>
            <a:ext cx="4095984" cy="288148"/>
            <a:chOff x="1758716" y="5349799"/>
            <a:chExt cx="4095984" cy="288148"/>
          </a:xfrm>
        </p:grpSpPr>
        <p:cxnSp>
          <p:nvCxnSpPr>
            <p:cNvPr id="95" name="Gerader Verbinder 94">
              <a:extLst>
                <a:ext uri="{FF2B5EF4-FFF2-40B4-BE49-F238E27FC236}">
                  <a16:creationId xmlns:a16="http://schemas.microsoft.com/office/drawing/2014/main" id="{9F9D80FA-3DAF-4A42-AFBC-891D95A04150}"/>
                </a:ext>
              </a:extLst>
            </p:cNvPr>
            <p:cNvCxnSpPr>
              <a:cxnSpLocks/>
            </p:cNvCxnSpPr>
            <p:nvPr/>
          </p:nvCxnSpPr>
          <p:spPr>
            <a:xfrm>
              <a:off x="1758716" y="5637947"/>
              <a:ext cx="146737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r Verbinder 97">
              <a:extLst>
                <a:ext uri="{FF2B5EF4-FFF2-40B4-BE49-F238E27FC236}">
                  <a16:creationId xmlns:a16="http://schemas.microsoft.com/office/drawing/2014/main" id="{8E980639-565B-4DBF-9010-5145810DB711}"/>
                </a:ext>
              </a:extLst>
            </p:cNvPr>
            <p:cNvCxnSpPr>
              <a:cxnSpLocks/>
            </p:cNvCxnSpPr>
            <p:nvPr/>
          </p:nvCxnSpPr>
          <p:spPr>
            <a:xfrm>
              <a:off x="3100250" y="5349842"/>
              <a:ext cx="149806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r Verbinder 104">
              <a:extLst>
                <a:ext uri="{FF2B5EF4-FFF2-40B4-BE49-F238E27FC236}">
                  <a16:creationId xmlns:a16="http://schemas.microsoft.com/office/drawing/2014/main" id="{4FAFA182-9E73-4D99-B58C-DC0DD8252E17}"/>
                </a:ext>
              </a:extLst>
            </p:cNvPr>
            <p:cNvCxnSpPr>
              <a:cxnSpLocks/>
            </p:cNvCxnSpPr>
            <p:nvPr/>
          </p:nvCxnSpPr>
          <p:spPr>
            <a:xfrm>
              <a:off x="4580948" y="5349799"/>
              <a:ext cx="127375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C50A98E5-25B7-4CD4-9CB0-4F2D9D10DAAC}"/>
                </a:ext>
              </a:extLst>
            </p:cNvPr>
            <p:cNvSpPr/>
            <p:nvPr/>
          </p:nvSpPr>
          <p:spPr>
            <a:xfrm>
              <a:off x="3100251" y="5361902"/>
              <a:ext cx="130518" cy="263721"/>
            </a:xfrm>
            <a:prstGeom prst="rect">
              <a:avLst/>
            </a:prstGeom>
            <a:pattFill prst="dkVert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D6EE8CBD-A59E-4E12-BB1F-1DC715D19AFB}"/>
              </a:ext>
            </a:extLst>
          </p:cNvPr>
          <p:cNvCxnSpPr>
            <a:cxnSpLocks/>
          </p:cNvCxnSpPr>
          <p:nvPr/>
        </p:nvCxnSpPr>
        <p:spPr>
          <a:xfrm>
            <a:off x="2723855" y="6367337"/>
            <a:ext cx="14514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r Verbinder 109">
            <a:extLst>
              <a:ext uri="{FF2B5EF4-FFF2-40B4-BE49-F238E27FC236}">
                <a16:creationId xmlns:a16="http://schemas.microsoft.com/office/drawing/2014/main" id="{3C8BB6EE-915E-4C45-9278-1869B7B1D001}"/>
              </a:ext>
            </a:extLst>
          </p:cNvPr>
          <p:cNvCxnSpPr>
            <a:cxnSpLocks/>
          </p:cNvCxnSpPr>
          <p:nvPr/>
        </p:nvCxnSpPr>
        <p:spPr>
          <a:xfrm>
            <a:off x="3998824" y="6074316"/>
            <a:ext cx="15363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hteck 67">
            <a:extLst>
              <a:ext uri="{FF2B5EF4-FFF2-40B4-BE49-F238E27FC236}">
                <a16:creationId xmlns:a16="http://schemas.microsoft.com/office/drawing/2014/main" id="{6615CAEE-4249-4025-BFE2-48149FC3B1D4}"/>
              </a:ext>
            </a:extLst>
          </p:cNvPr>
          <p:cNvSpPr/>
          <p:nvPr/>
        </p:nvSpPr>
        <p:spPr>
          <a:xfrm>
            <a:off x="3998824" y="6088906"/>
            <a:ext cx="176499" cy="266108"/>
          </a:xfrm>
          <a:prstGeom prst="rect">
            <a:avLst/>
          </a:prstGeom>
          <a:pattFill prst="dkVert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0D2D8F81-EA90-4700-B602-F529433B7F71}"/>
              </a:ext>
            </a:extLst>
          </p:cNvPr>
          <p:cNvGrpSpPr/>
          <p:nvPr/>
        </p:nvGrpSpPr>
        <p:grpSpPr>
          <a:xfrm>
            <a:off x="2692182" y="1262743"/>
            <a:ext cx="4683978" cy="5123564"/>
            <a:chOff x="493544" y="696887"/>
            <a:chExt cx="8370997" cy="7804297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4752953E-17D1-4ECF-9398-1851E462EB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5564" y="696887"/>
              <a:ext cx="0" cy="780429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42B1D2AF-E56B-4F10-A311-0EB2D393B279}"/>
                </a:ext>
              </a:extLst>
            </p:cNvPr>
            <p:cNvCxnSpPr>
              <a:cxnSpLocks/>
            </p:cNvCxnSpPr>
            <p:nvPr/>
          </p:nvCxnSpPr>
          <p:spPr>
            <a:xfrm>
              <a:off x="493544" y="4839277"/>
              <a:ext cx="837099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5E446A63-D083-415B-961E-04290E28181B}"/>
              </a:ext>
            </a:extLst>
          </p:cNvPr>
          <p:cNvGrpSpPr/>
          <p:nvPr/>
        </p:nvGrpSpPr>
        <p:grpSpPr>
          <a:xfrm>
            <a:off x="2720404" y="1598106"/>
            <a:ext cx="4082469" cy="2394856"/>
            <a:chOff x="1045030" y="1796995"/>
            <a:chExt cx="6992982" cy="3698115"/>
          </a:xfrm>
        </p:grpSpPr>
        <p:cxnSp>
          <p:nvCxnSpPr>
            <p:cNvPr id="3" name="Gerader Verbinder 2">
              <a:extLst>
                <a:ext uri="{FF2B5EF4-FFF2-40B4-BE49-F238E27FC236}">
                  <a16:creationId xmlns:a16="http://schemas.microsoft.com/office/drawing/2014/main" id="{16451193-ACA5-4562-A59B-956F4699CAC8}"/>
                </a:ext>
              </a:extLst>
            </p:cNvPr>
            <p:cNvCxnSpPr/>
            <p:nvPr/>
          </p:nvCxnSpPr>
          <p:spPr>
            <a:xfrm>
              <a:off x="1045030" y="1798365"/>
              <a:ext cx="1977456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083D8DCE-4337-40B9-A0F9-B1B66D2A62B6}"/>
                </a:ext>
              </a:extLst>
            </p:cNvPr>
            <p:cNvSpPr/>
            <p:nvPr/>
          </p:nvSpPr>
          <p:spPr>
            <a:xfrm>
              <a:off x="2735251" y="1796995"/>
              <a:ext cx="5302761" cy="3698115"/>
            </a:xfrm>
            <a:custGeom>
              <a:avLst/>
              <a:gdLst>
                <a:gd name="connsiteX0" fmla="*/ 0 w 5521234"/>
                <a:gd name="connsiteY0" fmla="*/ 2580 h 3773392"/>
                <a:gd name="connsiteX1" fmla="*/ 418011 w 5521234"/>
                <a:gd name="connsiteY1" fmla="*/ 2580 h 3773392"/>
                <a:gd name="connsiteX2" fmla="*/ 418011 w 5521234"/>
                <a:gd name="connsiteY2" fmla="*/ 2580 h 3773392"/>
                <a:gd name="connsiteX3" fmla="*/ 600891 w 5521234"/>
                <a:gd name="connsiteY3" fmla="*/ 2580 h 3773392"/>
                <a:gd name="connsiteX4" fmla="*/ 740228 w 5521234"/>
                <a:gd name="connsiteY4" fmla="*/ 37415 h 3773392"/>
                <a:gd name="connsiteX5" fmla="*/ 853440 w 5521234"/>
                <a:gd name="connsiteY5" fmla="*/ 159335 h 3773392"/>
                <a:gd name="connsiteX6" fmla="*/ 1166948 w 5521234"/>
                <a:gd name="connsiteY6" fmla="*/ 812477 h 3773392"/>
                <a:gd name="connsiteX7" fmla="*/ 1445622 w 5521234"/>
                <a:gd name="connsiteY7" fmla="*/ 1274032 h 3773392"/>
                <a:gd name="connsiteX8" fmla="*/ 1898468 w 5521234"/>
                <a:gd name="connsiteY8" fmla="*/ 1840089 h 3773392"/>
                <a:gd name="connsiteX9" fmla="*/ 2673531 w 5521234"/>
                <a:gd name="connsiteY9" fmla="*/ 2589026 h 3773392"/>
                <a:gd name="connsiteX10" fmla="*/ 3466011 w 5521234"/>
                <a:gd name="connsiteY10" fmla="*/ 3094123 h 3773392"/>
                <a:gd name="connsiteX11" fmla="*/ 4563291 w 5521234"/>
                <a:gd name="connsiteY11" fmla="*/ 3555677 h 3773392"/>
                <a:gd name="connsiteX12" fmla="*/ 5521234 w 5521234"/>
                <a:gd name="connsiteY12" fmla="*/ 3773392 h 3773392"/>
                <a:gd name="connsiteX13" fmla="*/ 5521234 w 5521234"/>
                <a:gd name="connsiteY13" fmla="*/ 3773392 h 377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21234" h="3773392">
                  <a:moveTo>
                    <a:pt x="0" y="2580"/>
                  </a:moveTo>
                  <a:lnTo>
                    <a:pt x="418011" y="2580"/>
                  </a:lnTo>
                  <a:lnTo>
                    <a:pt x="418011" y="2580"/>
                  </a:lnTo>
                  <a:cubicBezTo>
                    <a:pt x="448491" y="2580"/>
                    <a:pt x="547188" y="-3226"/>
                    <a:pt x="600891" y="2580"/>
                  </a:cubicBezTo>
                  <a:cubicBezTo>
                    <a:pt x="654594" y="8386"/>
                    <a:pt x="698137" y="11289"/>
                    <a:pt x="740228" y="37415"/>
                  </a:cubicBezTo>
                  <a:cubicBezTo>
                    <a:pt x="782320" y="63541"/>
                    <a:pt x="782320" y="30158"/>
                    <a:pt x="853440" y="159335"/>
                  </a:cubicBezTo>
                  <a:cubicBezTo>
                    <a:pt x="924560" y="288512"/>
                    <a:pt x="1068251" y="626694"/>
                    <a:pt x="1166948" y="812477"/>
                  </a:cubicBezTo>
                  <a:cubicBezTo>
                    <a:pt x="1265645" y="998260"/>
                    <a:pt x="1323702" y="1102763"/>
                    <a:pt x="1445622" y="1274032"/>
                  </a:cubicBezTo>
                  <a:cubicBezTo>
                    <a:pt x="1567542" y="1445301"/>
                    <a:pt x="1693817" y="1620923"/>
                    <a:pt x="1898468" y="1840089"/>
                  </a:cubicBezTo>
                  <a:cubicBezTo>
                    <a:pt x="2103120" y="2059255"/>
                    <a:pt x="2412274" y="2380020"/>
                    <a:pt x="2673531" y="2589026"/>
                  </a:cubicBezTo>
                  <a:cubicBezTo>
                    <a:pt x="2934788" y="2798032"/>
                    <a:pt x="3151051" y="2933015"/>
                    <a:pt x="3466011" y="3094123"/>
                  </a:cubicBezTo>
                  <a:cubicBezTo>
                    <a:pt x="3780971" y="3255231"/>
                    <a:pt x="4220754" y="3442466"/>
                    <a:pt x="4563291" y="3555677"/>
                  </a:cubicBezTo>
                  <a:cubicBezTo>
                    <a:pt x="4905828" y="3668888"/>
                    <a:pt x="5521234" y="3773392"/>
                    <a:pt x="5521234" y="3773392"/>
                  </a:cubicBezTo>
                  <a:lnTo>
                    <a:pt x="5521234" y="3773392"/>
                  </a:lnTo>
                </a:path>
              </a:pathLst>
            </a:cu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5DB787B3-0F66-4DD7-9572-AD3862BDC346}"/>
              </a:ext>
            </a:extLst>
          </p:cNvPr>
          <p:cNvSpPr txBox="1"/>
          <p:nvPr/>
        </p:nvSpPr>
        <p:spPr>
          <a:xfrm>
            <a:off x="6832365" y="3927723"/>
            <a:ext cx="486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t [s]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A18E5C6-449B-4975-B9F4-27C6891559B4}"/>
              </a:ext>
            </a:extLst>
          </p:cNvPr>
          <p:cNvSpPr txBox="1"/>
          <p:nvPr/>
        </p:nvSpPr>
        <p:spPr>
          <a:xfrm>
            <a:off x="2296199" y="2716452"/>
            <a:ext cx="634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070C0"/>
                </a:solidFill>
              </a:rPr>
              <a:t>1.3</a:t>
            </a:r>
            <a:r>
              <a:rPr lang="de-DE" sz="14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87A266AF-0D1C-44C6-97AE-341A20556D8A}"/>
              </a:ext>
            </a:extLst>
          </p:cNvPr>
          <p:cNvSpPr txBox="1"/>
          <p:nvPr/>
        </p:nvSpPr>
        <p:spPr>
          <a:xfrm>
            <a:off x="2282171" y="3344393"/>
            <a:ext cx="661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070C0"/>
                </a:solidFill>
              </a:rPr>
              <a:t>0.7</a:t>
            </a:r>
            <a:r>
              <a:rPr lang="de-DE" sz="1400" b="1" dirty="0">
                <a:solidFill>
                  <a:srgbClr val="0070C0"/>
                </a:solidFill>
              </a:rPr>
              <a:t> </a:t>
            </a:r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03E4A8D5-1DA2-4AE8-AAB4-7804C784D655}"/>
              </a:ext>
            </a:extLst>
          </p:cNvPr>
          <p:cNvGrpSpPr/>
          <p:nvPr/>
        </p:nvGrpSpPr>
        <p:grpSpPr>
          <a:xfrm>
            <a:off x="3900639" y="2128249"/>
            <a:ext cx="2937648" cy="1848809"/>
            <a:chOff x="3900639" y="2128249"/>
            <a:chExt cx="2937648" cy="1848809"/>
          </a:xfrm>
        </p:grpSpPr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B374C197-127B-4A0E-9432-109043E36C23}"/>
                </a:ext>
              </a:extLst>
            </p:cNvPr>
            <p:cNvCxnSpPr>
              <a:cxnSpLocks/>
              <a:stCxn id="38" idx="8"/>
              <a:endCxn id="93" idx="0"/>
            </p:cNvCxnSpPr>
            <p:nvPr/>
          </p:nvCxnSpPr>
          <p:spPr>
            <a:xfrm>
              <a:off x="4321277" y="2177578"/>
              <a:ext cx="1306235" cy="147367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Freihandform: Form 92">
              <a:extLst>
                <a:ext uri="{FF2B5EF4-FFF2-40B4-BE49-F238E27FC236}">
                  <a16:creationId xmlns:a16="http://schemas.microsoft.com/office/drawing/2014/main" id="{6EEAFE4F-9065-4FD7-9300-62FE406D4D3B}"/>
                </a:ext>
              </a:extLst>
            </p:cNvPr>
            <p:cNvSpPr/>
            <p:nvPr/>
          </p:nvSpPr>
          <p:spPr>
            <a:xfrm>
              <a:off x="5627512" y="3651249"/>
              <a:ext cx="1210775" cy="325809"/>
            </a:xfrm>
            <a:custGeom>
              <a:avLst/>
              <a:gdLst>
                <a:gd name="connsiteX0" fmla="*/ 0 w 1971924"/>
                <a:gd name="connsiteY0" fmla="*/ 0 h 556592"/>
                <a:gd name="connsiteX1" fmla="*/ 286247 w 1971924"/>
                <a:gd name="connsiteY1" fmla="*/ 246491 h 556592"/>
                <a:gd name="connsiteX2" fmla="*/ 652007 w 1971924"/>
                <a:gd name="connsiteY2" fmla="*/ 397566 h 556592"/>
                <a:gd name="connsiteX3" fmla="*/ 985962 w 1971924"/>
                <a:gd name="connsiteY3" fmla="*/ 485030 h 556592"/>
                <a:gd name="connsiteX4" fmla="*/ 1415333 w 1971924"/>
                <a:gd name="connsiteY4" fmla="*/ 540689 h 556592"/>
                <a:gd name="connsiteX5" fmla="*/ 1971924 w 1971924"/>
                <a:gd name="connsiteY5" fmla="*/ 556592 h 556592"/>
                <a:gd name="connsiteX6" fmla="*/ 1971924 w 1971924"/>
                <a:gd name="connsiteY6" fmla="*/ 556592 h 55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1924" h="556592">
                  <a:moveTo>
                    <a:pt x="0" y="0"/>
                  </a:moveTo>
                  <a:cubicBezTo>
                    <a:pt x="88789" y="90115"/>
                    <a:pt x="177579" y="180230"/>
                    <a:pt x="286247" y="246491"/>
                  </a:cubicBezTo>
                  <a:cubicBezTo>
                    <a:pt x="394915" y="312752"/>
                    <a:pt x="535388" y="357810"/>
                    <a:pt x="652007" y="397566"/>
                  </a:cubicBezTo>
                  <a:cubicBezTo>
                    <a:pt x="768626" y="437322"/>
                    <a:pt x="858741" y="461176"/>
                    <a:pt x="985962" y="485030"/>
                  </a:cubicBezTo>
                  <a:cubicBezTo>
                    <a:pt x="1113183" y="508884"/>
                    <a:pt x="1251006" y="528762"/>
                    <a:pt x="1415333" y="540689"/>
                  </a:cubicBezTo>
                  <a:cubicBezTo>
                    <a:pt x="1579660" y="552616"/>
                    <a:pt x="1971924" y="556592"/>
                    <a:pt x="1971924" y="556592"/>
                  </a:cubicBezTo>
                  <a:lnTo>
                    <a:pt x="1971924" y="556592"/>
                  </a:lnTo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9654511D-DA9C-4A4E-80BA-D7EADDCB0F59}"/>
                </a:ext>
              </a:extLst>
            </p:cNvPr>
            <p:cNvSpPr/>
            <p:nvPr/>
          </p:nvSpPr>
          <p:spPr>
            <a:xfrm>
              <a:off x="3900639" y="2128249"/>
              <a:ext cx="420638" cy="1847044"/>
            </a:xfrm>
            <a:custGeom>
              <a:avLst/>
              <a:gdLst>
                <a:gd name="connsiteX0" fmla="*/ 0 w 1025718"/>
                <a:gd name="connsiteY0" fmla="*/ 2892367 h 2905768"/>
                <a:gd name="connsiteX1" fmla="*/ 302150 w 1025718"/>
                <a:gd name="connsiteY1" fmla="*/ 2900318 h 2905768"/>
                <a:gd name="connsiteX2" fmla="*/ 389614 w 1025718"/>
                <a:gd name="connsiteY2" fmla="*/ 2820805 h 2905768"/>
                <a:gd name="connsiteX3" fmla="*/ 429371 w 1025718"/>
                <a:gd name="connsiteY3" fmla="*/ 2701536 h 2905768"/>
                <a:gd name="connsiteX4" fmla="*/ 461176 w 1025718"/>
                <a:gd name="connsiteY4" fmla="*/ 2518656 h 2905768"/>
                <a:gd name="connsiteX5" fmla="*/ 731520 w 1025718"/>
                <a:gd name="connsiteY5" fmla="*/ 586489 h 2905768"/>
                <a:gd name="connsiteX6" fmla="*/ 795131 w 1025718"/>
                <a:gd name="connsiteY6" fmla="*/ 69654 h 2905768"/>
                <a:gd name="connsiteX7" fmla="*/ 930303 w 1025718"/>
                <a:gd name="connsiteY7" fmla="*/ 6044 h 2905768"/>
                <a:gd name="connsiteX8" fmla="*/ 1025718 w 1025718"/>
                <a:gd name="connsiteY8" fmla="*/ 77605 h 2905768"/>
                <a:gd name="connsiteX9" fmla="*/ 1025718 w 1025718"/>
                <a:gd name="connsiteY9" fmla="*/ 77605 h 290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5718" h="2905768">
                  <a:moveTo>
                    <a:pt x="0" y="2892367"/>
                  </a:moveTo>
                  <a:cubicBezTo>
                    <a:pt x="118607" y="2902306"/>
                    <a:pt x="237214" y="2912245"/>
                    <a:pt x="302150" y="2900318"/>
                  </a:cubicBezTo>
                  <a:cubicBezTo>
                    <a:pt x="367086" y="2888391"/>
                    <a:pt x="368411" y="2853935"/>
                    <a:pt x="389614" y="2820805"/>
                  </a:cubicBezTo>
                  <a:cubicBezTo>
                    <a:pt x="410817" y="2787675"/>
                    <a:pt x="417444" y="2751894"/>
                    <a:pt x="429371" y="2701536"/>
                  </a:cubicBezTo>
                  <a:cubicBezTo>
                    <a:pt x="441298" y="2651178"/>
                    <a:pt x="410818" y="2871164"/>
                    <a:pt x="461176" y="2518656"/>
                  </a:cubicBezTo>
                  <a:cubicBezTo>
                    <a:pt x="511534" y="2166148"/>
                    <a:pt x="675861" y="994656"/>
                    <a:pt x="731520" y="586489"/>
                  </a:cubicBezTo>
                  <a:cubicBezTo>
                    <a:pt x="787179" y="178322"/>
                    <a:pt x="762001" y="166395"/>
                    <a:pt x="795131" y="69654"/>
                  </a:cubicBezTo>
                  <a:cubicBezTo>
                    <a:pt x="828262" y="-27087"/>
                    <a:pt x="891872" y="4719"/>
                    <a:pt x="930303" y="6044"/>
                  </a:cubicBezTo>
                  <a:cubicBezTo>
                    <a:pt x="968734" y="7369"/>
                    <a:pt x="1025718" y="77605"/>
                    <a:pt x="1025718" y="77605"/>
                  </a:cubicBezTo>
                  <a:lnTo>
                    <a:pt x="1025718" y="77605"/>
                  </a:lnTo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8" name="Textfeld 77">
            <a:extLst>
              <a:ext uri="{FF2B5EF4-FFF2-40B4-BE49-F238E27FC236}">
                <a16:creationId xmlns:a16="http://schemas.microsoft.com/office/drawing/2014/main" id="{D80C67FD-5C83-4E22-952E-BD8592C5838F}"/>
              </a:ext>
            </a:extLst>
          </p:cNvPr>
          <p:cNvSpPr txBox="1"/>
          <p:nvPr/>
        </p:nvSpPr>
        <p:spPr>
          <a:xfrm>
            <a:off x="7036540" y="4528353"/>
            <a:ext cx="51032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chemeClr val="accent1"/>
                </a:solidFill>
              </a:rPr>
              <a:t>In all cases the signal shall be de-activated at the latest when the deceleration has fallen below 0.7 m/s²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39B1BB8E-D8E5-4DBF-98B3-028C46F3B078}"/>
              </a:ext>
            </a:extLst>
          </p:cNvPr>
          <p:cNvSpPr txBox="1"/>
          <p:nvPr/>
        </p:nvSpPr>
        <p:spPr>
          <a:xfrm>
            <a:off x="465897" y="4544092"/>
            <a:ext cx="17373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1" i="0" u="none" strike="noStrike" baseline="0" dirty="0">
                <a:solidFill>
                  <a:schemeClr val="accent1"/>
                </a:solidFill>
                <a:latin typeface="ArialMT"/>
              </a:rPr>
              <a:t>UN-R 13H/01 Suppl. 2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F27CE1FF-912B-459D-AEE6-CAA718E1782B}"/>
              </a:ext>
            </a:extLst>
          </p:cNvPr>
          <p:cNvSpPr txBox="1"/>
          <p:nvPr/>
        </p:nvSpPr>
        <p:spPr>
          <a:xfrm>
            <a:off x="486329" y="5304128"/>
            <a:ext cx="17373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1" i="0" u="none" strike="noStrike" baseline="0" dirty="0">
                <a:latin typeface="ArialMT"/>
              </a:rPr>
              <a:t>UN-R 13H/01 Suppl. 3</a:t>
            </a:r>
            <a:endParaRPr lang="en-US" sz="1200" b="1" dirty="0"/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9ABDF2C5-139F-44B3-8DA3-E2D1BAC8E6F6}"/>
              </a:ext>
            </a:extLst>
          </p:cNvPr>
          <p:cNvSpPr txBox="1"/>
          <p:nvPr/>
        </p:nvSpPr>
        <p:spPr>
          <a:xfrm>
            <a:off x="487665" y="5950531"/>
            <a:ext cx="18810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1" i="0" u="none" strike="noStrike" baseline="0" dirty="0">
                <a:solidFill>
                  <a:srgbClr val="00B050"/>
                </a:solidFill>
                <a:latin typeface="ArialMT"/>
              </a:rPr>
              <a:t>UN-R 13H/01 Suppl. 3+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72" name="Legende: mit gebogener Linie 71">
            <a:extLst>
              <a:ext uri="{FF2B5EF4-FFF2-40B4-BE49-F238E27FC236}">
                <a16:creationId xmlns:a16="http://schemas.microsoft.com/office/drawing/2014/main" id="{EDCBCA8B-7496-4A57-8B32-0CBBB73954AA}"/>
              </a:ext>
            </a:extLst>
          </p:cNvPr>
          <p:cNvSpPr/>
          <p:nvPr/>
        </p:nvSpPr>
        <p:spPr>
          <a:xfrm flipH="1">
            <a:off x="2797347" y="1992817"/>
            <a:ext cx="1105232" cy="374469"/>
          </a:xfrm>
          <a:prstGeom prst="borderCallout2">
            <a:avLst>
              <a:gd name="adj1" fmla="val 103468"/>
              <a:gd name="adj2" fmla="val 40632"/>
              <a:gd name="adj3" fmla="val 153301"/>
              <a:gd name="adj4" fmla="val 23856"/>
              <a:gd name="adj5" fmla="val 529223"/>
              <a:gd name="adj6" fmla="val -706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accelerator pedal released</a:t>
            </a:r>
          </a:p>
        </p:txBody>
      </p: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063D8D6E-09C4-4FB6-B898-87E1807926A4}"/>
              </a:ext>
            </a:extLst>
          </p:cNvPr>
          <p:cNvCxnSpPr>
            <a:cxnSpLocks/>
          </p:cNvCxnSpPr>
          <p:nvPr/>
        </p:nvCxnSpPr>
        <p:spPr>
          <a:xfrm flipH="1">
            <a:off x="5530645" y="6074612"/>
            <a:ext cx="1275736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A41C4F79-B6EF-4605-ACCA-E56873CE4BAA}"/>
              </a:ext>
            </a:extLst>
          </p:cNvPr>
          <p:cNvCxnSpPr/>
          <p:nvPr/>
        </p:nvCxnSpPr>
        <p:spPr>
          <a:xfrm>
            <a:off x="5532369" y="6086378"/>
            <a:ext cx="0" cy="276606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8DCF309A-4E1A-4F20-9888-4C93D02503DB}"/>
              </a:ext>
            </a:extLst>
          </p:cNvPr>
          <p:cNvCxnSpPr>
            <a:cxnSpLocks/>
          </p:cNvCxnSpPr>
          <p:nvPr/>
        </p:nvCxnSpPr>
        <p:spPr>
          <a:xfrm>
            <a:off x="5536296" y="6352006"/>
            <a:ext cx="1278486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1DFECA48-430E-4FF6-95A4-D117CF6AC6F1}"/>
              </a:ext>
            </a:extLst>
          </p:cNvPr>
          <p:cNvCxnSpPr>
            <a:cxnSpLocks/>
          </p:cNvCxnSpPr>
          <p:nvPr/>
        </p:nvCxnSpPr>
        <p:spPr>
          <a:xfrm>
            <a:off x="5535169" y="5377387"/>
            <a:ext cx="0" cy="248236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uppieren 64">
            <a:extLst>
              <a:ext uri="{FF2B5EF4-FFF2-40B4-BE49-F238E27FC236}">
                <a16:creationId xmlns:a16="http://schemas.microsoft.com/office/drawing/2014/main" id="{A9BC934B-6E8E-428A-A74D-78F9D71DA3F8}"/>
              </a:ext>
            </a:extLst>
          </p:cNvPr>
          <p:cNvGrpSpPr/>
          <p:nvPr/>
        </p:nvGrpSpPr>
        <p:grpSpPr>
          <a:xfrm>
            <a:off x="5302949" y="1159978"/>
            <a:ext cx="6304768" cy="4389982"/>
            <a:chOff x="5302949" y="1159978"/>
            <a:chExt cx="6304768" cy="4389982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25110CA2-BB5F-4763-9D5B-7606C8424344}"/>
                </a:ext>
              </a:extLst>
            </p:cNvPr>
            <p:cNvSpPr/>
            <p:nvPr/>
          </p:nvSpPr>
          <p:spPr>
            <a:xfrm>
              <a:off x="5302949" y="4671893"/>
              <a:ext cx="1681680" cy="87806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09D3B29E-71C4-4257-B83E-CBE59AB31195}"/>
                </a:ext>
              </a:extLst>
            </p:cNvPr>
            <p:cNvSpPr/>
            <p:nvPr/>
          </p:nvSpPr>
          <p:spPr>
            <a:xfrm>
              <a:off x="5941963" y="1159978"/>
              <a:ext cx="5665754" cy="273342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Textfeld 75">
              <a:extLst>
                <a:ext uri="{FF2B5EF4-FFF2-40B4-BE49-F238E27FC236}">
                  <a16:creationId xmlns:a16="http://schemas.microsoft.com/office/drawing/2014/main" id="{491DDD6A-395C-4855-9CE1-1A14199BA9B9}"/>
                </a:ext>
              </a:extLst>
            </p:cNvPr>
            <p:cNvSpPr txBox="1"/>
            <p:nvPr/>
          </p:nvSpPr>
          <p:spPr>
            <a:xfrm>
              <a:off x="6109649" y="1584499"/>
              <a:ext cx="5395336" cy="2031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With interpretation 1 of </a:t>
              </a:r>
              <a:r>
                <a:rPr lang="en-US" b="1" dirty="0">
                  <a:solidFill>
                    <a:srgbClr val="000000"/>
                  </a:solidFill>
                </a:rPr>
                <a:t>Suppl. 3 </a:t>
              </a:r>
              <a:br>
                <a:rPr lang="en-US" dirty="0">
                  <a:solidFill>
                    <a:srgbClr val="000000"/>
                  </a:solidFill>
                </a:rPr>
              </a:br>
              <a:r>
                <a:rPr lang="en-US" dirty="0">
                  <a:solidFill>
                    <a:srgbClr val="000000"/>
                  </a:solidFill>
                </a:rPr>
                <a:t>a design change would be required as part of an extension process of an existing approval.</a:t>
              </a:r>
            </a:p>
            <a:p>
              <a:pPr algn="ctr"/>
              <a:endParaRPr lang="en-US" dirty="0">
                <a:solidFill>
                  <a:srgbClr val="000000"/>
                </a:solidFill>
              </a:endParaRPr>
            </a:p>
            <a:p>
              <a:pPr algn="ctr"/>
              <a:r>
                <a:rPr lang="en-US" dirty="0">
                  <a:solidFill>
                    <a:srgbClr val="000000"/>
                  </a:solidFill>
                </a:rPr>
                <a:t>The </a:t>
              </a:r>
              <a:r>
                <a:rPr lang="en-US" b="1" dirty="0">
                  <a:solidFill>
                    <a:srgbClr val="00B050"/>
                  </a:solidFill>
                </a:rPr>
                <a:t>addition</a:t>
              </a:r>
              <a:r>
                <a:rPr lang="en-US" dirty="0">
                  <a:solidFill>
                    <a:srgbClr val="000000"/>
                  </a:solidFill>
                </a:rPr>
                <a:t> would clarify the intention and align the supplement with the rules of procedure of the </a:t>
              </a:r>
              <a:br>
                <a:rPr lang="en-US" dirty="0">
                  <a:solidFill>
                    <a:srgbClr val="000000"/>
                  </a:solidFill>
                </a:rPr>
              </a:br>
              <a:r>
                <a:rPr lang="en-US" dirty="0">
                  <a:solidFill>
                    <a:srgbClr val="000000"/>
                  </a:solidFill>
                </a:rPr>
                <a:t>UNECE 58 agreement. </a:t>
              </a:r>
            </a:p>
          </p:txBody>
        </p:sp>
        <p:cxnSp>
          <p:nvCxnSpPr>
            <p:cNvPr id="27" name="Gerade Verbindung mit Pfeil 26">
              <a:extLst>
                <a:ext uri="{FF2B5EF4-FFF2-40B4-BE49-F238E27FC236}">
                  <a16:creationId xmlns:a16="http://schemas.microsoft.com/office/drawing/2014/main" id="{F37D154A-58E3-4621-A1FB-74B7A00613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03970" y="3611495"/>
              <a:ext cx="618214" cy="1092660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feld 76">
            <a:extLst>
              <a:ext uri="{FF2B5EF4-FFF2-40B4-BE49-F238E27FC236}">
                <a16:creationId xmlns:a16="http://schemas.microsoft.com/office/drawing/2014/main" id="{BD3EBE7B-2BE2-4615-8B2A-BC0D1B29F873}"/>
              </a:ext>
            </a:extLst>
          </p:cNvPr>
          <p:cNvSpPr txBox="1"/>
          <p:nvPr/>
        </p:nvSpPr>
        <p:spPr>
          <a:xfrm>
            <a:off x="1993392" y="3541033"/>
            <a:ext cx="955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0B050"/>
                </a:solidFill>
              </a:rPr>
              <a:t>e.g. 0.5</a:t>
            </a:r>
            <a:r>
              <a:rPr lang="de-DE" sz="1400" b="1" dirty="0">
                <a:solidFill>
                  <a:srgbClr val="92D050"/>
                </a:solidFill>
              </a:rPr>
              <a:t> </a:t>
            </a:r>
          </a:p>
        </p:txBody>
      </p: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E77BB7D1-DC3A-455D-9E8B-8836BC16415D}"/>
              </a:ext>
            </a:extLst>
          </p:cNvPr>
          <p:cNvGrpSpPr/>
          <p:nvPr/>
        </p:nvGrpSpPr>
        <p:grpSpPr>
          <a:xfrm>
            <a:off x="3788638" y="2522072"/>
            <a:ext cx="3377442" cy="1453452"/>
            <a:chOff x="4077928" y="2617839"/>
            <a:chExt cx="2850118" cy="1349386"/>
          </a:xfrm>
        </p:grpSpPr>
        <p:cxnSp>
          <p:nvCxnSpPr>
            <p:cNvPr id="84" name="Gerader Verbinder 83">
              <a:extLst>
                <a:ext uri="{FF2B5EF4-FFF2-40B4-BE49-F238E27FC236}">
                  <a16:creationId xmlns:a16="http://schemas.microsoft.com/office/drawing/2014/main" id="{E7128E8D-19FA-482B-A24F-BB7E116F25DA}"/>
                </a:ext>
              </a:extLst>
            </p:cNvPr>
            <p:cNvCxnSpPr>
              <a:cxnSpLocks/>
            </p:cNvCxnSpPr>
            <p:nvPr/>
          </p:nvCxnSpPr>
          <p:spPr>
            <a:xfrm>
              <a:off x="4473909" y="2639095"/>
              <a:ext cx="1078859" cy="107012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Freihandform: Form 85">
              <a:extLst>
                <a:ext uri="{FF2B5EF4-FFF2-40B4-BE49-F238E27FC236}">
                  <a16:creationId xmlns:a16="http://schemas.microsoft.com/office/drawing/2014/main" id="{0029AEED-4DDE-45D2-AC10-D15AA5010D25}"/>
                </a:ext>
              </a:extLst>
            </p:cNvPr>
            <p:cNvSpPr/>
            <p:nvPr/>
          </p:nvSpPr>
          <p:spPr>
            <a:xfrm>
              <a:off x="5501148" y="3657601"/>
              <a:ext cx="1426898" cy="309624"/>
            </a:xfrm>
            <a:custGeom>
              <a:avLst/>
              <a:gdLst>
                <a:gd name="connsiteX0" fmla="*/ 0 w 1971924"/>
                <a:gd name="connsiteY0" fmla="*/ 0 h 556592"/>
                <a:gd name="connsiteX1" fmla="*/ 286247 w 1971924"/>
                <a:gd name="connsiteY1" fmla="*/ 246491 h 556592"/>
                <a:gd name="connsiteX2" fmla="*/ 652007 w 1971924"/>
                <a:gd name="connsiteY2" fmla="*/ 397566 h 556592"/>
                <a:gd name="connsiteX3" fmla="*/ 985962 w 1971924"/>
                <a:gd name="connsiteY3" fmla="*/ 485030 h 556592"/>
                <a:gd name="connsiteX4" fmla="*/ 1415333 w 1971924"/>
                <a:gd name="connsiteY4" fmla="*/ 540689 h 556592"/>
                <a:gd name="connsiteX5" fmla="*/ 1971924 w 1971924"/>
                <a:gd name="connsiteY5" fmla="*/ 556592 h 556592"/>
                <a:gd name="connsiteX6" fmla="*/ 1971924 w 1971924"/>
                <a:gd name="connsiteY6" fmla="*/ 556592 h 55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1924" h="556592">
                  <a:moveTo>
                    <a:pt x="0" y="0"/>
                  </a:moveTo>
                  <a:cubicBezTo>
                    <a:pt x="88789" y="90115"/>
                    <a:pt x="177579" y="180230"/>
                    <a:pt x="286247" y="246491"/>
                  </a:cubicBezTo>
                  <a:cubicBezTo>
                    <a:pt x="394915" y="312752"/>
                    <a:pt x="535388" y="357810"/>
                    <a:pt x="652007" y="397566"/>
                  </a:cubicBezTo>
                  <a:cubicBezTo>
                    <a:pt x="768626" y="437322"/>
                    <a:pt x="858741" y="461176"/>
                    <a:pt x="985962" y="485030"/>
                  </a:cubicBezTo>
                  <a:cubicBezTo>
                    <a:pt x="1113183" y="508884"/>
                    <a:pt x="1251006" y="528762"/>
                    <a:pt x="1415333" y="540689"/>
                  </a:cubicBezTo>
                  <a:cubicBezTo>
                    <a:pt x="1579660" y="552616"/>
                    <a:pt x="1971924" y="556592"/>
                    <a:pt x="1971924" y="556592"/>
                  </a:cubicBezTo>
                  <a:lnTo>
                    <a:pt x="1971924" y="556592"/>
                  </a:lnTo>
                </a:path>
              </a:pathLst>
            </a:cu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7" name="Freihandform: Form 86">
              <a:extLst>
                <a:ext uri="{FF2B5EF4-FFF2-40B4-BE49-F238E27FC236}">
                  <a16:creationId xmlns:a16="http://schemas.microsoft.com/office/drawing/2014/main" id="{5EF5357E-669E-4C88-AAD0-42367D0BF4FF}"/>
                </a:ext>
              </a:extLst>
            </p:cNvPr>
            <p:cNvSpPr/>
            <p:nvPr/>
          </p:nvSpPr>
          <p:spPr>
            <a:xfrm>
              <a:off x="4077928" y="2617839"/>
              <a:ext cx="412955" cy="1348097"/>
            </a:xfrm>
            <a:custGeom>
              <a:avLst/>
              <a:gdLst>
                <a:gd name="connsiteX0" fmla="*/ 0 w 1025718"/>
                <a:gd name="connsiteY0" fmla="*/ 2892367 h 2905768"/>
                <a:gd name="connsiteX1" fmla="*/ 302150 w 1025718"/>
                <a:gd name="connsiteY1" fmla="*/ 2900318 h 2905768"/>
                <a:gd name="connsiteX2" fmla="*/ 389614 w 1025718"/>
                <a:gd name="connsiteY2" fmla="*/ 2820805 h 2905768"/>
                <a:gd name="connsiteX3" fmla="*/ 429371 w 1025718"/>
                <a:gd name="connsiteY3" fmla="*/ 2701536 h 2905768"/>
                <a:gd name="connsiteX4" fmla="*/ 461176 w 1025718"/>
                <a:gd name="connsiteY4" fmla="*/ 2518656 h 2905768"/>
                <a:gd name="connsiteX5" fmla="*/ 731520 w 1025718"/>
                <a:gd name="connsiteY5" fmla="*/ 586489 h 2905768"/>
                <a:gd name="connsiteX6" fmla="*/ 795131 w 1025718"/>
                <a:gd name="connsiteY6" fmla="*/ 69654 h 2905768"/>
                <a:gd name="connsiteX7" fmla="*/ 930303 w 1025718"/>
                <a:gd name="connsiteY7" fmla="*/ 6044 h 2905768"/>
                <a:gd name="connsiteX8" fmla="*/ 1025718 w 1025718"/>
                <a:gd name="connsiteY8" fmla="*/ 77605 h 2905768"/>
                <a:gd name="connsiteX9" fmla="*/ 1025718 w 1025718"/>
                <a:gd name="connsiteY9" fmla="*/ 77605 h 290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5718" h="2905768">
                  <a:moveTo>
                    <a:pt x="0" y="2892367"/>
                  </a:moveTo>
                  <a:cubicBezTo>
                    <a:pt x="118607" y="2902306"/>
                    <a:pt x="237214" y="2912245"/>
                    <a:pt x="302150" y="2900318"/>
                  </a:cubicBezTo>
                  <a:cubicBezTo>
                    <a:pt x="367086" y="2888391"/>
                    <a:pt x="368411" y="2853935"/>
                    <a:pt x="389614" y="2820805"/>
                  </a:cubicBezTo>
                  <a:cubicBezTo>
                    <a:pt x="410817" y="2787675"/>
                    <a:pt x="417444" y="2751894"/>
                    <a:pt x="429371" y="2701536"/>
                  </a:cubicBezTo>
                  <a:cubicBezTo>
                    <a:pt x="441298" y="2651178"/>
                    <a:pt x="410818" y="2871164"/>
                    <a:pt x="461176" y="2518656"/>
                  </a:cubicBezTo>
                  <a:cubicBezTo>
                    <a:pt x="511534" y="2166148"/>
                    <a:pt x="675861" y="994656"/>
                    <a:pt x="731520" y="586489"/>
                  </a:cubicBezTo>
                  <a:cubicBezTo>
                    <a:pt x="787179" y="178322"/>
                    <a:pt x="762001" y="166395"/>
                    <a:pt x="795131" y="69654"/>
                  </a:cubicBezTo>
                  <a:cubicBezTo>
                    <a:pt x="828262" y="-27087"/>
                    <a:pt x="891872" y="4719"/>
                    <a:pt x="930303" y="6044"/>
                  </a:cubicBezTo>
                  <a:cubicBezTo>
                    <a:pt x="968734" y="7369"/>
                    <a:pt x="1025718" y="77605"/>
                    <a:pt x="1025718" y="77605"/>
                  </a:cubicBezTo>
                  <a:lnTo>
                    <a:pt x="1025718" y="77605"/>
                  </a:lnTo>
                </a:path>
              </a:pathLst>
            </a:cu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0" name="Gerader Verbinder 89">
            <a:extLst>
              <a:ext uri="{FF2B5EF4-FFF2-40B4-BE49-F238E27FC236}">
                <a16:creationId xmlns:a16="http://schemas.microsoft.com/office/drawing/2014/main" id="{E1325954-E336-4FC4-80C8-B01426EC6EF2}"/>
              </a:ext>
            </a:extLst>
          </p:cNvPr>
          <p:cNvCxnSpPr>
            <a:cxnSpLocks/>
          </p:cNvCxnSpPr>
          <p:nvPr/>
        </p:nvCxnSpPr>
        <p:spPr>
          <a:xfrm>
            <a:off x="2738603" y="3697783"/>
            <a:ext cx="280679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r Verbinder 110">
            <a:extLst>
              <a:ext uri="{FF2B5EF4-FFF2-40B4-BE49-F238E27FC236}">
                <a16:creationId xmlns:a16="http://schemas.microsoft.com/office/drawing/2014/main" id="{4C2CACD6-F4F5-4F8B-8F05-267B8033ABA3}"/>
              </a:ext>
            </a:extLst>
          </p:cNvPr>
          <p:cNvCxnSpPr>
            <a:cxnSpLocks/>
          </p:cNvCxnSpPr>
          <p:nvPr/>
        </p:nvCxnSpPr>
        <p:spPr>
          <a:xfrm>
            <a:off x="2634410" y="3699201"/>
            <a:ext cx="68795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111">
            <a:extLst>
              <a:ext uri="{FF2B5EF4-FFF2-40B4-BE49-F238E27FC236}">
                <a16:creationId xmlns:a16="http://schemas.microsoft.com/office/drawing/2014/main" id="{AB9FBA24-F0C8-4EB1-89ED-3EE44CCE1943}"/>
              </a:ext>
            </a:extLst>
          </p:cNvPr>
          <p:cNvCxnSpPr>
            <a:cxnSpLocks/>
          </p:cNvCxnSpPr>
          <p:nvPr/>
        </p:nvCxnSpPr>
        <p:spPr>
          <a:xfrm flipH="1" flipV="1">
            <a:off x="5545394" y="5616697"/>
            <a:ext cx="1243465" cy="8926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feld 63">
            <a:extLst>
              <a:ext uri="{FF2B5EF4-FFF2-40B4-BE49-F238E27FC236}">
                <a16:creationId xmlns:a16="http://schemas.microsoft.com/office/drawing/2014/main" id="{CA1BC70E-8D40-48D5-A4FD-24802DF15CF8}"/>
              </a:ext>
            </a:extLst>
          </p:cNvPr>
          <p:cNvSpPr txBox="1"/>
          <p:nvPr/>
        </p:nvSpPr>
        <p:spPr>
          <a:xfrm>
            <a:off x="310231" y="1320367"/>
            <a:ext cx="2334481" cy="615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800"/>
              </a:lnSpc>
            </a:pPr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Vehicle Speed [m/s]</a:t>
            </a:r>
            <a:b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de-DE" sz="1100" b="1" dirty="0">
                <a:latin typeface="+mj-lt"/>
              </a:rPr>
              <a:t>-----------------------------------------------</a:t>
            </a:r>
          </a:p>
          <a:p>
            <a:pPr algn="r">
              <a:lnSpc>
                <a:spcPts val="800"/>
              </a:lnSpc>
            </a:pPr>
            <a:r>
              <a:rPr lang="de-DE" sz="1100" b="1" dirty="0">
                <a:solidFill>
                  <a:srgbClr val="0070C0"/>
                </a:solidFill>
                <a:latin typeface="+mj-lt"/>
              </a:rPr>
              <a:t>Supp.2: </a:t>
            </a:r>
            <a:r>
              <a:rPr lang="de-DE" sz="1100" b="1" dirty="0" err="1">
                <a:solidFill>
                  <a:srgbClr val="0070C0"/>
                </a:solidFill>
                <a:latin typeface="+mj-lt"/>
              </a:rPr>
              <a:t>Deceleration</a:t>
            </a:r>
            <a:r>
              <a:rPr lang="de-DE" sz="1100" b="1" dirty="0">
                <a:solidFill>
                  <a:srgbClr val="0070C0"/>
                </a:solidFill>
                <a:latin typeface="+mj-lt"/>
              </a:rPr>
              <a:t> [m/s²]</a:t>
            </a:r>
          </a:p>
          <a:p>
            <a:pPr algn="r">
              <a:lnSpc>
                <a:spcPts val="800"/>
              </a:lnSpc>
            </a:pPr>
            <a:r>
              <a:rPr lang="de-DE" sz="1100" b="1" dirty="0">
                <a:latin typeface="+mj-lt"/>
              </a:rPr>
              <a:t>-----------------------------------------------</a:t>
            </a:r>
          </a:p>
          <a:p>
            <a:pPr algn="r">
              <a:lnSpc>
                <a:spcPts val="800"/>
              </a:lnSpc>
            </a:pPr>
            <a:r>
              <a:rPr lang="de-DE" sz="1100" b="1" dirty="0">
                <a:solidFill>
                  <a:srgbClr val="00B050"/>
                </a:solidFill>
                <a:latin typeface="+mj-lt"/>
              </a:rPr>
              <a:t>Supp.3</a:t>
            </a:r>
            <a:r>
              <a:rPr lang="de-DE" sz="1100" b="1" dirty="0">
                <a:latin typeface="+mj-lt"/>
              </a:rPr>
              <a:t>: </a:t>
            </a:r>
            <a:r>
              <a:rPr lang="de-DE" sz="1100" b="1" dirty="0" err="1">
                <a:solidFill>
                  <a:srgbClr val="00B050"/>
                </a:solidFill>
                <a:latin typeface="+mj-lt"/>
              </a:rPr>
              <a:t>Deceleration</a:t>
            </a:r>
            <a:r>
              <a:rPr lang="de-DE" sz="1100" b="1" dirty="0">
                <a:solidFill>
                  <a:srgbClr val="00B050"/>
                </a:solidFill>
                <a:latin typeface="+mj-lt"/>
              </a:rPr>
              <a:t> Demand [m/s²]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AF7686DE-582B-4F89-BC97-37D44846CC1B}"/>
              </a:ext>
            </a:extLst>
          </p:cNvPr>
          <p:cNvSpPr txBox="1"/>
          <p:nvPr/>
        </p:nvSpPr>
        <p:spPr>
          <a:xfrm>
            <a:off x="5390198" y="5605201"/>
            <a:ext cx="1520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5.2.22.2. Interpretation 2 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9F576EAA-422F-4534-A243-1249E1F6B812}"/>
              </a:ext>
            </a:extLst>
          </p:cNvPr>
          <p:cNvSpPr txBox="1"/>
          <p:nvPr/>
        </p:nvSpPr>
        <p:spPr>
          <a:xfrm>
            <a:off x="5314048" y="5106158"/>
            <a:ext cx="1643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5.2.22.2 Interpretation 1 </a:t>
            </a:r>
          </a:p>
        </p:txBody>
      </p:sp>
    </p:spTree>
    <p:extLst>
      <p:ext uri="{BB962C8B-B14F-4D97-AF65-F5344CB8AC3E}">
        <p14:creationId xmlns:p14="http://schemas.microsoft.com/office/powerpoint/2010/main" val="191187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0112" y="5540740"/>
            <a:ext cx="11291776" cy="863302"/>
          </a:xfrm>
          <a:solidFill>
            <a:schemeClr val="bg1">
              <a:lumMod val="75000"/>
            </a:schemeClr>
          </a:solidFill>
        </p:spPr>
        <p:txBody>
          <a:bodyPr anchor="ctr" anchorCtr="1"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000" b="1" dirty="0"/>
              <a:t>The addition in GRVA-11-39 would avoid different interpretations and</a:t>
            </a:r>
            <a:br>
              <a:rPr lang="en-US" sz="2000" b="1" dirty="0"/>
            </a:br>
            <a:r>
              <a:rPr lang="en-US" sz="2000" b="1" dirty="0"/>
              <a:t>align the supplement with the rules of procedure of the UNECE 58 agreement. 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06127FC7-A111-4F26-8517-78A98E56D351}"/>
              </a:ext>
            </a:extLst>
          </p:cNvPr>
          <p:cNvSpPr txBox="1">
            <a:spLocks/>
          </p:cNvSpPr>
          <p:nvPr/>
        </p:nvSpPr>
        <p:spPr>
          <a:xfrm>
            <a:off x="265504" y="275574"/>
            <a:ext cx="11291776" cy="614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 err="1"/>
              <a:t>Clarification</a:t>
            </a:r>
            <a:r>
              <a:rPr lang="de-DE" sz="3600" b="1" dirty="0"/>
              <a:t> on </a:t>
            </a:r>
            <a:r>
              <a:rPr lang="de-DE" sz="3600" b="1" dirty="0" err="1"/>
              <a:t>the</a:t>
            </a:r>
            <a:r>
              <a:rPr lang="de-DE" sz="3600" b="1" dirty="0"/>
              <a:t> </a:t>
            </a:r>
            <a:r>
              <a:rPr lang="de-DE" sz="3600" b="1" dirty="0" err="1"/>
              <a:t>term</a:t>
            </a:r>
            <a:r>
              <a:rPr lang="de-DE" sz="3600" b="1" dirty="0"/>
              <a:t> „</a:t>
            </a:r>
            <a:r>
              <a:rPr lang="de-DE" sz="3600" b="1" dirty="0" err="1"/>
              <a:t>Deceleration</a:t>
            </a:r>
            <a:r>
              <a:rPr lang="de-DE" sz="3600" b="1" dirty="0"/>
              <a:t> Demand“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AB8033E-70D9-4CD2-A0E7-1F2DFABE9026}"/>
              </a:ext>
            </a:extLst>
          </p:cNvPr>
          <p:cNvSpPr/>
          <p:nvPr/>
        </p:nvSpPr>
        <p:spPr>
          <a:xfrm>
            <a:off x="456522" y="895338"/>
            <a:ext cx="11278956" cy="453970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Industry view: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 “Deceleration” in the sense of paragraph 5.2.22.2 is a request from an automatically commanded braking function or regenerative braking system to</a:t>
            </a:r>
            <a:r>
              <a:rPr lang="en-GB" sz="2000" b="1" dirty="0"/>
              <a:t> </a:t>
            </a:r>
            <a:r>
              <a:rPr lang="en-GB" sz="2000" dirty="0"/>
              <a:t>decelerate the vehicle =&gt; </a:t>
            </a:r>
            <a:r>
              <a:rPr lang="en-GB" sz="2000" b="1" u="sng" dirty="0"/>
              <a:t>Deceleration Demand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Not at all the retardation effects as described in Paragraph 5.2.22.4 are to be considered a braking demand.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000" dirty="0"/>
          </a:p>
          <a:p>
            <a:endParaRPr lang="en-US" sz="2000" dirty="0">
              <a:latin typeface="ArialMT"/>
            </a:endParaRPr>
          </a:p>
          <a:p>
            <a:endParaRPr lang="en-US" sz="2000" b="1" dirty="0"/>
          </a:p>
          <a:p>
            <a:r>
              <a:rPr lang="en-US" sz="2000" b="1" dirty="0"/>
              <a:t>This understanding matches with the Stop Lamp definition from R48</a:t>
            </a:r>
            <a:r>
              <a:rPr lang="en-US" sz="2000" dirty="0">
                <a:latin typeface="ArialMT"/>
              </a:rPr>
              <a:t>:</a:t>
            </a:r>
          </a:p>
          <a:p>
            <a:endParaRPr lang="en-GB" sz="900" dirty="0">
              <a:solidFill>
                <a:srgbClr val="0070C0"/>
              </a:solidFill>
            </a:endParaRPr>
          </a:p>
          <a:p>
            <a:r>
              <a:rPr lang="en-GB" sz="2000" dirty="0"/>
              <a:t>2.5.4. 	</a:t>
            </a:r>
            <a:r>
              <a:rPr lang="en-US" sz="2000" dirty="0"/>
              <a:t>"Stop lamp" means a lamp used to indicate to other road users to the rear of the vehicle that the longitudinal movement of the vehicle is intentionally retarded.</a:t>
            </a:r>
            <a:endParaRPr lang="en-US" sz="2000" dirty="0">
              <a:latin typeface="ArialMT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FE7E5D8D-929E-487B-83FE-1B3E98BA1ED8}"/>
              </a:ext>
            </a:extLst>
          </p:cNvPr>
          <p:cNvGrpSpPr/>
          <p:nvPr/>
        </p:nvGrpSpPr>
        <p:grpSpPr>
          <a:xfrm>
            <a:off x="950653" y="2493622"/>
            <a:ext cx="7851533" cy="610979"/>
            <a:chOff x="2294791" y="2712514"/>
            <a:chExt cx="7851533" cy="610979"/>
          </a:xfrm>
        </p:grpSpPr>
        <p:sp>
          <p:nvSpPr>
            <p:cNvPr id="16" name="Rechtwinkliges Dreieck 15">
              <a:extLst>
                <a:ext uri="{FF2B5EF4-FFF2-40B4-BE49-F238E27FC236}">
                  <a16:creationId xmlns:a16="http://schemas.microsoft.com/office/drawing/2014/main" id="{B824FB87-B9CC-4255-9F73-497223F43A9F}"/>
                </a:ext>
              </a:extLst>
            </p:cNvPr>
            <p:cNvSpPr/>
            <p:nvPr/>
          </p:nvSpPr>
          <p:spPr>
            <a:xfrm flipH="1">
              <a:off x="8711473" y="3050931"/>
              <a:ext cx="1434851" cy="240464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Pfeil: nach links 16">
              <a:extLst>
                <a:ext uri="{FF2B5EF4-FFF2-40B4-BE49-F238E27FC236}">
                  <a16:creationId xmlns:a16="http://schemas.microsoft.com/office/drawing/2014/main" id="{E0C20D61-B059-4730-B109-32327345DAFF}"/>
                </a:ext>
              </a:extLst>
            </p:cNvPr>
            <p:cNvSpPr/>
            <p:nvPr/>
          </p:nvSpPr>
          <p:spPr>
            <a:xfrm>
              <a:off x="2294792" y="2725615"/>
              <a:ext cx="6388099" cy="326615"/>
            </a:xfrm>
            <a:prstGeom prst="leftArrow">
              <a:avLst>
                <a:gd name="adj1" fmla="val 100000"/>
                <a:gd name="adj2" fmla="val 3857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Resulting Deceleration</a:t>
              </a:r>
            </a:p>
          </p:txBody>
        </p:sp>
        <p:sp>
          <p:nvSpPr>
            <p:cNvPr id="18" name="Pfeil: nach links 17">
              <a:extLst>
                <a:ext uri="{FF2B5EF4-FFF2-40B4-BE49-F238E27FC236}">
                  <a16:creationId xmlns:a16="http://schemas.microsoft.com/office/drawing/2014/main" id="{73A2A336-60C1-4D36-9548-6C696F405DDD}"/>
                </a:ext>
              </a:extLst>
            </p:cNvPr>
            <p:cNvSpPr/>
            <p:nvPr/>
          </p:nvSpPr>
          <p:spPr>
            <a:xfrm>
              <a:off x="5398477" y="3043439"/>
              <a:ext cx="3284414" cy="280054"/>
            </a:xfrm>
            <a:prstGeom prst="leftArrow">
              <a:avLst>
                <a:gd name="adj1" fmla="val 100000"/>
                <a:gd name="adj2" fmla="val 38571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Deceleration Demand  </a:t>
              </a:r>
            </a:p>
          </p:txBody>
        </p:sp>
        <p:sp>
          <p:nvSpPr>
            <p:cNvPr id="19" name="Pfeil: nach links 18">
              <a:extLst>
                <a:ext uri="{FF2B5EF4-FFF2-40B4-BE49-F238E27FC236}">
                  <a16:creationId xmlns:a16="http://schemas.microsoft.com/office/drawing/2014/main" id="{F6084A41-BCFF-4174-8BC9-D685093E7454}"/>
                </a:ext>
              </a:extLst>
            </p:cNvPr>
            <p:cNvSpPr/>
            <p:nvPr/>
          </p:nvSpPr>
          <p:spPr>
            <a:xfrm>
              <a:off x="2294791" y="3042169"/>
              <a:ext cx="3103686" cy="281324"/>
            </a:xfrm>
            <a:prstGeom prst="leftArrow">
              <a:avLst>
                <a:gd name="adj1" fmla="val 100000"/>
                <a:gd name="adj2" fmla="val 3857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Natural Deceleration  </a:t>
              </a: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CE995A35-8AC5-4964-884B-B0F0A398DF1B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rot="21058531">
              <a:off x="8789766" y="2712514"/>
              <a:ext cx="1106495" cy="460026"/>
            </a:xfrm>
            <a:custGeom>
              <a:avLst/>
              <a:gdLst>
                <a:gd name="T0" fmla="*/ 78 w 3531"/>
                <a:gd name="T1" fmla="*/ 1231 h 1403"/>
                <a:gd name="T2" fmla="*/ 249 w 3531"/>
                <a:gd name="T3" fmla="*/ 1125 h 1403"/>
                <a:gd name="T4" fmla="*/ 1 w 3531"/>
                <a:gd name="T5" fmla="*/ 1027 h 1403"/>
                <a:gd name="T6" fmla="*/ 3084 w 3531"/>
                <a:gd name="T7" fmla="*/ 1125 h 1403"/>
                <a:gd name="T8" fmla="*/ 3235 w 3531"/>
                <a:gd name="T9" fmla="*/ 1275 h 1403"/>
                <a:gd name="T10" fmla="*/ 3529 w 3531"/>
                <a:gd name="T11" fmla="*/ 1027 h 1403"/>
                <a:gd name="T12" fmla="*/ 3084 w 3531"/>
                <a:gd name="T13" fmla="*/ 1125 h 1403"/>
                <a:gd name="T14" fmla="*/ 969 w 3531"/>
                <a:gd name="T15" fmla="*/ 1275 h 1403"/>
                <a:gd name="T16" fmla="*/ 2364 w 3531"/>
                <a:gd name="T17" fmla="*/ 1125 h 1403"/>
                <a:gd name="T18" fmla="*/ 955 w 3531"/>
                <a:gd name="T19" fmla="*/ 1027 h 1403"/>
                <a:gd name="T20" fmla="*/ 335 w 3531"/>
                <a:gd name="T21" fmla="*/ 1130 h 1403"/>
                <a:gd name="T22" fmla="*/ 882 w 3531"/>
                <a:gd name="T23" fmla="*/ 1130 h 1403"/>
                <a:gd name="T24" fmla="*/ 335 w 3531"/>
                <a:gd name="T25" fmla="*/ 1130 h 1403"/>
                <a:gd name="T26" fmla="*/ 608 w 3531"/>
                <a:gd name="T27" fmla="*/ 984 h 1403"/>
                <a:gd name="T28" fmla="*/ 608 w 3531"/>
                <a:gd name="T29" fmla="*/ 1276 h 1403"/>
                <a:gd name="T30" fmla="*/ 2449 w 3531"/>
                <a:gd name="T31" fmla="*/ 1130 h 1403"/>
                <a:gd name="T32" fmla="*/ 2997 w 3531"/>
                <a:gd name="T33" fmla="*/ 1130 h 1403"/>
                <a:gd name="T34" fmla="*/ 2449 w 3531"/>
                <a:gd name="T35" fmla="*/ 1130 h 1403"/>
                <a:gd name="T36" fmla="*/ 2723 w 3531"/>
                <a:gd name="T37" fmla="*/ 984 h 1403"/>
                <a:gd name="T38" fmla="*/ 2723 w 3531"/>
                <a:gd name="T39" fmla="*/ 1276 h 1403"/>
                <a:gd name="T40" fmla="*/ 0 w 3531"/>
                <a:gd name="T41" fmla="*/ 924 h 1403"/>
                <a:gd name="T42" fmla="*/ 609 w 3531"/>
                <a:gd name="T43" fmla="*/ 765 h 1403"/>
                <a:gd name="T44" fmla="*/ 603 w 3531"/>
                <a:gd name="T45" fmla="*/ 641 h 1403"/>
                <a:gd name="T46" fmla="*/ 490 w 3531"/>
                <a:gd name="T47" fmla="*/ 390 h 1403"/>
                <a:gd name="T48" fmla="*/ 1336 w 3531"/>
                <a:gd name="T49" fmla="*/ 510 h 1403"/>
                <a:gd name="T50" fmla="*/ 706 w 3531"/>
                <a:gd name="T51" fmla="*/ 641 h 1403"/>
                <a:gd name="T52" fmla="*/ 907 w 3531"/>
                <a:gd name="T53" fmla="*/ 924 h 1403"/>
                <a:gd name="T54" fmla="*/ 1470 w 3531"/>
                <a:gd name="T55" fmla="*/ 137 h 1403"/>
                <a:gd name="T56" fmla="*/ 2314 w 3531"/>
                <a:gd name="T57" fmla="*/ 510 h 1403"/>
                <a:gd name="T58" fmla="*/ 1573 w 3531"/>
                <a:gd name="T59" fmla="*/ 924 h 1403"/>
                <a:gd name="T60" fmla="*/ 2724 w 3531"/>
                <a:gd name="T61" fmla="*/ 765 h 1403"/>
                <a:gd name="T62" fmla="*/ 3531 w 3531"/>
                <a:gd name="T63" fmla="*/ 924 h 1403"/>
                <a:gd name="T64" fmla="*/ 3345 w 3531"/>
                <a:gd name="T65" fmla="*/ 609 h 1403"/>
                <a:gd name="T66" fmla="*/ 1471 w 3531"/>
                <a:gd name="T67" fmla="*/ 3 h 1403"/>
                <a:gd name="T68" fmla="*/ 385 w 3531"/>
                <a:gd name="T69" fmla="*/ 295 h 1403"/>
                <a:gd name="T70" fmla="*/ 176 w 3531"/>
                <a:gd name="T71" fmla="*/ 387 h 1403"/>
                <a:gd name="T72" fmla="*/ 0 w 3531"/>
                <a:gd name="T73" fmla="*/ 924 h 1403"/>
                <a:gd name="T74" fmla="*/ 3315 w 3531"/>
                <a:gd name="T75" fmla="*/ 675 h 1403"/>
                <a:gd name="T76" fmla="*/ 3289 w 3531"/>
                <a:gd name="T77" fmla="*/ 776 h 1403"/>
                <a:gd name="T78" fmla="*/ 3017 w 3531"/>
                <a:gd name="T79" fmla="*/ 675 h 1403"/>
                <a:gd name="T80" fmla="*/ 69 w 3531"/>
                <a:gd name="T81" fmla="*/ 553 h 1403"/>
                <a:gd name="T82" fmla="*/ 155 w 3531"/>
                <a:gd name="T83" fmla="*/ 534 h 1403"/>
                <a:gd name="T84" fmla="*/ 158 w 3531"/>
                <a:gd name="T85" fmla="*/ 763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31" h="1403">
                  <a:moveTo>
                    <a:pt x="1" y="1146"/>
                  </a:moveTo>
                  <a:cubicBezTo>
                    <a:pt x="1" y="1208"/>
                    <a:pt x="38" y="1225"/>
                    <a:pt x="78" y="1231"/>
                  </a:cubicBezTo>
                  <a:cubicBezTo>
                    <a:pt x="102" y="1235"/>
                    <a:pt x="146" y="1240"/>
                    <a:pt x="249" y="1247"/>
                  </a:cubicBezTo>
                  <a:lnTo>
                    <a:pt x="249" y="1125"/>
                  </a:lnTo>
                  <a:cubicBezTo>
                    <a:pt x="249" y="1091"/>
                    <a:pt x="254" y="1058"/>
                    <a:pt x="263" y="1027"/>
                  </a:cubicBezTo>
                  <a:lnTo>
                    <a:pt x="1" y="1027"/>
                  </a:lnTo>
                  <a:lnTo>
                    <a:pt x="1" y="1146"/>
                  </a:lnTo>
                  <a:close/>
                  <a:moveTo>
                    <a:pt x="3084" y="1125"/>
                  </a:moveTo>
                  <a:lnTo>
                    <a:pt x="3084" y="1275"/>
                  </a:lnTo>
                  <a:cubicBezTo>
                    <a:pt x="3084" y="1275"/>
                    <a:pt x="3148" y="1275"/>
                    <a:pt x="3235" y="1275"/>
                  </a:cubicBezTo>
                  <a:cubicBezTo>
                    <a:pt x="3334" y="1275"/>
                    <a:pt x="3529" y="1188"/>
                    <a:pt x="3529" y="1088"/>
                  </a:cubicBezTo>
                  <a:lnTo>
                    <a:pt x="3529" y="1027"/>
                  </a:lnTo>
                  <a:lnTo>
                    <a:pt x="3070" y="1027"/>
                  </a:lnTo>
                  <a:cubicBezTo>
                    <a:pt x="3079" y="1058"/>
                    <a:pt x="3084" y="1091"/>
                    <a:pt x="3084" y="1125"/>
                  </a:cubicBezTo>
                  <a:close/>
                  <a:moveTo>
                    <a:pt x="969" y="1125"/>
                  </a:moveTo>
                  <a:lnTo>
                    <a:pt x="969" y="1275"/>
                  </a:lnTo>
                  <a:lnTo>
                    <a:pt x="2364" y="1275"/>
                  </a:lnTo>
                  <a:lnTo>
                    <a:pt x="2364" y="1125"/>
                  </a:lnTo>
                  <a:cubicBezTo>
                    <a:pt x="2364" y="1091"/>
                    <a:pt x="2369" y="1058"/>
                    <a:pt x="2378" y="1027"/>
                  </a:cubicBezTo>
                  <a:lnTo>
                    <a:pt x="955" y="1027"/>
                  </a:lnTo>
                  <a:cubicBezTo>
                    <a:pt x="964" y="1058"/>
                    <a:pt x="969" y="1091"/>
                    <a:pt x="969" y="1125"/>
                  </a:cubicBezTo>
                  <a:close/>
                  <a:moveTo>
                    <a:pt x="335" y="1130"/>
                  </a:moveTo>
                  <a:cubicBezTo>
                    <a:pt x="335" y="1280"/>
                    <a:pt x="458" y="1403"/>
                    <a:pt x="608" y="1403"/>
                  </a:cubicBezTo>
                  <a:cubicBezTo>
                    <a:pt x="759" y="1403"/>
                    <a:pt x="882" y="1280"/>
                    <a:pt x="882" y="1130"/>
                  </a:cubicBezTo>
                  <a:cubicBezTo>
                    <a:pt x="882" y="979"/>
                    <a:pt x="759" y="856"/>
                    <a:pt x="608" y="856"/>
                  </a:cubicBezTo>
                  <a:cubicBezTo>
                    <a:pt x="458" y="856"/>
                    <a:pt x="335" y="979"/>
                    <a:pt x="335" y="1130"/>
                  </a:cubicBezTo>
                  <a:close/>
                  <a:moveTo>
                    <a:pt x="463" y="1130"/>
                  </a:moveTo>
                  <a:cubicBezTo>
                    <a:pt x="463" y="1049"/>
                    <a:pt x="528" y="984"/>
                    <a:pt x="608" y="984"/>
                  </a:cubicBezTo>
                  <a:cubicBezTo>
                    <a:pt x="689" y="984"/>
                    <a:pt x="754" y="1049"/>
                    <a:pt x="754" y="1130"/>
                  </a:cubicBezTo>
                  <a:cubicBezTo>
                    <a:pt x="754" y="1210"/>
                    <a:pt x="689" y="1276"/>
                    <a:pt x="608" y="1276"/>
                  </a:cubicBezTo>
                  <a:cubicBezTo>
                    <a:pt x="528" y="1276"/>
                    <a:pt x="463" y="1210"/>
                    <a:pt x="463" y="1130"/>
                  </a:cubicBezTo>
                  <a:close/>
                  <a:moveTo>
                    <a:pt x="2449" y="1130"/>
                  </a:moveTo>
                  <a:cubicBezTo>
                    <a:pt x="2449" y="1280"/>
                    <a:pt x="2572" y="1403"/>
                    <a:pt x="2723" y="1403"/>
                  </a:cubicBezTo>
                  <a:cubicBezTo>
                    <a:pt x="2874" y="1403"/>
                    <a:pt x="2997" y="1280"/>
                    <a:pt x="2997" y="1130"/>
                  </a:cubicBezTo>
                  <a:cubicBezTo>
                    <a:pt x="2997" y="979"/>
                    <a:pt x="2874" y="856"/>
                    <a:pt x="2723" y="856"/>
                  </a:cubicBezTo>
                  <a:cubicBezTo>
                    <a:pt x="2572" y="856"/>
                    <a:pt x="2449" y="979"/>
                    <a:pt x="2449" y="1130"/>
                  </a:cubicBezTo>
                  <a:close/>
                  <a:moveTo>
                    <a:pt x="2577" y="1130"/>
                  </a:moveTo>
                  <a:cubicBezTo>
                    <a:pt x="2577" y="1049"/>
                    <a:pt x="2643" y="984"/>
                    <a:pt x="2723" y="984"/>
                  </a:cubicBezTo>
                  <a:cubicBezTo>
                    <a:pt x="2804" y="984"/>
                    <a:pt x="2869" y="1049"/>
                    <a:pt x="2869" y="1130"/>
                  </a:cubicBezTo>
                  <a:cubicBezTo>
                    <a:pt x="2869" y="1210"/>
                    <a:pt x="2804" y="1276"/>
                    <a:pt x="2723" y="1276"/>
                  </a:cubicBezTo>
                  <a:cubicBezTo>
                    <a:pt x="2643" y="1276"/>
                    <a:pt x="2577" y="1210"/>
                    <a:pt x="2577" y="1130"/>
                  </a:cubicBezTo>
                  <a:close/>
                  <a:moveTo>
                    <a:pt x="0" y="924"/>
                  </a:moveTo>
                  <a:lnTo>
                    <a:pt x="311" y="924"/>
                  </a:lnTo>
                  <a:cubicBezTo>
                    <a:pt x="376" y="828"/>
                    <a:pt x="485" y="765"/>
                    <a:pt x="609" y="765"/>
                  </a:cubicBezTo>
                  <a:cubicBezTo>
                    <a:pt x="613" y="765"/>
                    <a:pt x="616" y="766"/>
                    <a:pt x="619" y="766"/>
                  </a:cubicBezTo>
                  <a:cubicBezTo>
                    <a:pt x="606" y="724"/>
                    <a:pt x="603" y="681"/>
                    <a:pt x="603" y="641"/>
                  </a:cubicBezTo>
                  <a:lnTo>
                    <a:pt x="603" y="499"/>
                  </a:lnTo>
                  <a:lnTo>
                    <a:pt x="490" y="390"/>
                  </a:lnTo>
                  <a:cubicBezTo>
                    <a:pt x="685" y="280"/>
                    <a:pt x="903" y="155"/>
                    <a:pt x="1336" y="138"/>
                  </a:cubicBezTo>
                  <a:lnTo>
                    <a:pt x="1336" y="510"/>
                  </a:lnTo>
                  <a:lnTo>
                    <a:pt x="706" y="510"/>
                  </a:lnTo>
                  <a:lnTo>
                    <a:pt x="706" y="641"/>
                  </a:lnTo>
                  <a:cubicBezTo>
                    <a:pt x="706" y="721"/>
                    <a:pt x="722" y="769"/>
                    <a:pt x="762" y="800"/>
                  </a:cubicBezTo>
                  <a:cubicBezTo>
                    <a:pt x="821" y="828"/>
                    <a:pt x="871" y="870"/>
                    <a:pt x="907" y="924"/>
                  </a:cubicBezTo>
                  <a:lnTo>
                    <a:pt x="1470" y="924"/>
                  </a:lnTo>
                  <a:lnTo>
                    <a:pt x="1470" y="137"/>
                  </a:lnTo>
                  <a:cubicBezTo>
                    <a:pt x="1791" y="144"/>
                    <a:pt x="2078" y="277"/>
                    <a:pt x="2392" y="444"/>
                  </a:cubicBezTo>
                  <a:cubicBezTo>
                    <a:pt x="2392" y="470"/>
                    <a:pt x="2394" y="510"/>
                    <a:pt x="2314" y="510"/>
                  </a:cubicBezTo>
                  <a:lnTo>
                    <a:pt x="1573" y="510"/>
                  </a:lnTo>
                  <a:lnTo>
                    <a:pt x="1573" y="924"/>
                  </a:lnTo>
                  <a:lnTo>
                    <a:pt x="2425" y="924"/>
                  </a:lnTo>
                  <a:cubicBezTo>
                    <a:pt x="2490" y="828"/>
                    <a:pt x="2600" y="765"/>
                    <a:pt x="2724" y="765"/>
                  </a:cubicBezTo>
                  <a:cubicBezTo>
                    <a:pt x="2848" y="765"/>
                    <a:pt x="2957" y="828"/>
                    <a:pt x="3022" y="924"/>
                  </a:cubicBezTo>
                  <a:lnTo>
                    <a:pt x="3531" y="924"/>
                  </a:lnTo>
                  <a:lnTo>
                    <a:pt x="3531" y="868"/>
                  </a:lnTo>
                  <a:cubicBezTo>
                    <a:pt x="3531" y="788"/>
                    <a:pt x="3443" y="652"/>
                    <a:pt x="3345" y="609"/>
                  </a:cubicBezTo>
                  <a:cubicBezTo>
                    <a:pt x="3155" y="525"/>
                    <a:pt x="2906" y="479"/>
                    <a:pt x="2588" y="397"/>
                  </a:cubicBezTo>
                  <a:cubicBezTo>
                    <a:pt x="2243" y="205"/>
                    <a:pt x="1880" y="14"/>
                    <a:pt x="1471" y="3"/>
                  </a:cubicBezTo>
                  <a:cubicBezTo>
                    <a:pt x="1337" y="0"/>
                    <a:pt x="1178" y="15"/>
                    <a:pt x="1178" y="15"/>
                  </a:cubicBezTo>
                  <a:cubicBezTo>
                    <a:pt x="777" y="58"/>
                    <a:pt x="566" y="192"/>
                    <a:pt x="385" y="295"/>
                  </a:cubicBezTo>
                  <a:cubicBezTo>
                    <a:pt x="354" y="313"/>
                    <a:pt x="228" y="386"/>
                    <a:pt x="226" y="387"/>
                  </a:cubicBezTo>
                  <a:lnTo>
                    <a:pt x="176" y="387"/>
                  </a:lnTo>
                  <a:cubicBezTo>
                    <a:pt x="69" y="387"/>
                    <a:pt x="0" y="448"/>
                    <a:pt x="0" y="553"/>
                  </a:cubicBezTo>
                  <a:lnTo>
                    <a:pt x="0" y="924"/>
                  </a:lnTo>
                  <a:close/>
                  <a:moveTo>
                    <a:pt x="3017" y="675"/>
                  </a:moveTo>
                  <a:cubicBezTo>
                    <a:pt x="3036" y="675"/>
                    <a:pt x="3277" y="675"/>
                    <a:pt x="3315" y="675"/>
                  </a:cubicBezTo>
                  <a:cubicBezTo>
                    <a:pt x="3354" y="692"/>
                    <a:pt x="3393" y="735"/>
                    <a:pt x="3420" y="776"/>
                  </a:cubicBezTo>
                  <a:lnTo>
                    <a:pt x="3289" y="776"/>
                  </a:lnTo>
                  <a:cubicBezTo>
                    <a:pt x="3162" y="776"/>
                    <a:pt x="3092" y="773"/>
                    <a:pt x="3040" y="733"/>
                  </a:cubicBezTo>
                  <a:cubicBezTo>
                    <a:pt x="2996" y="699"/>
                    <a:pt x="2999" y="675"/>
                    <a:pt x="3017" y="675"/>
                  </a:cubicBezTo>
                  <a:close/>
                  <a:moveTo>
                    <a:pt x="69" y="763"/>
                  </a:moveTo>
                  <a:lnTo>
                    <a:pt x="69" y="553"/>
                  </a:lnTo>
                  <a:cubicBezTo>
                    <a:pt x="69" y="546"/>
                    <a:pt x="70" y="540"/>
                    <a:pt x="71" y="534"/>
                  </a:cubicBezTo>
                  <a:cubicBezTo>
                    <a:pt x="95" y="534"/>
                    <a:pt x="143" y="534"/>
                    <a:pt x="155" y="534"/>
                  </a:cubicBezTo>
                  <a:cubicBezTo>
                    <a:pt x="179" y="534"/>
                    <a:pt x="195" y="550"/>
                    <a:pt x="189" y="585"/>
                  </a:cubicBezTo>
                  <a:cubicBezTo>
                    <a:pt x="177" y="656"/>
                    <a:pt x="158" y="763"/>
                    <a:pt x="158" y="763"/>
                  </a:cubicBezTo>
                  <a:cubicBezTo>
                    <a:pt x="147" y="763"/>
                    <a:pt x="99" y="763"/>
                    <a:pt x="69" y="76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EE6BB6BD-E647-4EE0-A080-9502FE50E0EC}"/>
              </a:ext>
            </a:extLst>
          </p:cNvPr>
          <p:cNvGrpSpPr/>
          <p:nvPr/>
        </p:nvGrpSpPr>
        <p:grpSpPr>
          <a:xfrm>
            <a:off x="4274150" y="3353712"/>
            <a:ext cx="4601312" cy="615462"/>
            <a:chOff x="5547946" y="3449516"/>
            <a:chExt cx="4601312" cy="615462"/>
          </a:xfrm>
        </p:grpSpPr>
        <p:sp>
          <p:nvSpPr>
            <p:cNvPr id="23" name="Rechtwinkliges Dreieck 22">
              <a:extLst>
                <a:ext uri="{FF2B5EF4-FFF2-40B4-BE49-F238E27FC236}">
                  <a16:creationId xmlns:a16="http://schemas.microsoft.com/office/drawing/2014/main" id="{8CAB8FBB-C5DE-44C7-89EC-9F8A6D783CC2}"/>
                </a:ext>
              </a:extLst>
            </p:cNvPr>
            <p:cNvSpPr/>
            <p:nvPr/>
          </p:nvSpPr>
          <p:spPr>
            <a:xfrm flipH="1">
              <a:off x="8714407" y="3792416"/>
              <a:ext cx="1434851" cy="240464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Pfeil: nach links 23">
              <a:extLst>
                <a:ext uri="{FF2B5EF4-FFF2-40B4-BE49-F238E27FC236}">
                  <a16:creationId xmlns:a16="http://schemas.microsoft.com/office/drawing/2014/main" id="{81D2C95C-289B-49A3-9222-7D80AA0BB6E3}"/>
                </a:ext>
              </a:extLst>
            </p:cNvPr>
            <p:cNvSpPr/>
            <p:nvPr/>
          </p:nvSpPr>
          <p:spPr>
            <a:xfrm>
              <a:off x="5547946" y="3449516"/>
              <a:ext cx="3137879" cy="335407"/>
            </a:xfrm>
            <a:prstGeom prst="leftArrow">
              <a:avLst>
                <a:gd name="adj1" fmla="val 100000"/>
                <a:gd name="adj2" fmla="val 3857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Resulting Deceleration</a:t>
              </a:r>
            </a:p>
          </p:txBody>
        </p:sp>
        <p:sp>
          <p:nvSpPr>
            <p:cNvPr id="25" name="Pfeil: nach links 24">
              <a:extLst>
                <a:ext uri="{FF2B5EF4-FFF2-40B4-BE49-F238E27FC236}">
                  <a16:creationId xmlns:a16="http://schemas.microsoft.com/office/drawing/2014/main" id="{062188CC-DE04-444C-8F80-04364C790165}"/>
                </a:ext>
              </a:extLst>
            </p:cNvPr>
            <p:cNvSpPr/>
            <p:nvPr/>
          </p:nvSpPr>
          <p:spPr>
            <a:xfrm>
              <a:off x="5583116" y="3783654"/>
              <a:ext cx="3103683" cy="281324"/>
            </a:xfrm>
            <a:prstGeom prst="leftArrow">
              <a:avLst>
                <a:gd name="adj1" fmla="val 100000"/>
                <a:gd name="adj2" fmla="val 3857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Natural Deceleration  </a:t>
              </a:r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5C99D183-1BB7-4359-9484-B8318FF11CAE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rot="21058531">
              <a:off x="8792939" y="3457032"/>
              <a:ext cx="1100327" cy="457461"/>
            </a:xfrm>
            <a:custGeom>
              <a:avLst/>
              <a:gdLst>
                <a:gd name="T0" fmla="*/ 78 w 3531"/>
                <a:gd name="T1" fmla="*/ 1231 h 1403"/>
                <a:gd name="T2" fmla="*/ 249 w 3531"/>
                <a:gd name="T3" fmla="*/ 1125 h 1403"/>
                <a:gd name="T4" fmla="*/ 1 w 3531"/>
                <a:gd name="T5" fmla="*/ 1027 h 1403"/>
                <a:gd name="T6" fmla="*/ 3084 w 3531"/>
                <a:gd name="T7" fmla="*/ 1125 h 1403"/>
                <a:gd name="T8" fmla="*/ 3235 w 3531"/>
                <a:gd name="T9" fmla="*/ 1275 h 1403"/>
                <a:gd name="T10" fmla="*/ 3529 w 3531"/>
                <a:gd name="T11" fmla="*/ 1027 h 1403"/>
                <a:gd name="T12" fmla="*/ 3084 w 3531"/>
                <a:gd name="T13" fmla="*/ 1125 h 1403"/>
                <a:gd name="T14" fmla="*/ 969 w 3531"/>
                <a:gd name="T15" fmla="*/ 1275 h 1403"/>
                <a:gd name="T16" fmla="*/ 2364 w 3531"/>
                <a:gd name="T17" fmla="*/ 1125 h 1403"/>
                <a:gd name="T18" fmla="*/ 955 w 3531"/>
                <a:gd name="T19" fmla="*/ 1027 h 1403"/>
                <a:gd name="T20" fmla="*/ 335 w 3531"/>
                <a:gd name="T21" fmla="*/ 1130 h 1403"/>
                <a:gd name="T22" fmla="*/ 882 w 3531"/>
                <a:gd name="T23" fmla="*/ 1130 h 1403"/>
                <a:gd name="T24" fmla="*/ 335 w 3531"/>
                <a:gd name="T25" fmla="*/ 1130 h 1403"/>
                <a:gd name="T26" fmla="*/ 608 w 3531"/>
                <a:gd name="T27" fmla="*/ 984 h 1403"/>
                <a:gd name="T28" fmla="*/ 608 w 3531"/>
                <a:gd name="T29" fmla="*/ 1276 h 1403"/>
                <a:gd name="T30" fmla="*/ 2449 w 3531"/>
                <a:gd name="T31" fmla="*/ 1130 h 1403"/>
                <a:gd name="T32" fmla="*/ 2997 w 3531"/>
                <a:gd name="T33" fmla="*/ 1130 h 1403"/>
                <a:gd name="T34" fmla="*/ 2449 w 3531"/>
                <a:gd name="T35" fmla="*/ 1130 h 1403"/>
                <a:gd name="T36" fmla="*/ 2723 w 3531"/>
                <a:gd name="T37" fmla="*/ 984 h 1403"/>
                <a:gd name="T38" fmla="*/ 2723 w 3531"/>
                <a:gd name="T39" fmla="*/ 1276 h 1403"/>
                <a:gd name="T40" fmla="*/ 0 w 3531"/>
                <a:gd name="T41" fmla="*/ 924 h 1403"/>
                <a:gd name="T42" fmla="*/ 609 w 3531"/>
                <a:gd name="T43" fmla="*/ 765 h 1403"/>
                <a:gd name="T44" fmla="*/ 603 w 3531"/>
                <a:gd name="T45" fmla="*/ 641 h 1403"/>
                <a:gd name="T46" fmla="*/ 490 w 3531"/>
                <a:gd name="T47" fmla="*/ 390 h 1403"/>
                <a:gd name="T48" fmla="*/ 1336 w 3531"/>
                <a:gd name="T49" fmla="*/ 510 h 1403"/>
                <a:gd name="T50" fmla="*/ 706 w 3531"/>
                <a:gd name="T51" fmla="*/ 641 h 1403"/>
                <a:gd name="T52" fmla="*/ 907 w 3531"/>
                <a:gd name="T53" fmla="*/ 924 h 1403"/>
                <a:gd name="T54" fmla="*/ 1470 w 3531"/>
                <a:gd name="T55" fmla="*/ 137 h 1403"/>
                <a:gd name="T56" fmla="*/ 2314 w 3531"/>
                <a:gd name="T57" fmla="*/ 510 h 1403"/>
                <a:gd name="T58" fmla="*/ 1573 w 3531"/>
                <a:gd name="T59" fmla="*/ 924 h 1403"/>
                <a:gd name="T60" fmla="*/ 2724 w 3531"/>
                <a:gd name="T61" fmla="*/ 765 h 1403"/>
                <a:gd name="T62" fmla="*/ 3531 w 3531"/>
                <a:gd name="T63" fmla="*/ 924 h 1403"/>
                <a:gd name="T64" fmla="*/ 3345 w 3531"/>
                <a:gd name="T65" fmla="*/ 609 h 1403"/>
                <a:gd name="T66" fmla="*/ 1471 w 3531"/>
                <a:gd name="T67" fmla="*/ 3 h 1403"/>
                <a:gd name="T68" fmla="*/ 385 w 3531"/>
                <a:gd name="T69" fmla="*/ 295 h 1403"/>
                <a:gd name="T70" fmla="*/ 176 w 3531"/>
                <a:gd name="T71" fmla="*/ 387 h 1403"/>
                <a:gd name="T72" fmla="*/ 0 w 3531"/>
                <a:gd name="T73" fmla="*/ 924 h 1403"/>
                <a:gd name="T74" fmla="*/ 3315 w 3531"/>
                <a:gd name="T75" fmla="*/ 675 h 1403"/>
                <a:gd name="T76" fmla="*/ 3289 w 3531"/>
                <a:gd name="T77" fmla="*/ 776 h 1403"/>
                <a:gd name="T78" fmla="*/ 3017 w 3531"/>
                <a:gd name="T79" fmla="*/ 675 h 1403"/>
                <a:gd name="T80" fmla="*/ 69 w 3531"/>
                <a:gd name="T81" fmla="*/ 553 h 1403"/>
                <a:gd name="T82" fmla="*/ 155 w 3531"/>
                <a:gd name="T83" fmla="*/ 534 h 1403"/>
                <a:gd name="T84" fmla="*/ 158 w 3531"/>
                <a:gd name="T85" fmla="*/ 763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31" h="1403">
                  <a:moveTo>
                    <a:pt x="1" y="1146"/>
                  </a:moveTo>
                  <a:cubicBezTo>
                    <a:pt x="1" y="1208"/>
                    <a:pt x="38" y="1225"/>
                    <a:pt x="78" y="1231"/>
                  </a:cubicBezTo>
                  <a:cubicBezTo>
                    <a:pt x="102" y="1235"/>
                    <a:pt x="146" y="1240"/>
                    <a:pt x="249" y="1247"/>
                  </a:cubicBezTo>
                  <a:lnTo>
                    <a:pt x="249" y="1125"/>
                  </a:lnTo>
                  <a:cubicBezTo>
                    <a:pt x="249" y="1091"/>
                    <a:pt x="254" y="1058"/>
                    <a:pt x="263" y="1027"/>
                  </a:cubicBezTo>
                  <a:lnTo>
                    <a:pt x="1" y="1027"/>
                  </a:lnTo>
                  <a:lnTo>
                    <a:pt x="1" y="1146"/>
                  </a:lnTo>
                  <a:close/>
                  <a:moveTo>
                    <a:pt x="3084" y="1125"/>
                  </a:moveTo>
                  <a:lnTo>
                    <a:pt x="3084" y="1275"/>
                  </a:lnTo>
                  <a:cubicBezTo>
                    <a:pt x="3084" y="1275"/>
                    <a:pt x="3148" y="1275"/>
                    <a:pt x="3235" y="1275"/>
                  </a:cubicBezTo>
                  <a:cubicBezTo>
                    <a:pt x="3334" y="1275"/>
                    <a:pt x="3529" y="1188"/>
                    <a:pt x="3529" y="1088"/>
                  </a:cubicBezTo>
                  <a:lnTo>
                    <a:pt x="3529" y="1027"/>
                  </a:lnTo>
                  <a:lnTo>
                    <a:pt x="3070" y="1027"/>
                  </a:lnTo>
                  <a:cubicBezTo>
                    <a:pt x="3079" y="1058"/>
                    <a:pt x="3084" y="1091"/>
                    <a:pt x="3084" y="1125"/>
                  </a:cubicBezTo>
                  <a:close/>
                  <a:moveTo>
                    <a:pt x="969" y="1125"/>
                  </a:moveTo>
                  <a:lnTo>
                    <a:pt x="969" y="1275"/>
                  </a:lnTo>
                  <a:lnTo>
                    <a:pt x="2364" y="1275"/>
                  </a:lnTo>
                  <a:lnTo>
                    <a:pt x="2364" y="1125"/>
                  </a:lnTo>
                  <a:cubicBezTo>
                    <a:pt x="2364" y="1091"/>
                    <a:pt x="2369" y="1058"/>
                    <a:pt x="2378" y="1027"/>
                  </a:cubicBezTo>
                  <a:lnTo>
                    <a:pt x="955" y="1027"/>
                  </a:lnTo>
                  <a:cubicBezTo>
                    <a:pt x="964" y="1058"/>
                    <a:pt x="969" y="1091"/>
                    <a:pt x="969" y="1125"/>
                  </a:cubicBezTo>
                  <a:close/>
                  <a:moveTo>
                    <a:pt x="335" y="1130"/>
                  </a:moveTo>
                  <a:cubicBezTo>
                    <a:pt x="335" y="1280"/>
                    <a:pt x="458" y="1403"/>
                    <a:pt x="608" y="1403"/>
                  </a:cubicBezTo>
                  <a:cubicBezTo>
                    <a:pt x="759" y="1403"/>
                    <a:pt x="882" y="1280"/>
                    <a:pt x="882" y="1130"/>
                  </a:cubicBezTo>
                  <a:cubicBezTo>
                    <a:pt x="882" y="979"/>
                    <a:pt x="759" y="856"/>
                    <a:pt x="608" y="856"/>
                  </a:cubicBezTo>
                  <a:cubicBezTo>
                    <a:pt x="458" y="856"/>
                    <a:pt x="335" y="979"/>
                    <a:pt x="335" y="1130"/>
                  </a:cubicBezTo>
                  <a:close/>
                  <a:moveTo>
                    <a:pt x="463" y="1130"/>
                  </a:moveTo>
                  <a:cubicBezTo>
                    <a:pt x="463" y="1049"/>
                    <a:pt x="528" y="984"/>
                    <a:pt x="608" y="984"/>
                  </a:cubicBezTo>
                  <a:cubicBezTo>
                    <a:pt x="689" y="984"/>
                    <a:pt x="754" y="1049"/>
                    <a:pt x="754" y="1130"/>
                  </a:cubicBezTo>
                  <a:cubicBezTo>
                    <a:pt x="754" y="1210"/>
                    <a:pt x="689" y="1276"/>
                    <a:pt x="608" y="1276"/>
                  </a:cubicBezTo>
                  <a:cubicBezTo>
                    <a:pt x="528" y="1276"/>
                    <a:pt x="463" y="1210"/>
                    <a:pt x="463" y="1130"/>
                  </a:cubicBezTo>
                  <a:close/>
                  <a:moveTo>
                    <a:pt x="2449" y="1130"/>
                  </a:moveTo>
                  <a:cubicBezTo>
                    <a:pt x="2449" y="1280"/>
                    <a:pt x="2572" y="1403"/>
                    <a:pt x="2723" y="1403"/>
                  </a:cubicBezTo>
                  <a:cubicBezTo>
                    <a:pt x="2874" y="1403"/>
                    <a:pt x="2997" y="1280"/>
                    <a:pt x="2997" y="1130"/>
                  </a:cubicBezTo>
                  <a:cubicBezTo>
                    <a:pt x="2997" y="979"/>
                    <a:pt x="2874" y="856"/>
                    <a:pt x="2723" y="856"/>
                  </a:cubicBezTo>
                  <a:cubicBezTo>
                    <a:pt x="2572" y="856"/>
                    <a:pt x="2449" y="979"/>
                    <a:pt x="2449" y="1130"/>
                  </a:cubicBezTo>
                  <a:close/>
                  <a:moveTo>
                    <a:pt x="2577" y="1130"/>
                  </a:moveTo>
                  <a:cubicBezTo>
                    <a:pt x="2577" y="1049"/>
                    <a:pt x="2643" y="984"/>
                    <a:pt x="2723" y="984"/>
                  </a:cubicBezTo>
                  <a:cubicBezTo>
                    <a:pt x="2804" y="984"/>
                    <a:pt x="2869" y="1049"/>
                    <a:pt x="2869" y="1130"/>
                  </a:cubicBezTo>
                  <a:cubicBezTo>
                    <a:pt x="2869" y="1210"/>
                    <a:pt x="2804" y="1276"/>
                    <a:pt x="2723" y="1276"/>
                  </a:cubicBezTo>
                  <a:cubicBezTo>
                    <a:pt x="2643" y="1276"/>
                    <a:pt x="2577" y="1210"/>
                    <a:pt x="2577" y="1130"/>
                  </a:cubicBezTo>
                  <a:close/>
                  <a:moveTo>
                    <a:pt x="0" y="924"/>
                  </a:moveTo>
                  <a:lnTo>
                    <a:pt x="311" y="924"/>
                  </a:lnTo>
                  <a:cubicBezTo>
                    <a:pt x="376" y="828"/>
                    <a:pt x="485" y="765"/>
                    <a:pt x="609" y="765"/>
                  </a:cubicBezTo>
                  <a:cubicBezTo>
                    <a:pt x="613" y="765"/>
                    <a:pt x="616" y="766"/>
                    <a:pt x="619" y="766"/>
                  </a:cubicBezTo>
                  <a:cubicBezTo>
                    <a:pt x="606" y="724"/>
                    <a:pt x="603" y="681"/>
                    <a:pt x="603" y="641"/>
                  </a:cubicBezTo>
                  <a:lnTo>
                    <a:pt x="603" y="499"/>
                  </a:lnTo>
                  <a:lnTo>
                    <a:pt x="490" y="390"/>
                  </a:lnTo>
                  <a:cubicBezTo>
                    <a:pt x="685" y="280"/>
                    <a:pt x="903" y="155"/>
                    <a:pt x="1336" y="138"/>
                  </a:cubicBezTo>
                  <a:lnTo>
                    <a:pt x="1336" y="510"/>
                  </a:lnTo>
                  <a:lnTo>
                    <a:pt x="706" y="510"/>
                  </a:lnTo>
                  <a:lnTo>
                    <a:pt x="706" y="641"/>
                  </a:lnTo>
                  <a:cubicBezTo>
                    <a:pt x="706" y="721"/>
                    <a:pt x="722" y="769"/>
                    <a:pt x="762" y="800"/>
                  </a:cubicBezTo>
                  <a:cubicBezTo>
                    <a:pt x="821" y="828"/>
                    <a:pt x="871" y="870"/>
                    <a:pt x="907" y="924"/>
                  </a:cubicBezTo>
                  <a:lnTo>
                    <a:pt x="1470" y="924"/>
                  </a:lnTo>
                  <a:lnTo>
                    <a:pt x="1470" y="137"/>
                  </a:lnTo>
                  <a:cubicBezTo>
                    <a:pt x="1791" y="144"/>
                    <a:pt x="2078" y="277"/>
                    <a:pt x="2392" y="444"/>
                  </a:cubicBezTo>
                  <a:cubicBezTo>
                    <a:pt x="2392" y="470"/>
                    <a:pt x="2394" y="510"/>
                    <a:pt x="2314" y="510"/>
                  </a:cubicBezTo>
                  <a:lnTo>
                    <a:pt x="1573" y="510"/>
                  </a:lnTo>
                  <a:lnTo>
                    <a:pt x="1573" y="924"/>
                  </a:lnTo>
                  <a:lnTo>
                    <a:pt x="2425" y="924"/>
                  </a:lnTo>
                  <a:cubicBezTo>
                    <a:pt x="2490" y="828"/>
                    <a:pt x="2600" y="765"/>
                    <a:pt x="2724" y="765"/>
                  </a:cubicBezTo>
                  <a:cubicBezTo>
                    <a:pt x="2848" y="765"/>
                    <a:pt x="2957" y="828"/>
                    <a:pt x="3022" y="924"/>
                  </a:cubicBezTo>
                  <a:lnTo>
                    <a:pt x="3531" y="924"/>
                  </a:lnTo>
                  <a:lnTo>
                    <a:pt x="3531" y="868"/>
                  </a:lnTo>
                  <a:cubicBezTo>
                    <a:pt x="3531" y="788"/>
                    <a:pt x="3443" y="652"/>
                    <a:pt x="3345" y="609"/>
                  </a:cubicBezTo>
                  <a:cubicBezTo>
                    <a:pt x="3155" y="525"/>
                    <a:pt x="2906" y="479"/>
                    <a:pt x="2588" y="397"/>
                  </a:cubicBezTo>
                  <a:cubicBezTo>
                    <a:pt x="2243" y="205"/>
                    <a:pt x="1880" y="14"/>
                    <a:pt x="1471" y="3"/>
                  </a:cubicBezTo>
                  <a:cubicBezTo>
                    <a:pt x="1337" y="0"/>
                    <a:pt x="1178" y="15"/>
                    <a:pt x="1178" y="15"/>
                  </a:cubicBezTo>
                  <a:cubicBezTo>
                    <a:pt x="777" y="58"/>
                    <a:pt x="566" y="192"/>
                    <a:pt x="385" y="295"/>
                  </a:cubicBezTo>
                  <a:cubicBezTo>
                    <a:pt x="354" y="313"/>
                    <a:pt x="228" y="386"/>
                    <a:pt x="226" y="387"/>
                  </a:cubicBezTo>
                  <a:lnTo>
                    <a:pt x="176" y="387"/>
                  </a:lnTo>
                  <a:cubicBezTo>
                    <a:pt x="69" y="387"/>
                    <a:pt x="0" y="448"/>
                    <a:pt x="0" y="553"/>
                  </a:cubicBezTo>
                  <a:lnTo>
                    <a:pt x="0" y="924"/>
                  </a:lnTo>
                  <a:close/>
                  <a:moveTo>
                    <a:pt x="3017" y="675"/>
                  </a:moveTo>
                  <a:cubicBezTo>
                    <a:pt x="3036" y="675"/>
                    <a:pt x="3277" y="675"/>
                    <a:pt x="3315" y="675"/>
                  </a:cubicBezTo>
                  <a:cubicBezTo>
                    <a:pt x="3354" y="692"/>
                    <a:pt x="3393" y="735"/>
                    <a:pt x="3420" y="776"/>
                  </a:cubicBezTo>
                  <a:lnTo>
                    <a:pt x="3289" y="776"/>
                  </a:lnTo>
                  <a:cubicBezTo>
                    <a:pt x="3162" y="776"/>
                    <a:pt x="3092" y="773"/>
                    <a:pt x="3040" y="733"/>
                  </a:cubicBezTo>
                  <a:cubicBezTo>
                    <a:pt x="2996" y="699"/>
                    <a:pt x="2999" y="675"/>
                    <a:pt x="3017" y="675"/>
                  </a:cubicBezTo>
                  <a:close/>
                  <a:moveTo>
                    <a:pt x="69" y="763"/>
                  </a:moveTo>
                  <a:lnTo>
                    <a:pt x="69" y="553"/>
                  </a:lnTo>
                  <a:cubicBezTo>
                    <a:pt x="69" y="546"/>
                    <a:pt x="70" y="540"/>
                    <a:pt x="71" y="534"/>
                  </a:cubicBezTo>
                  <a:cubicBezTo>
                    <a:pt x="95" y="534"/>
                    <a:pt x="143" y="534"/>
                    <a:pt x="155" y="534"/>
                  </a:cubicBezTo>
                  <a:cubicBezTo>
                    <a:pt x="179" y="534"/>
                    <a:pt x="195" y="550"/>
                    <a:pt x="189" y="585"/>
                  </a:cubicBezTo>
                  <a:cubicBezTo>
                    <a:pt x="177" y="656"/>
                    <a:pt x="158" y="763"/>
                    <a:pt x="158" y="763"/>
                  </a:cubicBezTo>
                  <a:cubicBezTo>
                    <a:pt x="147" y="763"/>
                    <a:pt x="99" y="763"/>
                    <a:pt x="69" y="76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7" name="Grafik 26">
            <a:extLst>
              <a:ext uri="{FF2B5EF4-FFF2-40B4-BE49-F238E27FC236}">
                <a16:creationId xmlns:a16="http://schemas.microsoft.com/office/drawing/2014/main" id="{DC5BE413-9F9B-4C55-A33C-329CA34FA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557776" y="3403535"/>
            <a:ext cx="797719" cy="659423"/>
          </a:xfrm>
          <a:prstGeom prst="rect">
            <a:avLst/>
          </a:prstGeom>
        </p:spPr>
      </p:pic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1554856A-653D-45A3-81E4-3977EB4C4158}"/>
              </a:ext>
            </a:extLst>
          </p:cNvPr>
          <p:cNvGrpSpPr/>
          <p:nvPr/>
        </p:nvGrpSpPr>
        <p:grpSpPr>
          <a:xfrm>
            <a:off x="9534330" y="2527235"/>
            <a:ext cx="797719" cy="659423"/>
            <a:chOff x="9647543" y="2623039"/>
            <a:chExt cx="797719" cy="659423"/>
          </a:xfrm>
        </p:grpSpPr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74FDF5CF-D3F0-472E-90A6-5DA7AAB8C6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9647543" y="2623039"/>
              <a:ext cx="797719" cy="659423"/>
            </a:xfrm>
            <a:prstGeom prst="rect">
              <a:avLst/>
            </a:prstGeom>
          </p:spPr>
        </p:pic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B41C914C-C542-4C45-AB28-513FEBD443D1}"/>
                </a:ext>
              </a:extLst>
            </p:cNvPr>
            <p:cNvSpPr/>
            <p:nvPr/>
          </p:nvSpPr>
          <p:spPr>
            <a:xfrm>
              <a:off x="9689123" y="2901461"/>
              <a:ext cx="123092" cy="175846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8B0C994C-54C3-4F65-A200-D383BDCFD958}"/>
                </a:ext>
              </a:extLst>
            </p:cNvPr>
            <p:cNvSpPr/>
            <p:nvPr/>
          </p:nvSpPr>
          <p:spPr>
            <a:xfrm>
              <a:off x="10281139" y="2895600"/>
              <a:ext cx="123092" cy="175846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481137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gAAAAAAAAAFAAAACQAAAF9pZD0kLl9pZAEDAAAAAAADAAAAAQADAAAAIwAAAENvbWJpSW5kZXg9JC5OYW1lICsgJ18nICsgJC5WZXJzaW9uAQQAAAAAAAQAAAABAAQ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MBAQEBAQEBAQEBAQEBAQIAAAAAAAAAAwAAAAMAAAAA/////wQAMwwAAAAAAAAAAAAAIAD///////////////8AAAD///////////////8DAAAAAwD///////8DAAAAAgD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I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DAP///////wQAAAACABAAC+sbFfbg6pxItg8dU8Q9J5AFAAAAAAADAAAAAwADAAAAAQADAAAAAAD///////8DAAAAAAD///////8DAAEA////////BAAAAAMAEAAL+qkDMDbMoE6dUIet48pa6AUAAAABAAMAAAAAAAMAAAA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////8EABQMAAAAAAAAAAAAACAB////////////////AAAA////////////////BAAAAAMA////////BAAAAAMA////////BA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QAgAf///////////////wAADv///////wQ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IAAQEDAAAAAgD///////8aAAZMaW5rZWRTaGFwZXNEYXRhUHJvcGVydHlfMAUAAAAAAAQAAAADAAQAAAABAAMAAwEDAAAAAwD///////8lAAZMaW5rZWRTaGFwZVByZXNlbnRhdGlvblNldHRpbmdzRGF0YV8wBQAAAAEABAAAAAAABAAAAAIABAAAAAAA////////BA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/////AgC3DgAAAAAAAAAAAAD/////gwCDAAAABV9pZAAQAAAABOsbFfbg6pxItg8dU8Q9J5ADRGF0YQAbAAAABExpbmtlZFNoYXBlRGF0YQAFAAAAAAACTmFtZQAZAAAATGlua2VkU2hhcGVzRGF0YVByb3BlcnR5ABBWZXJzaW9uAAAAAAAJTGFzdFdyaXRlANiR6C19AQAAAAEA/////50AnQAAAAVfaWQAEAAAAAT6qQMwNsygTp1Qh63jylroA0RhdGEAKgAAAAhQcmVzZW50YXRpb25TY2FubmVkRm9yTGlua2VkU2hhcGVzAAEAAk5hbWUAJAAAAExpbmtlZFNoYXBlUHJlc2VudGF0aW9uU2V0dGluZ3NEYXRhABBWZXJzaW9uAAAAAAAJTGFzdFdyaXRlAAmS6C19A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B_LENGTH" val="24576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3B64F82E7098488BA699CD80F6C817" ma:contentTypeVersion="11" ma:contentTypeDescription="Create a new document." ma:contentTypeScope="" ma:versionID="68721267261fe1ada10340aacf2cd829">
  <xsd:schema xmlns:xsd="http://www.w3.org/2001/XMLSchema" xmlns:xs="http://www.w3.org/2001/XMLSchema" xmlns:p="http://schemas.microsoft.com/office/2006/metadata/properties" xmlns:ns2="beab5909-2256-4ef5-9bfe-179cc9eb78a8" xmlns:ns3="a2803eea-376f-4b0d-b851-13f11d2e39ae" targetNamespace="http://schemas.microsoft.com/office/2006/metadata/properties" ma:root="true" ma:fieldsID="de9ee5acc64c1a4a943db53b6ab7a6bb" ns2:_="" ns3:_="">
    <xsd:import namespace="beab5909-2256-4ef5-9bfe-179cc9eb78a8"/>
    <xsd:import namespace="a2803eea-376f-4b0d-b851-13f11d2e39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b5909-2256-4ef5-9bfe-179cc9eb78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803eea-376f-4b0d-b851-13f11d2e3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ED51B8-BF04-4870-8A4D-D8E245B321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ab5909-2256-4ef5-9bfe-179cc9eb78a8"/>
    <ds:schemaRef ds:uri="a2803eea-376f-4b0d-b851-13f11d2e39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15985B-A75B-4CFD-9A6E-7616D06A8B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7426F1-4B38-400E-B7AF-55760AD737DA}">
  <ds:schemaRefs>
    <ds:schemaRef ds:uri="beab5909-2256-4ef5-9bfe-179cc9eb78a8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a2803eea-376f-4b0d-b851-13f11d2e39ae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596</Words>
  <Application>Microsoft Office PowerPoint</Application>
  <PresentationFormat>Widescreen</PresentationFormat>
  <Paragraphs>69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ArialMT</vt:lpstr>
      <vt:lpstr>Arial</vt:lpstr>
      <vt:lpstr>Calibri</vt:lpstr>
      <vt:lpstr>Calibri Light</vt:lpstr>
      <vt:lpstr>Wingdings</vt:lpstr>
      <vt:lpstr>Office</vt:lpstr>
      <vt:lpstr>UN Regulations No. 13-H and 78  Stop Lamp Illumination </vt:lpstr>
      <vt:lpstr>Current Status R13H.01 vs. Proposal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UNECE R79</dc:title>
  <dc:creator>Felix Hoffmann</dc:creator>
  <cp:lastModifiedBy>Francois Guichard</cp:lastModifiedBy>
  <cp:revision>233</cp:revision>
  <dcterms:created xsi:type="dcterms:W3CDTF">2019-06-03T05:20:51Z</dcterms:created>
  <dcterms:modified xsi:type="dcterms:W3CDTF">2022-01-21T15:17:05Z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0x0101004B3B64F82E7098488BA699CD80F6C817</vt:lpwstr>
  </property>
</Properties>
</file>