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handoutMasterIdLst>
    <p:handoutMasterId r:id="rId15"/>
  </p:handoutMasterIdLst>
  <p:sldIdLst>
    <p:sldId id="1243" r:id="rId5"/>
    <p:sldId id="1325" r:id="rId6"/>
    <p:sldId id="1326" r:id="rId7"/>
    <p:sldId id="1327" r:id="rId8"/>
    <p:sldId id="1313" r:id="rId9"/>
    <p:sldId id="1329" r:id="rId10"/>
    <p:sldId id="1328" r:id="rId11"/>
    <p:sldId id="1317" r:id="rId12"/>
    <p:sldId id="1312" r:id="rId13"/>
  </p:sldIdLst>
  <p:sldSz cx="12192000" cy="6858000"/>
  <p:notesSz cx="6858000" cy="9144000"/>
  <p:embeddedFontLst>
    <p:embeddedFont>
      <p:font typeface="Arial Nova" panose="020B0504020202020204" pitchFamily="34" charset="0"/>
      <p:regular r:id="rId16"/>
      <p:bold r:id="rId17"/>
      <p:italic r:id="rId18"/>
      <p:boldItalic r:id="rId19"/>
    </p:embeddedFont>
    <p:embeddedFont>
      <p:font typeface="Arial Nova Light" panose="020B0304020202020204" pitchFamily="34" charset="0"/>
      <p:regular r:id="rId20"/>
      <p:italic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DR" lastIdx="1" clrIdx="0">
    <p:extLst>
      <p:ext uri="{19B8F6BF-5375-455C-9EA6-DF929625EA0E}">
        <p15:presenceInfo xmlns:p15="http://schemas.microsoft.com/office/powerpoint/2012/main" userId="Au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BACEFF"/>
    <a:srgbClr val="D8E3FF"/>
    <a:srgbClr val="9DBDFF"/>
    <a:srgbClr val="338DCD"/>
    <a:srgbClr val="418FDE"/>
    <a:srgbClr val="FF9900"/>
    <a:srgbClr val="C00000"/>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1868A-77FD-44A5-B53F-35089EBEB4C5}" v="1" dt="2022-01-21T14:59:14.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822" autoAdjust="0"/>
  </p:normalViewPr>
  <p:slideViewPr>
    <p:cSldViewPr snapToGrid="0">
      <p:cViewPr varScale="1">
        <p:scale>
          <a:sx n="97" d="100"/>
          <a:sy n="97" d="100"/>
        </p:scale>
        <p:origin x="1032" y="114"/>
      </p:cViewPr>
      <p:guideLst/>
    </p:cSldViewPr>
  </p:slideViewPr>
  <p:outlineViewPr>
    <p:cViewPr>
      <p:scale>
        <a:sx n="33" d="100"/>
        <a:sy n="33" d="100"/>
      </p:scale>
      <p:origin x="0" y="-10060"/>
    </p:cViewPr>
  </p:outlineViewPr>
  <p:notesTextViewPr>
    <p:cViewPr>
      <p:scale>
        <a:sx n="1" d="1"/>
        <a:sy n="1" d="1"/>
      </p:scale>
      <p:origin x="0" y="0"/>
    </p:cViewPr>
  </p:notesTextViewPr>
  <p:sorterViewPr>
    <p:cViewPr>
      <p:scale>
        <a:sx n="20" d="100"/>
        <a:sy n="20" d="100"/>
      </p:scale>
      <p:origin x="0" y="0"/>
    </p:cViewPr>
  </p:sorterViewPr>
  <p:notesViewPr>
    <p:cSldViewPr snapToGrid="0">
      <p:cViewPr varScale="1">
        <p:scale>
          <a:sx n="64" d="100"/>
          <a:sy n="64" d="100"/>
        </p:scale>
        <p:origin x="3118"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Guichard" userId="b25862a6-b641-4ece-b9f9-9230f3cdb908" providerId="ADAL" clId="{D275EF3F-96E1-42DD-958D-4FCDA7542879}"/>
    <pc:docChg chg="modSld">
      <pc:chgData name="Francois Guichard" userId="b25862a6-b641-4ece-b9f9-9230f3cdb908" providerId="ADAL" clId="{D275EF3F-96E1-42DD-958D-4FCDA7542879}" dt="2022-01-21T15:01:00.061" v="1" actId="20577"/>
      <pc:docMkLst>
        <pc:docMk/>
      </pc:docMkLst>
      <pc:sldChg chg="modSp mod">
        <pc:chgData name="Francois Guichard" userId="b25862a6-b641-4ece-b9f9-9230f3cdb908" providerId="ADAL" clId="{D275EF3F-96E1-42DD-958D-4FCDA7542879}" dt="2022-01-21T15:01:00.061" v="1" actId="20577"/>
        <pc:sldMkLst>
          <pc:docMk/>
          <pc:sldMk cId="3600708934" sldId="1325"/>
        </pc:sldMkLst>
        <pc:spChg chg="mod">
          <ac:chgData name="Francois Guichard" userId="b25862a6-b641-4ece-b9f9-9230f3cdb908" providerId="ADAL" clId="{D275EF3F-96E1-42DD-958D-4FCDA7542879}" dt="2022-01-21T15:01:00.061" v="1" actId="20577"/>
          <ac:spMkLst>
            <pc:docMk/>
            <pc:sldMk cId="3600708934" sldId="1325"/>
            <ac:spMk id="5" creationId="{6721C55D-0558-4F1E-A257-C9060CF6BD03}"/>
          </ac:spMkLst>
        </pc:spChg>
      </pc:sldChg>
    </pc:docChg>
  </pc:docChgLst>
  <pc:docChgLst>
    <pc:chgData name="Francois Guichard" userId="b25862a6-b641-4ece-b9f9-9230f3cdb908" providerId="ADAL" clId="{1621868A-77FD-44A5-B53F-35089EBEB4C5}"/>
    <pc:docChg chg="modSld">
      <pc:chgData name="Francois Guichard" userId="b25862a6-b641-4ece-b9f9-9230f3cdb908" providerId="ADAL" clId="{1621868A-77FD-44A5-B53F-35089EBEB4C5}" dt="2022-01-21T15:00:10.548" v="114" actId="20577"/>
      <pc:docMkLst>
        <pc:docMk/>
      </pc:docMkLst>
      <pc:sldChg chg="addSp modSp mod">
        <pc:chgData name="Francois Guichard" userId="b25862a6-b641-4ece-b9f9-9230f3cdb908" providerId="ADAL" clId="{1621868A-77FD-44A5-B53F-35089EBEB4C5}" dt="2022-01-21T15:00:10.548" v="114" actId="20577"/>
        <pc:sldMkLst>
          <pc:docMk/>
          <pc:sldMk cId="2478841575" sldId="1243"/>
        </pc:sldMkLst>
        <pc:spChg chg="add mod">
          <ac:chgData name="Francois Guichard" userId="b25862a6-b641-4ece-b9f9-9230f3cdb908" providerId="ADAL" clId="{1621868A-77FD-44A5-B53F-35089EBEB4C5}" dt="2022-01-21T15:00:01.782" v="100" actId="20577"/>
          <ac:spMkLst>
            <pc:docMk/>
            <pc:sldMk cId="2478841575" sldId="1243"/>
            <ac:spMk id="2" creationId="{4C213F44-E1C2-490A-923B-DD8E1F93CC8F}"/>
          </ac:spMkLst>
        </pc:spChg>
        <pc:spChg chg="mod">
          <ac:chgData name="Francois Guichard" userId="b25862a6-b641-4ece-b9f9-9230f3cdb908" providerId="ADAL" clId="{1621868A-77FD-44A5-B53F-35089EBEB4C5}" dt="2022-01-21T15:00:10.548" v="114" actId="20577"/>
          <ac:spMkLst>
            <pc:docMk/>
            <pc:sldMk cId="2478841575" sldId="1243"/>
            <ac:spMk id="5" creationId="{4B0149ED-7E21-4BE8-82A2-F1670C87A7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24486F-3E2A-4DB6-A296-A4FBFAE05A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EB8189-D97B-45F6-B95F-5586FF5333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27089-408C-42DF-AE5C-04D1A6E53B37}" type="datetimeFigureOut">
              <a:rPr lang="en-US" smtClean="0"/>
              <a:t>1/21/2022</a:t>
            </a:fld>
            <a:endParaRPr lang="en-US"/>
          </a:p>
        </p:txBody>
      </p:sp>
      <p:sp>
        <p:nvSpPr>
          <p:cNvPr id="4" name="Footer Placeholder 3">
            <a:extLst>
              <a:ext uri="{FF2B5EF4-FFF2-40B4-BE49-F238E27FC236}">
                <a16:creationId xmlns:a16="http://schemas.microsoft.com/office/drawing/2014/main" id="{4E6A9216-CC13-49ED-A4CF-42674DF90D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3433A1-5256-4A10-9DBB-7DD5CF80AC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09208-183B-4B05-952C-042F6CF85B85}" type="slidenum">
              <a:rPr lang="en-US" smtClean="0"/>
              <a:t>‹#›</a:t>
            </a:fld>
            <a:endParaRPr lang="en-US"/>
          </a:p>
        </p:txBody>
      </p:sp>
    </p:spTree>
    <p:extLst>
      <p:ext uri="{BB962C8B-B14F-4D97-AF65-F5344CB8AC3E}">
        <p14:creationId xmlns:p14="http://schemas.microsoft.com/office/powerpoint/2010/main" val="135367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0DC5-4374-4A4E-B893-1DD543F765F2}"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00A58-5EEB-4238-B490-5B9507F75E0E}" type="slidenum">
              <a:rPr lang="en-US" smtClean="0"/>
              <a:t>‹#›</a:t>
            </a:fld>
            <a:endParaRPr lang="en-US"/>
          </a:p>
        </p:txBody>
      </p:sp>
    </p:spTree>
    <p:extLst>
      <p:ext uri="{BB962C8B-B14F-4D97-AF65-F5344CB8AC3E}">
        <p14:creationId xmlns:p14="http://schemas.microsoft.com/office/powerpoint/2010/main" val="118894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00A58-5EEB-4238-B490-5B9507F75E0E}" type="slidenum">
              <a:rPr lang="en-US" smtClean="0"/>
              <a:t>6</a:t>
            </a:fld>
            <a:endParaRPr lang="en-US"/>
          </a:p>
        </p:txBody>
      </p:sp>
    </p:spTree>
    <p:extLst>
      <p:ext uri="{BB962C8B-B14F-4D97-AF65-F5344CB8AC3E}">
        <p14:creationId xmlns:p14="http://schemas.microsoft.com/office/powerpoint/2010/main" val="1182000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621B6-356F-47D9-B746-D2D7C4C74035}"/>
              </a:ext>
            </a:extLst>
          </p:cNvPr>
          <p:cNvSpPr>
            <a:spLocks noGrp="1"/>
          </p:cNvSpPr>
          <p:nvPr>
            <p:ph idx="1"/>
          </p:nvPr>
        </p:nvSpPr>
        <p:spPr>
          <a:xfrm>
            <a:off x="548640" y="1188720"/>
            <a:ext cx="105156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1E3089-EA30-4A62-AFBC-DBAA978C3868}"/>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5" name="Footer Placeholder 4">
            <a:extLst>
              <a:ext uri="{FF2B5EF4-FFF2-40B4-BE49-F238E27FC236}">
                <a16:creationId xmlns:a16="http://schemas.microsoft.com/office/drawing/2014/main" id="{BAC6E6AC-892D-42A3-A38F-3F06AE7C488B}"/>
              </a:ext>
            </a:extLst>
          </p:cNvPr>
          <p:cNvSpPr>
            <a:spLocks noGrp="1"/>
          </p:cNvSpPr>
          <p:nvPr>
            <p:ph type="ftr" sz="quarter" idx="11"/>
          </p:nvPr>
        </p:nvSpPr>
        <p:spPr/>
        <p:txBody>
          <a:bodyPr/>
          <a:lstStyle/>
          <a:p>
            <a:endParaRPr lang="en-US"/>
          </a:p>
        </p:txBody>
      </p:sp>
      <p:sp>
        <p:nvSpPr>
          <p:cNvPr id="10" name="TextBox 9">
            <a:extLst>
              <a:ext uri="{FF2B5EF4-FFF2-40B4-BE49-F238E27FC236}">
                <a16:creationId xmlns:a16="http://schemas.microsoft.com/office/drawing/2014/main" id="{5CCEC51C-E16A-40E3-868B-3AA8EC9A9440}"/>
              </a:ext>
            </a:extLst>
          </p:cNvPr>
          <p:cNvSpPr txBox="1"/>
          <p:nvPr userDrawn="1"/>
        </p:nvSpPr>
        <p:spPr>
          <a:xfrm>
            <a:off x="10121705" y="6400412"/>
            <a:ext cx="747769" cy="276999"/>
          </a:xfrm>
          <a:prstGeom prst="rect">
            <a:avLst/>
          </a:prstGeom>
          <a:noFill/>
        </p:spPr>
        <p:txBody>
          <a:bodyPr wrap="none" rtlCol="0">
            <a:spAutoFit/>
          </a:bodyPr>
          <a:lstStyle/>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
        <p:nvSpPr>
          <p:cNvPr id="8" name="Rectangle 7">
            <a:extLst>
              <a:ext uri="{FF2B5EF4-FFF2-40B4-BE49-F238E27FC236}">
                <a16:creationId xmlns:a16="http://schemas.microsoft.com/office/drawing/2014/main" id="{DE3604E1-27D0-4C64-A203-22A46E2D6F61}"/>
              </a:ext>
            </a:extLst>
          </p:cNvPr>
          <p:cNvSpPr/>
          <p:nvPr userDrawn="1"/>
        </p:nvSpPr>
        <p:spPr>
          <a:xfrm>
            <a:off x="1" y="0"/>
            <a:ext cx="8686800" cy="82296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Placeholder 1">
            <a:extLst>
              <a:ext uri="{FF2B5EF4-FFF2-40B4-BE49-F238E27FC236}">
                <a16:creationId xmlns:a16="http://schemas.microsoft.com/office/drawing/2014/main" id="{3F82D7FF-186B-4B59-B931-1BAB8591BCFD}"/>
              </a:ext>
            </a:extLst>
          </p:cNvPr>
          <p:cNvSpPr>
            <a:spLocks noGrp="1"/>
          </p:cNvSpPr>
          <p:nvPr>
            <p:ph type="title"/>
          </p:nvPr>
        </p:nvSpPr>
        <p:spPr>
          <a:xfrm>
            <a:off x="457200" y="45720"/>
            <a:ext cx="8046720" cy="731520"/>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7D289039-C645-4ECB-AAED-279EE9B69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0" y="0"/>
            <a:ext cx="3644188" cy="822960"/>
          </a:xfrm>
          <a:prstGeom prst="rect">
            <a:avLst/>
          </a:prstGeom>
        </p:spPr>
      </p:pic>
    </p:spTree>
    <p:extLst>
      <p:ext uri="{BB962C8B-B14F-4D97-AF65-F5344CB8AC3E}">
        <p14:creationId xmlns:p14="http://schemas.microsoft.com/office/powerpoint/2010/main" val="169366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CB41-9834-4A52-A0EA-2D7053BFAC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9D343-81E1-4FE5-9518-D7987EC2C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3A877E-01A2-43A0-A747-1AFFAEB133AE}"/>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5" name="Footer Placeholder 4">
            <a:extLst>
              <a:ext uri="{FF2B5EF4-FFF2-40B4-BE49-F238E27FC236}">
                <a16:creationId xmlns:a16="http://schemas.microsoft.com/office/drawing/2014/main" id="{609AB43F-F2B8-4A09-A7E5-39FF6E006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7981-B85C-47CD-825F-6A25AC08CDA3}"/>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6090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2B88F-3669-4E29-8C7D-BCE05019F6D1}"/>
              </a:ext>
            </a:extLst>
          </p:cNvPr>
          <p:cNvSpPr>
            <a:spLocks noGrp="1"/>
          </p:cNvSpPr>
          <p:nvPr>
            <p:ph sz="half" idx="1"/>
          </p:nvPr>
        </p:nvSpPr>
        <p:spPr>
          <a:xfrm>
            <a:off x="45720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7B89B7-2628-4FF0-9EBC-AB761FD8BA07}"/>
              </a:ext>
            </a:extLst>
          </p:cNvPr>
          <p:cNvSpPr>
            <a:spLocks noGrp="1"/>
          </p:cNvSpPr>
          <p:nvPr>
            <p:ph sz="half" idx="2"/>
          </p:nvPr>
        </p:nvSpPr>
        <p:spPr>
          <a:xfrm>
            <a:off x="627888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0AD3E-353B-426C-BB3E-E96C6D74D29B}"/>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6" name="Footer Placeholder 5">
            <a:extLst>
              <a:ext uri="{FF2B5EF4-FFF2-40B4-BE49-F238E27FC236}">
                <a16:creationId xmlns:a16="http://schemas.microsoft.com/office/drawing/2014/main" id="{1EDA969E-8982-49B5-9ECE-A7C9DE21945D}"/>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3658F71E-8CE6-4050-9F96-CB8DB6834B18}"/>
              </a:ext>
            </a:extLst>
          </p:cNvPr>
          <p:cNvSpPr/>
          <p:nvPr userDrawn="1"/>
        </p:nvSpPr>
        <p:spPr>
          <a:xfrm>
            <a:off x="1" y="0"/>
            <a:ext cx="9009821" cy="73152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A close up of a logo&#10;&#10;Description automatically generated">
            <a:extLst>
              <a:ext uri="{FF2B5EF4-FFF2-40B4-BE49-F238E27FC236}">
                <a16:creationId xmlns:a16="http://schemas.microsoft.com/office/drawing/2014/main" id="{25717D16-7D2C-4454-9C56-BDA1C062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6922" y="0"/>
            <a:ext cx="3239278" cy="731520"/>
          </a:xfrm>
          <a:prstGeom prst="rect">
            <a:avLst/>
          </a:prstGeom>
        </p:spPr>
      </p:pic>
      <p:sp>
        <p:nvSpPr>
          <p:cNvPr id="13" name="Title Placeholder 1">
            <a:extLst>
              <a:ext uri="{FF2B5EF4-FFF2-40B4-BE49-F238E27FC236}">
                <a16:creationId xmlns:a16="http://schemas.microsoft.com/office/drawing/2014/main" id="{02779AAB-9A26-45E2-83CD-F0A827162DCA}"/>
              </a:ext>
            </a:extLst>
          </p:cNvPr>
          <p:cNvSpPr>
            <a:spLocks noGrp="1"/>
          </p:cNvSpPr>
          <p:nvPr>
            <p:ph type="title"/>
          </p:nvPr>
        </p:nvSpPr>
        <p:spPr>
          <a:xfrm>
            <a:off x="457200" y="0"/>
            <a:ext cx="8412480" cy="731520"/>
          </a:xfrm>
          <a:prstGeom prst="rect">
            <a:avLst/>
          </a:prstGeom>
        </p:spPr>
        <p:txBody>
          <a:bodyPr vert="horz" lIns="91440" tIns="45720" rIns="91440" bIns="45720" rtlCol="0" anchor="ctr">
            <a:normAutofit/>
          </a:bodyPr>
          <a:lstStyle/>
          <a:p>
            <a:r>
              <a:rPr lang="en-US"/>
              <a:t>Click to edit Master title style</a:t>
            </a:r>
          </a:p>
        </p:txBody>
      </p:sp>
      <p:sp>
        <p:nvSpPr>
          <p:cNvPr id="14" name="TextBox 13">
            <a:extLst>
              <a:ext uri="{FF2B5EF4-FFF2-40B4-BE49-F238E27FC236}">
                <a16:creationId xmlns:a16="http://schemas.microsoft.com/office/drawing/2014/main" id="{14FFB97F-BC52-45BF-AD64-28E9E5C15291}"/>
              </a:ext>
            </a:extLst>
          </p:cNvPr>
          <p:cNvSpPr txBox="1"/>
          <p:nvPr userDrawn="1"/>
        </p:nvSpPr>
        <p:spPr>
          <a:xfrm>
            <a:off x="9249508" y="6153334"/>
            <a:ext cx="755335" cy="461665"/>
          </a:xfrm>
          <a:prstGeom prst="rect">
            <a:avLst/>
          </a:prstGeom>
          <a:noFill/>
        </p:spPr>
        <p:txBody>
          <a:bodyPr wrap="none" rtlCol="0">
            <a:spAutoFit/>
          </a:bodyPr>
          <a:lstStyle/>
          <a:p>
            <a:endParaRPr lang="en-US" sz="1200" dirty="0">
              <a:latin typeface="Arial Nova" panose="020B0504020202020204" pitchFamily="34" charset="0"/>
            </a:endParaRP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233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A176-716A-45CF-85FE-47E76F4DE8B1}"/>
              </a:ext>
            </a:extLst>
          </p:cNvPr>
          <p:cNvSpPr>
            <a:spLocks noGrp="1"/>
          </p:cNvSpPr>
          <p:nvPr>
            <p:ph type="title"/>
          </p:nvPr>
        </p:nvSpPr>
        <p:spPr>
          <a:xfrm>
            <a:off x="457200" y="182880"/>
            <a:ext cx="9052560" cy="548640"/>
          </a:xfrm>
          <a:prstGeom prst="rect">
            <a:avLst/>
          </a:prstGeo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FB58B19-43A0-4FAC-8FB9-0A6A847D6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A8996-1566-465C-A199-10F655D18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AC37A-AEEC-4163-B4AC-D30F07B29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E2398-688E-4F58-95D8-0D78875A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7FCF2-FD61-487E-B6EC-9548F34F0073}"/>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8" name="Footer Placeholder 7">
            <a:extLst>
              <a:ext uri="{FF2B5EF4-FFF2-40B4-BE49-F238E27FC236}">
                <a16:creationId xmlns:a16="http://schemas.microsoft.com/office/drawing/2014/main" id="{09D01FDB-3CE4-42E1-BBF1-F0A72745F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3B952-A8DE-4A42-9F02-A048D2BCFF32}"/>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197927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917-EC43-4C58-8467-CA974415DA4C}"/>
              </a:ext>
            </a:extLst>
          </p:cNvPr>
          <p:cNvSpPr>
            <a:spLocks noGrp="1"/>
          </p:cNvSpPr>
          <p:nvPr>
            <p:ph type="title"/>
          </p:nvPr>
        </p:nvSpPr>
        <p:spPr>
          <a:xfrm>
            <a:off x="457200" y="0"/>
            <a:ext cx="8229600" cy="731520"/>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3647494-36E7-4D6B-8D74-BD32D8EECCEB}"/>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4" name="Footer Placeholder 3">
            <a:extLst>
              <a:ext uri="{FF2B5EF4-FFF2-40B4-BE49-F238E27FC236}">
                <a16:creationId xmlns:a16="http://schemas.microsoft.com/office/drawing/2014/main" id="{D94D4F03-64F0-4CE0-9E30-31BDA0259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082B2-84E0-4A92-B51C-6BCE4F7F261A}"/>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7" name="TextBox 6">
            <a:extLst>
              <a:ext uri="{FF2B5EF4-FFF2-40B4-BE49-F238E27FC236}">
                <a16:creationId xmlns:a16="http://schemas.microsoft.com/office/drawing/2014/main" id="{208472F6-6BF6-4401-951F-04C5D0DED4D3}"/>
              </a:ext>
            </a:extLst>
          </p:cNvPr>
          <p:cNvSpPr txBox="1"/>
          <p:nvPr userDrawn="1"/>
        </p:nvSpPr>
        <p:spPr>
          <a:xfrm>
            <a:off x="9249508" y="6153334"/>
            <a:ext cx="2633028" cy="646331"/>
          </a:xfrm>
          <a:prstGeom prst="rect">
            <a:avLst/>
          </a:prstGeom>
          <a:noFill/>
        </p:spPr>
        <p:txBody>
          <a:bodyPr wrap="none" rtlCol="0">
            <a:spAutoFit/>
          </a:bodyPr>
          <a:lstStyle/>
          <a:p>
            <a:r>
              <a:rPr lang="en-US" sz="1200" dirty="0">
                <a:latin typeface="Arial Nova" panose="020B0504020202020204" pitchFamily="34" charset="0"/>
              </a:rPr>
              <a:t>Document FRAV-10-03</a:t>
            </a:r>
          </a:p>
          <a:p>
            <a:r>
              <a:rPr lang="en-US" sz="1200" baseline="0" dirty="0">
                <a:latin typeface="Arial Nova" panose="020B0504020202020204" pitchFamily="34" charset="0"/>
              </a:rPr>
              <a:t>10</a:t>
            </a:r>
            <a:r>
              <a:rPr lang="en-US" sz="1200" baseline="30000" dirty="0">
                <a:latin typeface="Arial Nova" panose="020B0504020202020204" pitchFamily="34" charset="0"/>
              </a:rPr>
              <a:t>th</a:t>
            </a:r>
            <a:r>
              <a:rPr lang="en-US" sz="1200" dirty="0">
                <a:latin typeface="Arial Nova" panose="020B0504020202020204" pitchFamily="34" charset="0"/>
              </a:rPr>
              <a:t> FRAV session, 27 January 2021</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66513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1B231-221C-4009-A1F0-EA5D48A2F958}"/>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3" name="Footer Placeholder 2">
            <a:extLst>
              <a:ext uri="{FF2B5EF4-FFF2-40B4-BE49-F238E27FC236}">
                <a16:creationId xmlns:a16="http://schemas.microsoft.com/office/drawing/2014/main" id="{3186250E-E437-4409-971C-828AA66AC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082E94-FC9D-4469-A7AD-9492B7C45540}"/>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255927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52B1-0C0D-4F66-8E41-A029B5D430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26570-F4D3-46BA-8C44-9E5ED00FF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128A8-E3AA-463F-A1D1-9230764E5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76D40-4C26-4AC9-A02D-5E408615E5F0}"/>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6" name="Footer Placeholder 5">
            <a:extLst>
              <a:ext uri="{FF2B5EF4-FFF2-40B4-BE49-F238E27FC236}">
                <a16:creationId xmlns:a16="http://schemas.microsoft.com/office/drawing/2014/main" id="{53806625-2816-400E-A5B1-5207ABCB5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8E3EC-DEB8-480B-B8BD-CFEE2EF632CF}"/>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6427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97CC-C5A1-454B-8FA4-0700C27BE4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CA676-3CC1-4619-AC5F-4B89FF6F5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EBF5F-9A13-4C91-B6E5-0A1CB6968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995C-9A40-4826-92E1-2CE1F7FF0069}"/>
              </a:ext>
            </a:extLst>
          </p:cNvPr>
          <p:cNvSpPr>
            <a:spLocks noGrp="1"/>
          </p:cNvSpPr>
          <p:nvPr>
            <p:ph type="dt" sz="half" idx="10"/>
          </p:nvPr>
        </p:nvSpPr>
        <p:spPr/>
        <p:txBody>
          <a:bodyPr/>
          <a:lstStyle/>
          <a:p>
            <a:fld id="{D986F44D-5A00-4A36-A23B-7057737FD334}" type="datetimeFigureOut">
              <a:rPr lang="en-US" smtClean="0"/>
              <a:t>1/21/2022</a:t>
            </a:fld>
            <a:endParaRPr lang="en-US"/>
          </a:p>
        </p:txBody>
      </p:sp>
      <p:sp>
        <p:nvSpPr>
          <p:cNvPr id="6" name="Footer Placeholder 5">
            <a:extLst>
              <a:ext uri="{FF2B5EF4-FFF2-40B4-BE49-F238E27FC236}">
                <a16:creationId xmlns:a16="http://schemas.microsoft.com/office/drawing/2014/main" id="{75C8A0E3-4F3A-4D75-8518-E4D0ABD51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5E77B-E170-4167-87B8-272F191B44F6}"/>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9700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4F73-29C1-47D9-B073-241E33D1F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5056E-AC77-46E7-ABB6-B7614AC85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9319E-9262-45E8-A116-45C483D881E5}"/>
              </a:ext>
            </a:extLst>
          </p:cNvPr>
          <p:cNvSpPr>
            <a:spLocks noGrp="1"/>
          </p:cNvSpPr>
          <p:nvPr>
            <p:ph type="dt" sz="half" idx="10"/>
          </p:nvPr>
        </p:nvSpPr>
        <p:spPr/>
        <p:txBody>
          <a:bodyPr/>
          <a:lstStyle/>
          <a:p>
            <a:fld id="{41B851BA-11FC-4616-AE9B-028DDC562103}" type="datetimeFigureOut">
              <a:rPr lang="en-US" smtClean="0"/>
              <a:t>1/21/2022</a:t>
            </a:fld>
            <a:endParaRPr lang="en-US"/>
          </a:p>
        </p:txBody>
      </p:sp>
      <p:sp>
        <p:nvSpPr>
          <p:cNvPr id="5" name="Footer Placeholder 4">
            <a:extLst>
              <a:ext uri="{FF2B5EF4-FFF2-40B4-BE49-F238E27FC236}">
                <a16:creationId xmlns:a16="http://schemas.microsoft.com/office/drawing/2014/main" id="{A9FB8DB6-EF8A-4C5B-81B1-5B7E3CE48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941E8-5676-4093-BC57-3A736C8D196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11430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DABE8-125D-4D30-8208-1F3B64AD3965}"/>
              </a:ext>
            </a:extLst>
          </p:cNvPr>
          <p:cNvSpPr>
            <a:spLocks noGrp="1"/>
          </p:cNvSpPr>
          <p:nvPr>
            <p:ph type="body" idx="1"/>
          </p:nvPr>
        </p:nvSpPr>
        <p:spPr>
          <a:xfrm>
            <a:off x="838200" y="18671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BE686-85B6-43C8-B15C-230416B00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F44D-5A00-4A36-A23B-7057737FD334}" type="datetimeFigureOut">
              <a:rPr lang="en-US" smtClean="0"/>
              <a:t>1/21/2022</a:t>
            </a:fld>
            <a:endParaRPr lang="en-US"/>
          </a:p>
        </p:txBody>
      </p:sp>
      <p:sp>
        <p:nvSpPr>
          <p:cNvPr id="5" name="Footer Placeholder 4">
            <a:extLst>
              <a:ext uri="{FF2B5EF4-FFF2-40B4-BE49-F238E27FC236}">
                <a16:creationId xmlns:a16="http://schemas.microsoft.com/office/drawing/2014/main" id="{78C396C2-E8F1-42FA-9765-C3687D8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4043A-662C-4D5A-B8EC-1F1F9145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F62D-3CA7-41B5-8C7F-06712F182552}" type="slidenum">
              <a:rPr lang="en-US" smtClean="0"/>
              <a:t>‹#›</a:t>
            </a:fld>
            <a:endParaRPr lang="en-US"/>
          </a:p>
        </p:txBody>
      </p:sp>
    </p:spTree>
    <p:extLst>
      <p:ext uri="{BB962C8B-B14F-4D97-AF65-F5344CB8AC3E}">
        <p14:creationId xmlns:p14="http://schemas.microsoft.com/office/powerpoint/2010/main" val="568802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bg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365760" y="803705"/>
            <a:ext cx="4477172" cy="3034857"/>
          </a:xfrm>
        </p:spPr>
        <p:txBody>
          <a:bodyPr vert="horz" lIns="91440" tIns="45720" rIns="91440" bIns="45720" rtlCol="0" anchor="b">
            <a:normAutofit/>
          </a:bodyPr>
          <a:lstStyle/>
          <a:p>
            <a:pPr algn="r"/>
            <a:r>
              <a:rPr lang="en-US" sz="5000" dirty="0">
                <a:solidFill>
                  <a:srgbClr val="FFFFFF"/>
                </a:solidFill>
                <a:latin typeface="Calibri Light" panose="020F0302020204030204"/>
              </a:rPr>
              <a:t>FRAV Status</a:t>
            </a:r>
            <a:b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Report to the 12</a:t>
            </a:r>
            <a:r>
              <a:rPr kumimoji="0" lang="en-US" sz="5000" b="0" i="0" u="none" strike="noStrike" kern="1200" cap="none" spc="0" normalizeH="0" baseline="30000" noProof="0" dirty="0">
                <a:ln>
                  <a:noFill/>
                </a:ln>
                <a:solidFill>
                  <a:srgbClr val="FFFFFF"/>
                </a:solidFill>
                <a:effectLst/>
                <a:uLnTx/>
                <a:uFillTx/>
                <a:latin typeface="Calibri Light" panose="020F0302020204030204"/>
                <a:ea typeface="+mj-ea"/>
                <a:cs typeface="+mj-cs"/>
              </a:rPr>
              <a:t>th</a:t>
            </a: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 GRVA Session</a:t>
            </a:r>
            <a:endParaRPr lang="en-US" sz="5000" kern="1200" dirty="0">
              <a:solidFill>
                <a:srgbClr val="FFFFFF"/>
              </a:solidFill>
              <a:latin typeface="+mj-lt"/>
              <a:ea typeface="+mj-ea"/>
              <a:cs typeface="+mj-cs"/>
            </a:endParaRP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r>
              <a:rPr lang="en-US" sz="1800" kern="1200" dirty="0">
                <a:solidFill>
                  <a:srgbClr val="FFFFFF"/>
                </a:solidFill>
                <a:latin typeface="+mn-lt"/>
                <a:ea typeface="+mn-ea"/>
                <a:cs typeface="+mn-cs"/>
              </a:rPr>
              <a:t>Hybrid session</a:t>
            </a:r>
          </a:p>
          <a:p>
            <a:pPr algn="r"/>
            <a:r>
              <a:rPr lang="en-US" sz="1800" dirty="0">
                <a:solidFill>
                  <a:srgbClr val="FFFFFF"/>
                </a:solidFill>
                <a:latin typeface="+mn-lt"/>
              </a:rPr>
              <a:t>24-28 January </a:t>
            </a:r>
            <a:r>
              <a:rPr lang="en-US" sz="1800" kern="1200" dirty="0">
                <a:solidFill>
                  <a:srgbClr val="FFFFFF"/>
                </a:solidFill>
                <a:latin typeface="+mn-lt"/>
                <a:ea typeface="+mn-ea"/>
                <a:cs typeface="+mn-cs"/>
              </a:rPr>
              <a:t>2022</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096000" y="2815296"/>
            <a:ext cx="5459470" cy="1228383"/>
          </a:xfrm>
          <a:prstGeom prst="rect">
            <a:avLst/>
          </a:prstGeom>
        </p:spPr>
      </p:pic>
      <p:sp>
        <p:nvSpPr>
          <p:cNvPr id="2" name="TextBox 1">
            <a:extLst>
              <a:ext uri="{FF2B5EF4-FFF2-40B4-BE49-F238E27FC236}">
                <a16:creationId xmlns:a16="http://schemas.microsoft.com/office/drawing/2014/main" id="{4C213F44-E1C2-490A-923B-DD8E1F93CC8F}"/>
              </a:ext>
            </a:extLst>
          </p:cNvPr>
          <p:cNvSpPr txBox="1"/>
          <p:nvPr/>
        </p:nvSpPr>
        <p:spPr>
          <a:xfrm>
            <a:off x="8957187" y="432619"/>
            <a:ext cx="3190874" cy="923330"/>
          </a:xfrm>
          <a:prstGeom prst="rect">
            <a:avLst/>
          </a:prstGeom>
          <a:noFill/>
        </p:spPr>
        <p:txBody>
          <a:bodyPr wrap="none" rtlCol="0">
            <a:spAutoFit/>
          </a:bodyPr>
          <a:lstStyle/>
          <a:p>
            <a:r>
              <a:rPr lang="en-US" u="sng" dirty="0"/>
              <a:t>Informal document</a:t>
            </a:r>
            <a:r>
              <a:rPr lang="en-US" dirty="0"/>
              <a:t> </a:t>
            </a:r>
            <a:r>
              <a:rPr lang="en-US" b="1" dirty="0"/>
              <a:t>GRVA-12-22</a:t>
            </a:r>
          </a:p>
          <a:p>
            <a:r>
              <a:rPr lang="en-US" dirty="0"/>
              <a:t>12</a:t>
            </a:r>
            <a:r>
              <a:rPr lang="en-US" baseline="30000" dirty="0"/>
              <a:t>th</a:t>
            </a:r>
            <a:r>
              <a:rPr lang="en-US" dirty="0"/>
              <a:t> GRVA, 24-28 January 2022</a:t>
            </a:r>
            <a:br>
              <a:rPr lang="en-US" dirty="0"/>
            </a:br>
            <a:r>
              <a:rPr lang="en-US" dirty="0"/>
              <a:t>Provisional agenda item 4(a)</a:t>
            </a:r>
          </a:p>
        </p:txBody>
      </p:sp>
    </p:spTree>
    <p:extLst>
      <p:ext uri="{BB962C8B-B14F-4D97-AF65-F5344CB8AC3E}">
        <p14:creationId xmlns:p14="http://schemas.microsoft.com/office/powerpoint/2010/main" val="24788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21C55D-0558-4F1E-A257-C9060CF6BD03}"/>
              </a:ext>
            </a:extLst>
          </p:cNvPr>
          <p:cNvSpPr>
            <a:spLocks noGrp="1"/>
          </p:cNvSpPr>
          <p:nvPr>
            <p:ph idx="1"/>
          </p:nvPr>
        </p:nvSpPr>
        <p:spPr>
          <a:xfrm>
            <a:off x="548640" y="1188720"/>
            <a:ext cx="10515600" cy="5309734"/>
          </a:xfrm>
        </p:spPr>
        <p:txBody>
          <a:bodyPr>
            <a:normAutofit/>
          </a:bodyPr>
          <a:lstStyle/>
          <a:p>
            <a:r>
              <a:rPr lang="en-US" dirty="0"/>
              <a:t>Submitted draft guidelines and recommendations on ADS safety </a:t>
            </a:r>
            <a:r>
              <a:rPr lang="en-US"/>
              <a:t>(GRVA-12-23).</a:t>
            </a:r>
            <a:endParaRPr lang="en-US" dirty="0"/>
          </a:p>
          <a:p>
            <a:pPr lvl="1"/>
            <a:r>
              <a:rPr lang="en-US" dirty="0"/>
              <a:t>Document presents current state of work on drafting safety recommendations.</a:t>
            </a:r>
          </a:p>
          <a:p>
            <a:pPr lvl="1"/>
            <a:r>
              <a:rPr lang="en-US" dirty="0"/>
              <a:t>FRAV will continue to elaborate text towards providing measurable/verifiable specifications.</a:t>
            </a:r>
          </a:p>
          <a:p>
            <a:r>
              <a:rPr lang="en-US" dirty="0"/>
              <a:t>Document has four sections:</a:t>
            </a:r>
          </a:p>
          <a:p>
            <a:pPr marL="914400" lvl="1" indent="-457200">
              <a:buFont typeface="+mj-lt"/>
              <a:buAutoNum type="arabicPeriod"/>
            </a:pPr>
            <a:r>
              <a:rPr lang="en-US" dirty="0"/>
              <a:t>Document purpose (record work in progress)</a:t>
            </a:r>
          </a:p>
          <a:p>
            <a:pPr marL="914400" lvl="1" indent="-457200">
              <a:buFont typeface="+mj-lt"/>
              <a:buAutoNum type="arabicPeriod"/>
            </a:pPr>
            <a:r>
              <a:rPr lang="en-US" dirty="0"/>
              <a:t>Terms and definitions</a:t>
            </a:r>
          </a:p>
          <a:p>
            <a:pPr marL="914400" lvl="1" indent="-457200">
              <a:buFont typeface="+mj-lt"/>
              <a:buAutoNum type="arabicPeriod"/>
            </a:pPr>
            <a:r>
              <a:rPr lang="en-US" dirty="0"/>
              <a:t>Guidelines for manufacturer descriptions of ADS and features</a:t>
            </a:r>
          </a:p>
          <a:p>
            <a:pPr marL="914400" lvl="1" indent="-457200">
              <a:buFont typeface="+mj-lt"/>
              <a:buAutoNum type="arabicPeriod"/>
            </a:pPr>
            <a:r>
              <a:rPr lang="en-US" dirty="0"/>
              <a:t>ADS safety recommendations, including table reflecting ongoing discussions on detailed provisions</a:t>
            </a:r>
          </a:p>
        </p:txBody>
      </p:sp>
      <p:sp>
        <p:nvSpPr>
          <p:cNvPr id="4" name="Title 3">
            <a:extLst>
              <a:ext uri="{FF2B5EF4-FFF2-40B4-BE49-F238E27FC236}">
                <a16:creationId xmlns:a16="http://schemas.microsoft.com/office/drawing/2014/main" id="{38CEE856-5660-49F5-A34F-EDBA2A8F1D60}"/>
              </a:ext>
            </a:extLst>
          </p:cNvPr>
          <p:cNvSpPr>
            <a:spLocks noGrp="1"/>
          </p:cNvSpPr>
          <p:nvPr>
            <p:ph type="title"/>
          </p:nvPr>
        </p:nvSpPr>
        <p:spPr/>
        <p:txBody>
          <a:bodyPr/>
          <a:lstStyle/>
          <a:p>
            <a:r>
              <a:rPr lang="en-US" dirty="0"/>
              <a:t>Draft Recommendations</a:t>
            </a:r>
          </a:p>
        </p:txBody>
      </p:sp>
    </p:spTree>
    <p:extLst>
      <p:ext uri="{BB962C8B-B14F-4D97-AF65-F5344CB8AC3E}">
        <p14:creationId xmlns:p14="http://schemas.microsoft.com/office/powerpoint/2010/main" val="360070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45FE88-E5D6-4B38-9737-2CD9EA80DE48}"/>
              </a:ext>
            </a:extLst>
          </p:cNvPr>
          <p:cNvSpPr>
            <a:spLocks noGrp="1"/>
          </p:cNvSpPr>
          <p:nvPr>
            <p:ph sz="half" idx="2"/>
          </p:nvPr>
        </p:nvSpPr>
        <p:spPr>
          <a:xfrm>
            <a:off x="6096000" y="1616423"/>
            <a:ext cx="5584723" cy="4229837"/>
          </a:xfrm>
        </p:spPr>
        <p:txBody>
          <a:bodyPr anchor="ctr">
            <a:normAutofit/>
          </a:bodyPr>
          <a:lstStyle/>
          <a:p>
            <a:pPr marL="0" indent="0" algn="ctr">
              <a:spcBef>
                <a:spcPts val="1800"/>
              </a:spcBef>
              <a:buNone/>
            </a:pPr>
            <a:r>
              <a:rPr lang="en-US" sz="2400" dirty="0"/>
              <a:t>ADS have diverse configurations, intended uses, and limitations on use.</a:t>
            </a:r>
          </a:p>
          <a:p>
            <a:pPr marL="0" indent="0" algn="ctr">
              <a:spcBef>
                <a:spcPts val="1800"/>
              </a:spcBef>
              <a:buNone/>
            </a:pPr>
            <a:r>
              <a:rPr lang="en-US" sz="2400" dirty="0"/>
              <a:t>Clear information on each ADS is needed to determine safety requirements specific to the ADS.</a:t>
            </a:r>
          </a:p>
          <a:p>
            <a:pPr marL="0" indent="0" algn="ctr">
              <a:spcBef>
                <a:spcPts val="1800"/>
              </a:spcBef>
              <a:buNone/>
            </a:pPr>
            <a:r>
              <a:rPr lang="en-US" sz="2400" dirty="0"/>
              <a:t>FRAV guidelines on manufacturer descriptions address this need.</a:t>
            </a:r>
          </a:p>
          <a:p>
            <a:pPr marL="0" indent="0" algn="ctr">
              <a:spcBef>
                <a:spcPts val="1800"/>
              </a:spcBef>
              <a:buNone/>
            </a:pPr>
            <a:r>
              <a:rPr lang="en-US" sz="2400" dirty="0"/>
              <a:t>Safety specifications intended to enable determinations on their application based on description of the ADS.</a:t>
            </a:r>
          </a:p>
        </p:txBody>
      </p:sp>
      <p:sp>
        <p:nvSpPr>
          <p:cNvPr id="4" name="Title 3">
            <a:extLst>
              <a:ext uri="{FF2B5EF4-FFF2-40B4-BE49-F238E27FC236}">
                <a16:creationId xmlns:a16="http://schemas.microsoft.com/office/drawing/2014/main" id="{A629B354-C87A-4019-999F-A3F023F1CCBA}"/>
              </a:ext>
            </a:extLst>
          </p:cNvPr>
          <p:cNvSpPr>
            <a:spLocks noGrp="1"/>
          </p:cNvSpPr>
          <p:nvPr>
            <p:ph type="title"/>
          </p:nvPr>
        </p:nvSpPr>
        <p:spPr/>
        <p:txBody>
          <a:bodyPr/>
          <a:lstStyle/>
          <a:p>
            <a:r>
              <a:rPr lang="en-US" dirty="0"/>
              <a:t>ADS Safety Framework</a:t>
            </a:r>
          </a:p>
        </p:txBody>
      </p:sp>
      <p:pic>
        <p:nvPicPr>
          <p:cNvPr id="7" name="Content Placeholder 6">
            <a:extLst>
              <a:ext uri="{FF2B5EF4-FFF2-40B4-BE49-F238E27FC236}">
                <a16:creationId xmlns:a16="http://schemas.microsoft.com/office/drawing/2014/main" id="{5820414A-9158-410B-B38B-21DAB5ADF14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640" y="1784556"/>
            <a:ext cx="5394325" cy="3680280"/>
          </a:xfrm>
          <a:prstGeom prst="rect">
            <a:avLst/>
          </a:prstGeom>
          <a:noFill/>
          <a:ln>
            <a:solidFill>
              <a:schemeClr val="accent1"/>
            </a:solidFill>
          </a:ln>
        </p:spPr>
      </p:pic>
      <p:sp>
        <p:nvSpPr>
          <p:cNvPr id="9" name="Content Placeholder 4">
            <a:extLst>
              <a:ext uri="{FF2B5EF4-FFF2-40B4-BE49-F238E27FC236}">
                <a16:creationId xmlns:a16="http://schemas.microsoft.com/office/drawing/2014/main" id="{EEDDCD16-A9D0-4AD3-9DB5-2278E8B565DC}"/>
              </a:ext>
            </a:extLst>
          </p:cNvPr>
          <p:cNvSpPr txBox="1">
            <a:spLocks/>
          </p:cNvSpPr>
          <p:nvPr/>
        </p:nvSpPr>
        <p:spPr>
          <a:xfrm>
            <a:off x="548640" y="1011740"/>
            <a:ext cx="10515600" cy="492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Document aligns with FRAV framework presented previously. </a:t>
            </a:r>
          </a:p>
        </p:txBody>
      </p:sp>
    </p:spTree>
    <p:extLst>
      <p:ext uri="{BB962C8B-B14F-4D97-AF65-F5344CB8AC3E}">
        <p14:creationId xmlns:p14="http://schemas.microsoft.com/office/powerpoint/2010/main" val="107077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F8857-7E60-4F44-942D-9DB79AE25A03}"/>
              </a:ext>
            </a:extLst>
          </p:cNvPr>
          <p:cNvSpPr>
            <a:spLocks noGrp="1"/>
          </p:cNvSpPr>
          <p:nvPr>
            <p:ph sz="half" idx="1"/>
          </p:nvPr>
        </p:nvSpPr>
        <p:spPr>
          <a:xfrm>
            <a:off x="457199" y="1111418"/>
            <a:ext cx="5638801" cy="5489960"/>
          </a:xfrm>
        </p:spPr>
        <p:txBody>
          <a:bodyPr>
            <a:normAutofit/>
          </a:bodyPr>
          <a:lstStyle/>
          <a:p>
            <a:pPr marL="0" indent="0" algn="ctr">
              <a:buNone/>
            </a:pPr>
            <a:r>
              <a:rPr lang="en-US" dirty="0"/>
              <a:t>Case A</a:t>
            </a:r>
          </a:p>
          <a:p>
            <a:pPr marL="0" indent="0" algn="ctr">
              <a:buNone/>
            </a:pPr>
            <a:r>
              <a:rPr lang="en-US" sz="2000" dirty="0"/>
              <a:t>ADS is designed to be driven manually until reaching a motorway after which the driver may activate the ADS. The ADS will transition control back to the driver before exiting the motorway. Use of the ADS is limited to a maximum speed of 90 kph and can operate in rain up to a rate of 0.5 cm/hour.</a:t>
            </a:r>
            <a:endParaRPr lang="en-US" sz="1400" dirty="0"/>
          </a:p>
          <a:p>
            <a:pPr marL="0" indent="0" algn="ctr">
              <a:spcBef>
                <a:spcPts val="1800"/>
              </a:spcBef>
              <a:spcAft>
                <a:spcPts val="1200"/>
              </a:spcAft>
              <a:buNone/>
            </a:pPr>
            <a:r>
              <a:rPr lang="en-US" sz="2400" dirty="0"/>
              <a:t>Relative safety considerations</a:t>
            </a:r>
          </a:p>
          <a:p>
            <a:pPr lvl="1"/>
            <a:r>
              <a:rPr lang="en-US" sz="2000" dirty="0"/>
              <a:t>Activation only on motorways</a:t>
            </a:r>
          </a:p>
          <a:p>
            <a:pPr lvl="1"/>
            <a:r>
              <a:rPr lang="en-US" sz="2000" dirty="0"/>
              <a:t>Performance under motorway conditions</a:t>
            </a:r>
            <a:endParaRPr lang="en-US" sz="1600" dirty="0"/>
          </a:p>
          <a:p>
            <a:pPr lvl="1"/>
            <a:r>
              <a:rPr lang="en-US" sz="2000" dirty="0"/>
              <a:t>TOC interactions, execution, verification</a:t>
            </a:r>
          </a:p>
          <a:p>
            <a:pPr lvl="1"/>
            <a:r>
              <a:rPr lang="en-US" sz="2000" dirty="0"/>
              <a:t>Fallback responses relative to ODD exits</a:t>
            </a:r>
          </a:p>
          <a:p>
            <a:pPr lvl="1"/>
            <a:r>
              <a:rPr lang="en-US" sz="2000" dirty="0"/>
              <a:t>Performance in rain per design</a:t>
            </a:r>
          </a:p>
          <a:p>
            <a:pPr lvl="1"/>
            <a:endParaRPr lang="en-US" sz="2000" dirty="0"/>
          </a:p>
          <a:p>
            <a:pPr lvl="1"/>
            <a:endParaRPr lang="en-US" sz="2000" dirty="0"/>
          </a:p>
        </p:txBody>
      </p:sp>
      <p:sp>
        <p:nvSpPr>
          <p:cNvPr id="3" name="Content Placeholder 2">
            <a:extLst>
              <a:ext uri="{FF2B5EF4-FFF2-40B4-BE49-F238E27FC236}">
                <a16:creationId xmlns:a16="http://schemas.microsoft.com/office/drawing/2014/main" id="{03F659D1-3A5D-4C4A-87DF-88883640919B}"/>
              </a:ext>
            </a:extLst>
          </p:cNvPr>
          <p:cNvSpPr>
            <a:spLocks noGrp="1"/>
          </p:cNvSpPr>
          <p:nvPr>
            <p:ph sz="half" idx="2"/>
          </p:nvPr>
        </p:nvSpPr>
        <p:spPr/>
        <p:txBody>
          <a:bodyPr>
            <a:normAutofit/>
          </a:bodyPr>
          <a:lstStyle/>
          <a:p>
            <a:pPr marL="0" indent="0" algn="ctr">
              <a:buNone/>
            </a:pPr>
            <a:r>
              <a:rPr lang="en-US" dirty="0"/>
              <a:t>Case B</a:t>
            </a:r>
          </a:p>
          <a:p>
            <a:pPr marL="0" indent="0" algn="ctr">
              <a:buNone/>
            </a:pPr>
            <a:r>
              <a:rPr lang="en-US" sz="2000" dirty="0"/>
              <a:t>Dual-mode ADS vehicle designed either for manual or ADS operation. ADS not designed to transition control while vehicle is in motion. Intended use as shuttle following defined routes such as city centers, campuses, airports, etc. ADS speed limited to 30 kph. ADS use limited to fair weather.</a:t>
            </a:r>
          </a:p>
          <a:p>
            <a:pPr marL="0" indent="0" algn="ctr">
              <a:spcBef>
                <a:spcPts val="1800"/>
              </a:spcBef>
              <a:spcAft>
                <a:spcPts val="1200"/>
              </a:spcAft>
              <a:buNone/>
            </a:pPr>
            <a:r>
              <a:rPr lang="en-US" sz="2400" dirty="0"/>
              <a:t>Relative safety considerations</a:t>
            </a:r>
            <a:endParaRPr lang="en-US" sz="2000" dirty="0"/>
          </a:p>
          <a:p>
            <a:pPr lvl="1"/>
            <a:r>
              <a:rPr lang="en-US" sz="2000" dirty="0"/>
              <a:t>TOC provisions not applicable </a:t>
            </a:r>
            <a:r>
              <a:rPr lang="en-US" sz="1600" dirty="0"/>
              <a:t>(no activation while vehicle in motion)</a:t>
            </a:r>
          </a:p>
          <a:p>
            <a:pPr lvl="1"/>
            <a:r>
              <a:rPr lang="en-US" sz="2000" dirty="0"/>
              <a:t>Designated route conditions, restrictions</a:t>
            </a:r>
          </a:p>
          <a:p>
            <a:pPr lvl="1"/>
            <a:r>
              <a:rPr lang="en-US" sz="2000" dirty="0"/>
              <a:t>No activation in inclement weather</a:t>
            </a:r>
          </a:p>
          <a:p>
            <a:pPr lvl="1"/>
            <a:r>
              <a:rPr lang="en-US" sz="2000" dirty="0"/>
              <a:t>No violation of ODD boundaries</a:t>
            </a:r>
          </a:p>
        </p:txBody>
      </p:sp>
      <p:sp>
        <p:nvSpPr>
          <p:cNvPr id="4" name="Title 3">
            <a:extLst>
              <a:ext uri="{FF2B5EF4-FFF2-40B4-BE49-F238E27FC236}">
                <a16:creationId xmlns:a16="http://schemas.microsoft.com/office/drawing/2014/main" id="{8CA607D4-2CA8-4835-AD48-C8A0E317DCD0}"/>
              </a:ext>
            </a:extLst>
          </p:cNvPr>
          <p:cNvSpPr>
            <a:spLocks noGrp="1"/>
          </p:cNvSpPr>
          <p:nvPr>
            <p:ph type="title"/>
          </p:nvPr>
        </p:nvSpPr>
        <p:spPr/>
        <p:txBody>
          <a:bodyPr/>
          <a:lstStyle/>
          <a:p>
            <a:r>
              <a:rPr lang="en-US" dirty="0"/>
              <a:t>ADS diversity: Generic illustration</a:t>
            </a:r>
          </a:p>
        </p:txBody>
      </p:sp>
    </p:spTree>
    <p:extLst>
      <p:ext uri="{BB962C8B-B14F-4D97-AF65-F5344CB8AC3E}">
        <p14:creationId xmlns:p14="http://schemas.microsoft.com/office/powerpoint/2010/main" val="366319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46ADDE-73FD-47C9-A59A-CE585125D98D}"/>
              </a:ext>
            </a:extLst>
          </p:cNvPr>
          <p:cNvSpPr>
            <a:spLocks noGrp="1"/>
          </p:cNvSpPr>
          <p:nvPr>
            <p:ph idx="1"/>
          </p:nvPr>
        </p:nvSpPr>
        <p:spPr>
          <a:xfrm>
            <a:off x="548640" y="2849526"/>
            <a:ext cx="11195020" cy="3787248"/>
          </a:xfrm>
        </p:spPr>
        <p:txBody>
          <a:bodyPr>
            <a:normAutofit/>
          </a:bodyPr>
          <a:lstStyle/>
          <a:p>
            <a:r>
              <a:rPr lang="en-US" dirty="0"/>
              <a:t>Agreed on general requirements for ADS safety</a:t>
            </a:r>
          </a:p>
          <a:p>
            <a:pPr lvl="1"/>
            <a:r>
              <a:rPr lang="en-US" dirty="0"/>
              <a:t>Open issues remain that will be resolved during development of more detailed provisions.</a:t>
            </a:r>
          </a:p>
          <a:p>
            <a:r>
              <a:rPr lang="en-US" dirty="0"/>
              <a:t>Table 1 provides information on elaboration of more detailed provisions for safety specifications.</a:t>
            </a:r>
          </a:p>
          <a:p>
            <a:pPr lvl="1"/>
            <a:r>
              <a:rPr lang="en-US" dirty="0"/>
              <a:t>Agreement on detailed provisions to provide basis for defining measurable/verifiable criteria.</a:t>
            </a:r>
          </a:p>
          <a:p>
            <a:r>
              <a:rPr lang="en-US" dirty="0"/>
              <a:t>Working on safety specifications and ADS description elements in parallel</a:t>
            </a:r>
          </a:p>
          <a:p>
            <a:pPr lvl="1"/>
            <a:endParaRPr lang="en-US" dirty="0"/>
          </a:p>
        </p:txBody>
      </p:sp>
      <p:sp>
        <p:nvSpPr>
          <p:cNvPr id="4" name="Title 3">
            <a:extLst>
              <a:ext uri="{FF2B5EF4-FFF2-40B4-BE49-F238E27FC236}">
                <a16:creationId xmlns:a16="http://schemas.microsoft.com/office/drawing/2014/main" id="{C7F58F6B-4AD7-4470-97E1-BECCC9D11A49}"/>
              </a:ext>
            </a:extLst>
          </p:cNvPr>
          <p:cNvSpPr>
            <a:spLocks noGrp="1"/>
          </p:cNvSpPr>
          <p:nvPr>
            <p:ph type="title"/>
          </p:nvPr>
        </p:nvSpPr>
        <p:spPr/>
        <p:txBody>
          <a:bodyPr/>
          <a:lstStyle/>
          <a:p>
            <a:r>
              <a:rPr lang="en-US" dirty="0"/>
              <a:t>FRAV current status</a:t>
            </a:r>
          </a:p>
        </p:txBody>
      </p:sp>
      <p:grpSp>
        <p:nvGrpSpPr>
          <p:cNvPr id="6" name="Group 5">
            <a:extLst>
              <a:ext uri="{FF2B5EF4-FFF2-40B4-BE49-F238E27FC236}">
                <a16:creationId xmlns:a16="http://schemas.microsoft.com/office/drawing/2014/main" id="{AF209979-C531-4E14-A8F1-62CF017368B2}"/>
              </a:ext>
            </a:extLst>
          </p:cNvPr>
          <p:cNvGrpSpPr/>
          <p:nvPr/>
        </p:nvGrpSpPr>
        <p:grpSpPr>
          <a:xfrm>
            <a:off x="548640" y="1132131"/>
            <a:ext cx="10993120" cy="457200"/>
            <a:chOff x="457200" y="1534160"/>
            <a:chExt cx="10993120" cy="457200"/>
          </a:xfrm>
        </p:grpSpPr>
        <p:sp>
          <p:nvSpPr>
            <p:cNvPr id="7" name="Arrow: Pentagon 6">
              <a:extLst>
                <a:ext uri="{FF2B5EF4-FFF2-40B4-BE49-F238E27FC236}">
                  <a16:creationId xmlns:a16="http://schemas.microsoft.com/office/drawing/2014/main" id="{9DAC8025-4C6D-4672-9B98-DADB9FFA090C}"/>
                </a:ext>
              </a:extLst>
            </p:cNvPr>
            <p:cNvSpPr/>
            <p:nvPr/>
          </p:nvSpPr>
          <p:spPr>
            <a:xfrm>
              <a:off x="457200" y="1534160"/>
              <a:ext cx="2743200" cy="457200"/>
            </a:xfrm>
            <a:prstGeom prst="homePlate">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Diversity of ADS and ODD</a:t>
              </a:r>
            </a:p>
          </p:txBody>
        </p:sp>
        <p:sp>
          <p:nvSpPr>
            <p:cNvPr id="8" name="Arrow: Chevron 7">
              <a:extLst>
                <a:ext uri="{FF2B5EF4-FFF2-40B4-BE49-F238E27FC236}">
                  <a16:creationId xmlns:a16="http://schemas.microsoft.com/office/drawing/2014/main" id="{5DDA400C-8C62-4975-A075-967ABE0D56A7}"/>
                </a:ext>
              </a:extLst>
            </p:cNvPr>
            <p:cNvSpPr/>
            <p:nvPr/>
          </p:nvSpPr>
          <p:spPr>
            <a:xfrm>
              <a:off x="3021584"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142 safety proposals</a:t>
              </a:r>
            </a:p>
          </p:txBody>
        </p:sp>
        <p:sp>
          <p:nvSpPr>
            <p:cNvPr id="9" name="Arrow: Chevron 8">
              <a:extLst>
                <a:ext uri="{FF2B5EF4-FFF2-40B4-BE49-F238E27FC236}">
                  <a16:creationId xmlns:a16="http://schemas.microsoft.com/office/drawing/2014/main" id="{3C15EC20-1EDA-4C63-B176-8A78509A4C0B}"/>
                </a:ext>
              </a:extLst>
            </p:cNvPr>
            <p:cNvSpPr/>
            <p:nvPr/>
          </p:nvSpPr>
          <p:spPr>
            <a:xfrm>
              <a:off x="5585968"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Five “Starting Points”</a:t>
              </a:r>
            </a:p>
          </p:txBody>
        </p:sp>
        <p:sp>
          <p:nvSpPr>
            <p:cNvPr id="10" name="Arrow: Chevron 9">
              <a:extLst>
                <a:ext uri="{FF2B5EF4-FFF2-40B4-BE49-F238E27FC236}">
                  <a16:creationId xmlns:a16="http://schemas.microsoft.com/office/drawing/2014/main" id="{FAB9FB4A-67A5-4ACC-96D7-8C7EFDB4C26C}"/>
                </a:ext>
              </a:extLst>
            </p:cNvPr>
            <p:cNvSpPr/>
            <p:nvPr/>
          </p:nvSpPr>
          <p:spPr>
            <a:xfrm>
              <a:off x="8150352"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List of “Safety Topics”</a:t>
              </a:r>
            </a:p>
          </p:txBody>
        </p:sp>
        <p:sp>
          <p:nvSpPr>
            <p:cNvPr id="11" name="Arrow: Chevron 10">
              <a:extLst>
                <a:ext uri="{FF2B5EF4-FFF2-40B4-BE49-F238E27FC236}">
                  <a16:creationId xmlns:a16="http://schemas.microsoft.com/office/drawing/2014/main" id="{89B6920A-9D1E-4376-B666-5F0769F59E97}"/>
                </a:ext>
              </a:extLst>
            </p:cNvPr>
            <p:cNvSpPr/>
            <p:nvPr/>
          </p:nvSpPr>
          <p:spPr>
            <a:xfrm>
              <a:off x="10714736"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Arrow: Chevron 11">
              <a:extLst>
                <a:ext uri="{FF2B5EF4-FFF2-40B4-BE49-F238E27FC236}">
                  <a16:creationId xmlns:a16="http://schemas.microsoft.com/office/drawing/2014/main" id="{2FBB5C83-1EEC-485D-BA0D-44659D880F80}"/>
                </a:ext>
              </a:extLst>
            </p:cNvPr>
            <p:cNvSpPr/>
            <p:nvPr/>
          </p:nvSpPr>
          <p:spPr>
            <a:xfrm>
              <a:off x="10993120"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3" name="Group 12">
            <a:extLst>
              <a:ext uri="{FF2B5EF4-FFF2-40B4-BE49-F238E27FC236}">
                <a16:creationId xmlns:a16="http://schemas.microsoft.com/office/drawing/2014/main" id="{4D986374-317D-4300-A3ED-A86C0510A3A5}"/>
              </a:ext>
            </a:extLst>
          </p:cNvPr>
          <p:cNvGrpSpPr/>
          <p:nvPr/>
        </p:nvGrpSpPr>
        <p:grpSpPr>
          <a:xfrm>
            <a:off x="548640" y="1679117"/>
            <a:ext cx="10993120" cy="457200"/>
            <a:chOff x="609600" y="1686560"/>
            <a:chExt cx="10993120" cy="457200"/>
          </a:xfrm>
        </p:grpSpPr>
        <p:sp>
          <p:nvSpPr>
            <p:cNvPr id="14" name="Arrow: Chevron 13">
              <a:extLst>
                <a:ext uri="{FF2B5EF4-FFF2-40B4-BE49-F238E27FC236}">
                  <a16:creationId xmlns:a16="http://schemas.microsoft.com/office/drawing/2014/main" id="{5B063183-D9EE-405F-917E-085D3D150CAE}"/>
                </a:ext>
              </a:extLst>
            </p:cNvPr>
            <p:cNvSpPr/>
            <p:nvPr/>
          </p:nvSpPr>
          <p:spPr>
            <a:xfrm>
              <a:off x="3173984" y="16865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Tasks/Objectives</a:t>
              </a:r>
            </a:p>
          </p:txBody>
        </p:sp>
        <p:sp>
          <p:nvSpPr>
            <p:cNvPr id="15" name="Arrow: Chevron 14">
              <a:extLst>
                <a:ext uri="{FF2B5EF4-FFF2-40B4-BE49-F238E27FC236}">
                  <a16:creationId xmlns:a16="http://schemas.microsoft.com/office/drawing/2014/main" id="{2D26B51C-4BF5-42E3-BB08-14E969389C6C}"/>
                </a:ext>
              </a:extLst>
            </p:cNvPr>
            <p:cNvSpPr/>
            <p:nvPr/>
          </p:nvSpPr>
          <p:spPr>
            <a:xfrm>
              <a:off x="5738368" y="16865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Common Understanding</a:t>
              </a:r>
            </a:p>
          </p:txBody>
        </p:sp>
        <p:sp>
          <p:nvSpPr>
            <p:cNvPr id="16" name="Arrow: Chevron 15">
              <a:extLst>
                <a:ext uri="{FF2B5EF4-FFF2-40B4-BE49-F238E27FC236}">
                  <a16:creationId xmlns:a16="http://schemas.microsoft.com/office/drawing/2014/main" id="{4A28DB7E-6838-47CE-AA6E-BBEE79BC4492}"/>
                </a:ext>
              </a:extLst>
            </p:cNvPr>
            <p:cNvSpPr/>
            <p:nvPr/>
          </p:nvSpPr>
          <p:spPr>
            <a:xfrm>
              <a:off x="8302752" y="1686560"/>
              <a:ext cx="2743200" cy="457200"/>
            </a:xfrm>
            <a:prstGeom prst="chevron">
              <a:avLst/>
            </a:prstGeom>
            <a:solidFill>
              <a:srgbClr val="5B92E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Safety</a:t>
              </a:r>
              <a:r>
                <a:rPr lang="en-US" dirty="0">
                  <a:solidFill>
                    <a:srgbClr val="5B92E5"/>
                  </a:solidFill>
                </a:rPr>
                <a:t> </a:t>
              </a:r>
              <a:r>
                <a:rPr lang="en-US" dirty="0">
                  <a:solidFill>
                    <a:schemeClr val="bg1"/>
                  </a:solidFill>
                </a:rPr>
                <a:t>Needs</a:t>
              </a:r>
            </a:p>
          </p:txBody>
        </p:sp>
        <p:sp>
          <p:nvSpPr>
            <p:cNvPr id="17" name="Arrow: Chevron 16">
              <a:extLst>
                <a:ext uri="{FF2B5EF4-FFF2-40B4-BE49-F238E27FC236}">
                  <a16:creationId xmlns:a16="http://schemas.microsoft.com/office/drawing/2014/main" id="{3FB34A0A-2DED-4882-B313-019849A17F7B}"/>
                </a:ext>
              </a:extLst>
            </p:cNvPr>
            <p:cNvSpPr/>
            <p:nvPr/>
          </p:nvSpPr>
          <p:spPr>
            <a:xfrm>
              <a:off x="10867136" y="16865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Arrow: Chevron 17">
              <a:extLst>
                <a:ext uri="{FF2B5EF4-FFF2-40B4-BE49-F238E27FC236}">
                  <a16:creationId xmlns:a16="http://schemas.microsoft.com/office/drawing/2014/main" id="{19D76323-C6DA-43B8-A0E7-D94CA324152F}"/>
                </a:ext>
              </a:extLst>
            </p:cNvPr>
            <p:cNvSpPr/>
            <p:nvPr/>
          </p:nvSpPr>
          <p:spPr>
            <a:xfrm>
              <a:off x="11145520" y="16865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Arrow: Chevron 18">
              <a:extLst>
                <a:ext uri="{FF2B5EF4-FFF2-40B4-BE49-F238E27FC236}">
                  <a16:creationId xmlns:a16="http://schemas.microsoft.com/office/drawing/2014/main" id="{71A6D6B5-88E4-4B93-B615-661040AA0C26}"/>
                </a:ext>
              </a:extLst>
            </p:cNvPr>
            <p:cNvSpPr/>
            <p:nvPr/>
          </p:nvSpPr>
          <p:spPr>
            <a:xfrm>
              <a:off x="609600" y="16865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Safety topics review</a:t>
              </a:r>
            </a:p>
          </p:txBody>
        </p:sp>
      </p:grpSp>
      <p:sp>
        <p:nvSpPr>
          <p:cNvPr id="21" name="Arrow: Chevron 20">
            <a:extLst>
              <a:ext uri="{FF2B5EF4-FFF2-40B4-BE49-F238E27FC236}">
                <a16:creationId xmlns:a16="http://schemas.microsoft.com/office/drawing/2014/main" id="{C4104E5C-264D-4BA6-A530-979C521B67FB}"/>
              </a:ext>
            </a:extLst>
          </p:cNvPr>
          <p:cNvSpPr/>
          <p:nvPr/>
        </p:nvSpPr>
        <p:spPr>
          <a:xfrm>
            <a:off x="3151680" y="2226103"/>
            <a:ext cx="2743200" cy="457200"/>
          </a:xfrm>
          <a:prstGeom prst="chevron">
            <a:avLst/>
          </a:prstGeom>
          <a:gradFill flip="none" rotWithShape="1">
            <a:gsLst>
              <a:gs pos="0">
                <a:srgbClr val="5B92E5">
                  <a:tint val="66000"/>
                  <a:satMod val="160000"/>
                </a:srgbClr>
              </a:gs>
              <a:gs pos="50000">
                <a:srgbClr val="5B92E5">
                  <a:tint val="44500"/>
                  <a:satMod val="160000"/>
                </a:srgbClr>
              </a:gs>
              <a:gs pos="100000">
                <a:srgbClr val="5B92E5">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Specifications</a:t>
            </a:r>
          </a:p>
        </p:txBody>
      </p:sp>
      <p:sp>
        <p:nvSpPr>
          <p:cNvPr id="22" name="Arrow: Chevron 21">
            <a:extLst>
              <a:ext uri="{FF2B5EF4-FFF2-40B4-BE49-F238E27FC236}">
                <a16:creationId xmlns:a16="http://schemas.microsoft.com/office/drawing/2014/main" id="{9CAD9F12-674F-4D39-9775-53C2EAFB59D9}"/>
              </a:ext>
            </a:extLst>
          </p:cNvPr>
          <p:cNvSpPr/>
          <p:nvPr/>
        </p:nvSpPr>
        <p:spPr>
          <a:xfrm>
            <a:off x="5716064" y="2226103"/>
            <a:ext cx="2743200" cy="457200"/>
          </a:xfrm>
          <a:prstGeom prst="chevron">
            <a:avLst/>
          </a:prstGeom>
          <a:gradFill>
            <a:gsLst>
              <a:gs pos="0">
                <a:srgbClr val="5B92E5">
                  <a:tint val="66000"/>
                  <a:satMod val="160000"/>
                </a:srgbClr>
              </a:gs>
              <a:gs pos="50000">
                <a:srgbClr val="5B92E5">
                  <a:tint val="44500"/>
                  <a:satMod val="160000"/>
                </a:srgbClr>
              </a:gs>
              <a:gs pos="100000">
                <a:srgbClr val="5B92E5">
                  <a:tint val="23500"/>
                  <a:satMod val="160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5B92E5"/>
                </a:solidFill>
              </a:rPr>
              <a:t>ADS descriptions</a:t>
            </a:r>
          </a:p>
        </p:txBody>
      </p:sp>
      <p:sp>
        <p:nvSpPr>
          <p:cNvPr id="23" name="Arrow: Chevron 22">
            <a:extLst>
              <a:ext uri="{FF2B5EF4-FFF2-40B4-BE49-F238E27FC236}">
                <a16:creationId xmlns:a16="http://schemas.microsoft.com/office/drawing/2014/main" id="{DC87A657-2C00-47C9-AA3C-B7775152A666}"/>
              </a:ext>
            </a:extLst>
          </p:cNvPr>
          <p:cNvSpPr/>
          <p:nvPr/>
        </p:nvSpPr>
        <p:spPr>
          <a:xfrm>
            <a:off x="8280448" y="2226103"/>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Package Delivery</a:t>
            </a:r>
          </a:p>
        </p:txBody>
      </p:sp>
      <p:sp>
        <p:nvSpPr>
          <p:cNvPr id="24" name="Arrow: Chevron 23">
            <a:extLst>
              <a:ext uri="{FF2B5EF4-FFF2-40B4-BE49-F238E27FC236}">
                <a16:creationId xmlns:a16="http://schemas.microsoft.com/office/drawing/2014/main" id="{7FDB979D-8BA2-4A88-A474-72A8FC57B17F}"/>
              </a:ext>
            </a:extLst>
          </p:cNvPr>
          <p:cNvSpPr/>
          <p:nvPr/>
        </p:nvSpPr>
        <p:spPr>
          <a:xfrm>
            <a:off x="587296" y="2226103"/>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lumMod val="95000"/>
                  </a:schemeClr>
                </a:solidFill>
              </a:rPr>
              <a:t>General Requirements</a:t>
            </a:r>
          </a:p>
        </p:txBody>
      </p:sp>
    </p:spTree>
    <p:extLst>
      <p:ext uri="{BB962C8B-B14F-4D97-AF65-F5344CB8AC3E}">
        <p14:creationId xmlns:p14="http://schemas.microsoft.com/office/powerpoint/2010/main" val="67380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10AFF5-F733-41F0-AB50-A8CCAA0D1BAD}"/>
              </a:ext>
            </a:extLst>
          </p:cNvPr>
          <p:cNvSpPr>
            <a:spLocks noGrp="1"/>
          </p:cNvSpPr>
          <p:nvPr>
            <p:ph sz="half" idx="1"/>
          </p:nvPr>
        </p:nvSpPr>
        <p:spPr>
          <a:xfrm>
            <a:off x="457199" y="1483078"/>
            <a:ext cx="5394960" cy="4937760"/>
          </a:xfrm>
        </p:spPr>
        <p:txBody>
          <a:bodyPr>
            <a:normAutofit/>
          </a:bodyPr>
          <a:lstStyle/>
          <a:p>
            <a:pPr>
              <a:spcBef>
                <a:spcPts val="300"/>
              </a:spcBef>
            </a:pPr>
            <a:r>
              <a:rPr lang="en-US" sz="1600" dirty="0"/>
              <a:t>Inclusion of ODD in ADS definition (2.1.)</a:t>
            </a:r>
          </a:p>
          <a:p>
            <a:pPr>
              <a:spcBef>
                <a:spcPts val="300"/>
              </a:spcBef>
            </a:pPr>
            <a:r>
              <a:rPr lang="en-US" sz="1600" dirty="0"/>
              <a:t>ADS determination that driver qualified (2.5.)</a:t>
            </a:r>
          </a:p>
          <a:p>
            <a:pPr>
              <a:spcBef>
                <a:spcPts val="300"/>
              </a:spcBef>
            </a:pPr>
            <a:r>
              <a:rPr lang="en-US" sz="1600" dirty="0"/>
              <a:t>Differentiation of “dynamic control” and DDT (2.6., 2.7.)</a:t>
            </a:r>
          </a:p>
          <a:p>
            <a:pPr>
              <a:spcBef>
                <a:spcPts val="300"/>
              </a:spcBef>
            </a:pPr>
            <a:r>
              <a:rPr lang="en-US" sz="1600" dirty="0"/>
              <a:t>Clarification of ORU (2.7.2.1.2.)</a:t>
            </a:r>
          </a:p>
          <a:p>
            <a:pPr>
              <a:spcBef>
                <a:spcPts val="300"/>
              </a:spcBef>
            </a:pPr>
            <a:r>
              <a:rPr lang="en-US" sz="1600" dirty="0"/>
              <a:t>Consideration on animals (2.7.2.1.2.)</a:t>
            </a:r>
          </a:p>
          <a:p>
            <a:pPr>
              <a:spcBef>
                <a:spcPts val="300"/>
              </a:spcBef>
            </a:pPr>
            <a:r>
              <a:rPr lang="en-US" sz="1600" dirty="0"/>
              <a:t>Clarify perception “in vehicle path” versus in vehicle environment (2.7.2.1.2.)</a:t>
            </a:r>
          </a:p>
          <a:p>
            <a:pPr>
              <a:spcBef>
                <a:spcPts val="300"/>
              </a:spcBef>
            </a:pPr>
            <a:r>
              <a:rPr lang="en-US" sz="1600" dirty="0"/>
              <a:t>ADS conspicuity functions and relevance of “gesturing” (2.7.2.3.4.)</a:t>
            </a:r>
          </a:p>
          <a:p>
            <a:pPr>
              <a:spcBef>
                <a:spcPts val="300"/>
              </a:spcBef>
            </a:pPr>
            <a:r>
              <a:rPr lang="en-US" sz="1600" dirty="0"/>
              <a:t>Fallback user: “Fallback-ready user” under SAE/ISO</a:t>
            </a:r>
          </a:p>
          <a:p>
            <a:pPr>
              <a:spcBef>
                <a:spcPts val="300"/>
              </a:spcBef>
            </a:pPr>
            <a:r>
              <a:rPr lang="en-US" sz="1600" dirty="0"/>
              <a:t>MRC: Consideration of SAE/ISO definition</a:t>
            </a:r>
          </a:p>
          <a:p>
            <a:pPr>
              <a:spcBef>
                <a:spcPts val="300"/>
              </a:spcBef>
            </a:pPr>
            <a:r>
              <a:rPr lang="en-US" sz="1600" dirty="0"/>
              <a:t>ODD: Inclusion of illustrative examples under definition</a:t>
            </a:r>
          </a:p>
          <a:p>
            <a:pPr>
              <a:spcBef>
                <a:spcPts val="300"/>
              </a:spcBef>
            </a:pPr>
            <a:r>
              <a:rPr lang="en-US" sz="1600" dirty="0"/>
              <a:t>Clarification of operational and tactical function definition per literature (2.12., 2.17.)</a:t>
            </a:r>
          </a:p>
          <a:p>
            <a:pPr>
              <a:spcBef>
                <a:spcPts val="300"/>
              </a:spcBef>
            </a:pPr>
            <a:r>
              <a:rPr lang="en-US" sz="1600" dirty="0"/>
              <a:t>Transition of control: Attention to verification of driver control by completion (2.18., 4.2.5.)</a:t>
            </a:r>
          </a:p>
          <a:p>
            <a:pPr>
              <a:spcBef>
                <a:spcPts val="300"/>
              </a:spcBef>
            </a:pPr>
            <a:r>
              <a:rPr lang="en-US" sz="1600" dirty="0"/>
              <a:t>Further consideration of ADS user definition (2.19.)</a:t>
            </a:r>
          </a:p>
          <a:p>
            <a:pPr>
              <a:spcBef>
                <a:spcPts val="300"/>
              </a:spcBef>
            </a:pPr>
            <a:r>
              <a:rPr lang="en-US" sz="1600" dirty="0"/>
              <a:t>ODD elements to be expanded and to be measurable/verifiable (3.3.)</a:t>
            </a:r>
          </a:p>
        </p:txBody>
      </p:sp>
      <p:sp>
        <p:nvSpPr>
          <p:cNvPr id="6" name="Content Placeholder 5">
            <a:extLst>
              <a:ext uri="{FF2B5EF4-FFF2-40B4-BE49-F238E27FC236}">
                <a16:creationId xmlns:a16="http://schemas.microsoft.com/office/drawing/2014/main" id="{101A03EE-087D-4252-A69D-9B7B91342EA5}"/>
              </a:ext>
            </a:extLst>
          </p:cNvPr>
          <p:cNvSpPr>
            <a:spLocks noGrp="1"/>
          </p:cNvSpPr>
          <p:nvPr>
            <p:ph sz="half" idx="2"/>
          </p:nvPr>
        </p:nvSpPr>
        <p:spPr>
          <a:xfrm>
            <a:off x="6278879" y="1483078"/>
            <a:ext cx="5394960" cy="4937760"/>
          </a:xfrm>
        </p:spPr>
        <p:txBody>
          <a:bodyPr>
            <a:normAutofit/>
          </a:bodyPr>
          <a:lstStyle/>
          <a:p>
            <a:pPr>
              <a:spcBef>
                <a:spcPts val="300"/>
              </a:spcBef>
            </a:pPr>
            <a:r>
              <a:rPr lang="en-US" sz="1600" dirty="0"/>
              <a:t>Consider roles of traffic laws in defining readiness obligations of fallback users (3.4.3.1.)</a:t>
            </a:r>
          </a:p>
          <a:p>
            <a:pPr>
              <a:spcBef>
                <a:spcPts val="300"/>
              </a:spcBef>
            </a:pPr>
            <a:r>
              <a:rPr lang="en-US" sz="1600" dirty="0"/>
              <a:t>Clarify manufacturer obligations in describing user roles and responsibilities (3.4.3.1.)</a:t>
            </a:r>
          </a:p>
          <a:p>
            <a:pPr>
              <a:spcBef>
                <a:spcPts val="300"/>
              </a:spcBef>
            </a:pPr>
            <a:r>
              <a:rPr lang="en-US" sz="1600" dirty="0"/>
              <a:t>Clarify targets of user HMI information (3.4.3.5.)</a:t>
            </a:r>
          </a:p>
          <a:p>
            <a:pPr>
              <a:spcBef>
                <a:spcPts val="300"/>
              </a:spcBef>
            </a:pPr>
            <a:r>
              <a:rPr lang="en-US" sz="1600" dirty="0"/>
              <a:t>Clarify addressable misuse and error foreseen by 4.2.3.</a:t>
            </a:r>
          </a:p>
          <a:p>
            <a:pPr>
              <a:spcBef>
                <a:spcPts val="300"/>
              </a:spcBef>
            </a:pPr>
            <a:r>
              <a:rPr lang="en-US" sz="1600" dirty="0"/>
              <a:t>Address steps in transitions of control, including verification that user has assumed driver role/control of vehicle (4.2.5.)</a:t>
            </a:r>
          </a:p>
          <a:p>
            <a:pPr>
              <a:spcBef>
                <a:spcPts val="300"/>
              </a:spcBef>
            </a:pPr>
            <a:r>
              <a:rPr lang="en-US" sz="1600" dirty="0"/>
              <a:t>Clarify intended recipients of information and tools for understanding ADS functionality and operation (4.2.7.)</a:t>
            </a:r>
          </a:p>
          <a:p>
            <a:pPr>
              <a:spcBef>
                <a:spcPts val="300"/>
              </a:spcBef>
            </a:pPr>
            <a:r>
              <a:rPr lang="en-US" sz="1600" dirty="0"/>
              <a:t>Clarify 4.3.3. regarding ADS response to accident/collision.</a:t>
            </a:r>
          </a:p>
          <a:p>
            <a:pPr>
              <a:spcBef>
                <a:spcPts val="300"/>
              </a:spcBef>
            </a:pPr>
            <a:r>
              <a:rPr lang="en-US" sz="1600" dirty="0"/>
              <a:t>Unauthorized modifications: consider tampering and unintentional/inadvertent (4.4.4.)</a:t>
            </a:r>
          </a:p>
          <a:p>
            <a:pPr>
              <a:spcBef>
                <a:spcPts val="300"/>
              </a:spcBef>
            </a:pPr>
            <a:r>
              <a:rPr lang="en-US" sz="1600" dirty="0"/>
              <a:t>Clarify permission for continued operation in presence of fault/failure (4.4.5.)</a:t>
            </a:r>
          </a:p>
          <a:p>
            <a:pPr>
              <a:spcBef>
                <a:spcPts val="300"/>
              </a:spcBef>
            </a:pPr>
            <a:r>
              <a:rPr lang="en-US" sz="1600" dirty="0"/>
              <a:t>Reconsider scope of maintenance—addressable outside FRAV? (4.5.)</a:t>
            </a:r>
          </a:p>
        </p:txBody>
      </p:sp>
      <p:sp>
        <p:nvSpPr>
          <p:cNvPr id="4" name="Title 3">
            <a:extLst>
              <a:ext uri="{FF2B5EF4-FFF2-40B4-BE49-F238E27FC236}">
                <a16:creationId xmlns:a16="http://schemas.microsoft.com/office/drawing/2014/main" id="{8D260F56-87EB-43BD-942B-701AA8A23160}"/>
              </a:ext>
            </a:extLst>
          </p:cNvPr>
          <p:cNvSpPr>
            <a:spLocks noGrp="1"/>
          </p:cNvSpPr>
          <p:nvPr>
            <p:ph type="title"/>
          </p:nvPr>
        </p:nvSpPr>
        <p:spPr/>
        <p:txBody>
          <a:bodyPr/>
          <a:lstStyle/>
          <a:p>
            <a:r>
              <a:rPr lang="en-US" dirty="0"/>
              <a:t>Working document open issues</a:t>
            </a:r>
          </a:p>
        </p:txBody>
      </p:sp>
      <p:sp>
        <p:nvSpPr>
          <p:cNvPr id="7" name="Content Placeholder 4">
            <a:extLst>
              <a:ext uri="{FF2B5EF4-FFF2-40B4-BE49-F238E27FC236}">
                <a16:creationId xmlns:a16="http://schemas.microsoft.com/office/drawing/2014/main" id="{648664DA-61EB-4F8F-8A96-2D101BD3EC3C}"/>
              </a:ext>
            </a:extLst>
          </p:cNvPr>
          <p:cNvSpPr txBox="1">
            <a:spLocks/>
          </p:cNvSpPr>
          <p:nvPr/>
        </p:nvSpPr>
        <p:spPr>
          <a:xfrm>
            <a:off x="457199" y="878699"/>
            <a:ext cx="10840065" cy="55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Document open to change with items for further consideration. </a:t>
            </a:r>
          </a:p>
        </p:txBody>
      </p:sp>
    </p:spTree>
    <p:extLst>
      <p:ext uri="{BB962C8B-B14F-4D97-AF65-F5344CB8AC3E}">
        <p14:creationId xmlns:p14="http://schemas.microsoft.com/office/powerpoint/2010/main" val="164568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BD176E-2C23-40E4-A80E-82952BFDF2CA}"/>
              </a:ext>
            </a:extLst>
          </p:cNvPr>
          <p:cNvSpPr>
            <a:spLocks noGrp="1"/>
          </p:cNvSpPr>
          <p:nvPr>
            <p:ph sz="half" idx="1"/>
          </p:nvPr>
        </p:nvSpPr>
        <p:spPr>
          <a:xfrm>
            <a:off x="457200" y="1111418"/>
            <a:ext cx="5821680" cy="5419167"/>
          </a:xfrm>
        </p:spPr>
        <p:txBody>
          <a:bodyPr>
            <a:normAutofit/>
          </a:bodyPr>
          <a:lstStyle/>
          <a:p>
            <a:pPr marL="0" indent="0" algn="ctr">
              <a:buNone/>
            </a:pPr>
            <a:r>
              <a:rPr lang="en-US" dirty="0"/>
              <a:t>FRAV workstreams</a:t>
            </a:r>
          </a:p>
          <a:p>
            <a:r>
              <a:rPr lang="en-US" sz="2400" dirty="0"/>
              <a:t>ADS performance of DDT</a:t>
            </a:r>
          </a:p>
          <a:p>
            <a:pPr lvl="1"/>
            <a:r>
              <a:rPr lang="en-US" sz="2000" dirty="0"/>
              <a:t>Nominal driving</a:t>
            </a:r>
          </a:p>
          <a:p>
            <a:pPr lvl="1"/>
            <a:r>
              <a:rPr lang="en-US" sz="2000" dirty="0"/>
              <a:t>Safety-critical situations</a:t>
            </a:r>
          </a:p>
          <a:p>
            <a:r>
              <a:rPr lang="en-US" sz="2400" dirty="0"/>
              <a:t>ADS interactions with users</a:t>
            </a:r>
          </a:p>
          <a:p>
            <a:pPr lvl="1"/>
            <a:r>
              <a:rPr lang="en-US" sz="2000" dirty="0"/>
              <a:t>User roles/responsibilities</a:t>
            </a:r>
          </a:p>
          <a:p>
            <a:pPr lvl="1"/>
            <a:r>
              <a:rPr lang="en-US" sz="2000" dirty="0"/>
              <a:t>User information and awareness</a:t>
            </a:r>
          </a:p>
          <a:p>
            <a:pPr lvl="1"/>
            <a:r>
              <a:rPr lang="en-US" sz="2000" dirty="0"/>
              <a:t>Activation/deactivation/TOC safety</a:t>
            </a:r>
          </a:p>
          <a:p>
            <a:r>
              <a:rPr lang="en-US" sz="2400" dirty="0"/>
              <a:t>Other road users (ORU)</a:t>
            </a:r>
          </a:p>
          <a:p>
            <a:pPr lvl="1"/>
            <a:r>
              <a:rPr lang="en-US" sz="2000" dirty="0"/>
              <a:t>Detectable properties-based approach</a:t>
            </a:r>
          </a:p>
          <a:p>
            <a:pPr lvl="1"/>
            <a:r>
              <a:rPr lang="en-US" sz="2000" dirty="0"/>
              <a:t>OEDR detection, recognition, classification</a:t>
            </a:r>
          </a:p>
          <a:p>
            <a:pPr lvl="1"/>
            <a:r>
              <a:rPr lang="en-US" sz="2000" dirty="0"/>
              <a:t>ADS responsiveness to safety needs (DDT)</a:t>
            </a:r>
          </a:p>
          <a:p>
            <a:r>
              <a:rPr lang="en-US" sz="2400" dirty="0"/>
              <a:t>Data collection for ADS</a:t>
            </a:r>
          </a:p>
        </p:txBody>
      </p:sp>
      <p:sp>
        <p:nvSpPr>
          <p:cNvPr id="6" name="Content Placeholder 5">
            <a:extLst>
              <a:ext uri="{FF2B5EF4-FFF2-40B4-BE49-F238E27FC236}">
                <a16:creationId xmlns:a16="http://schemas.microsoft.com/office/drawing/2014/main" id="{77AEADFD-044C-402F-B568-F2161453F014}"/>
              </a:ext>
            </a:extLst>
          </p:cNvPr>
          <p:cNvSpPr>
            <a:spLocks noGrp="1"/>
          </p:cNvSpPr>
          <p:nvPr>
            <p:ph sz="half" idx="2"/>
          </p:nvPr>
        </p:nvSpPr>
        <p:spPr>
          <a:xfrm>
            <a:off x="6278880" y="1111418"/>
            <a:ext cx="5394960" cy="5277583"/>
          </a:xfrm>
        </p:spPr>
        <p:txBody>
          <a:bodyPr>
            <a:normAutofit/>
          </a:bodyPr>
          <a:lstStyle/>
          <a:p>
            <a:pPr marL="0" indent="0" algn="ctr">
              <a:buNone/>
            </a:pPr>
            <a:r>
              <a:rPr lang="en-US" dirty="0"/>
              <a:t>VMAD synergy</a:t>
            </a:r>
          </a:p>
          <a:p>
            <a:r>
              <a:rPr lang="en-US" sz="2400" dirty="0"/>
              <a:t>Traffic scenarios</a:t>
            </a:r>
          </a:p>
          <a:p>
            <a:pPr lvl="1"/>
            <a:r>
              <a:rPr lang="en-US" sz="2000" dirty="0"/>
              <a:t>Interactions between DDT performance and parameters of traffic scenarios.</a:t>
            </a:r>
          </a:p>
          <a:p>
            <a:r>
              <a:rPr lang="en-US" sz="2400" dirty="0"/>
              <a:t>Audit</a:t>
            </a:r>
          </a:p>
          <a:p>
            <a:pPr lvl="1"/>
            <a:r>
              <a:rPr lang="en-US" sz="2000" dirty="0"/>
              <a:t>Complementarity between ADS descriptions and Audit documentation.</a:t>
            </a:r>
          </a:p>
          <a:p>
            <a:r>
              <a:rPr lang="en-US" sz="2400" dirty="0"/>
              <a:t>Test methods</a:t>
            </a:r>
          </a:p>
          <a:p>
            <a:pPr lvl="1"/>
            <a:r>
              <a:rPr lang="en-US" sz="2000" dirty="0"/>
              <a:t>Above impacts selection and parameterization of test methods.</a:t>
            </a:r>
          </a:p>
          <a:p>
            <a:r>
              <a:rPr lang="en-US" sz="2400" dirty="0"/>
              <a:t>In-Service Monitoring/Reporting</a:t>
            </a:r>
          </a:p>
          <a:p>
            <a:pPr lvl="1"/>
            <a:r>
              <a:rPr lang="en-US" sz="2000" dirty="0"/>
              <a:t>Synergy among data collection (EDR/DSSAD), safety specifications, and reporting metrics.</a:t>
            </a:r>
          </a:p>
        </p:txBody>
      </p:sp>
      <p:sp>
        <p:nvSpPr>
          <p:cNvPr id="4" name="Title 3">
            <a:extLst>
              <a:ext uri="{FF2B5EF4-FFF2-40B4-BE49-F238E27FC236}">
                <a16:creationId xmlns:a16="http://schemas.microsoft.com/office/drawing/2014/main" id="{1639D4FD-D576-43D3-AF51-AB643BC31E76}"/>
              </a:ext>
            </a:extLst>
          </p:cNvPr>
          <p:cNvSpPr>
            <a:spLocks noGrp="1"/>
          </p:cNvSpPr>
          <p:nvPr>
            <p:ph type="title"/>
          </p:nvPr>
        </p:nvSpPr>
        <p:spPr/>
        <p:txBody>
          <a:bodyPr/>
          <a:lstStyle/>
          <a:p>
            <a:r>
              <a:rPr lang="en-US" dirty="0"/>
              <a:t>Areas of activity</a:t>
            </a:r>
          </a:p>
        </p:txBody>
      </p:sp>
    </p:spTree>
    <p:extLst>
      <p:ext uri="{BB962C8B-B14F-4D97-AF65-F5344CB8AC3E}">
        <p14:creationId xmlns:p14="http://schemas.microsoft.com/office/powerpoint/2010/main" val="241469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39CC14-AFB4-49B4-A652-3A1437F8B1EF}"/>
              </a:ext>
            </a:extLst>
          </p:cNvPr>
          <p:cNvSpPr>
            <a:spLocks noGrp="1"/>
          </p:cNvSpPr>
          <p:nvPr>
            <p:ph idx="1"/>
          </p:nvPr>
        </p:nvSpPr>
        <p:spPr>
          <a:xfrm>
            <a:off x="548639" y="1188720"/>
            <a:ext cx="11056797" cy="5217396"/>
          </a:xfrm>
        </p:spPr>
        <p:txBody>
          <a:bodyPr>
            <a:normAutofit/>
          </a:bodyPr>
          <a:lstStyle/>
          <a:p>
            <a:r>
              <a:rPr lang="en-US" dirty="0"/>
              <a:t>Elaborate detailed provisions derived from the current safety recommendations.</a:t>
            </a:r>
          </a:p>
          <a:p>
            <a:pPr lvl="1"/>
            <a:r>
              <a:rPr lang="en-US" dirty="0"/>
              <a:t>Build out OEDR framework based on detectable properties approach</a:t>
            </a:r>
          </a:p>
          <a:p>
            <a:pPr lvl="1"/>
            <a:r>
              <a:rPr lang="en-US" dirty="0"/>
              <a:t>Build out DDT performance specifications taking into account VMAD scenario-based assessment methods and OEDR framework </a:t>
            </a:r>
            <a:r>
              <a:rPr lang="en-US" sz="1400" dirty="0"/>
              <a:t>(to extent applicable)</a:t>
            </a:r>
          </a:p>
          <a:p>
            <a:pPr lvl="1"/>
            <a:r>
              <a:rPr lang="en-US" dirty="0"/>
              <a:t>Build out vehicle-user safety specifications based on user roles/responsibilities and nature of user interactions with ADS based on ADS configurations, intended uses, and limitations on use</a:t>
            </a:r>
          </a:p>
          <a:p>
            <a:pPr lvl="1"/>
            <a:r>
              <a:rPr lang="en-US" dirty="0"/>
              <a:t>Further elaboration of failure management specifications and scope of maintenance over vehicle lifetime</a:t>
            </a:r>
          </a:p>
          <a:p>
            <a:r>
              <a:rPr lang="en-US" dirty="0"/>
              <a:t>Collaboration with VMAD and EDR/DSSAD on areas of mutual interest and/or interdependence</a:t>
            </a:r>
          </a:p>
          <a:p>
            <a:pPr lvl="1"/>
            <a:endParaRPr lang="en-US" dirty="0"/>
          </a:p>
          <a:p>
            <a:pPr lvl="1"/>
            <a:endParaRPr lang="en-US" dirty="0"/>
          </a:p>
        </p:txBody>
      </p:sp>
      <p:sp>
        <p:nvSpPr>
          <p:cNvPr id="4" name="Title 3">
            <a:extLst>
              <a:ext uri="{FF2B5EF4-FFF2-40B4-BE49-F238E27FC236}">
                <a16:creationId xmlns:a16="http://schemas.microsoft.com/office/drawing/2014/main" id="{7D3AF165-3282-4D9D-AEFB-3D709E296E37}"/>
              </a:ext>
            </a:extLst>
          </p:cNvPr>
          <p:cNvSpPr>
            <a:spLocks noGrp="1"/>
          </p:cNvSpPr>
          <p:nvPr>
            <p:ph type="title"/>
          </p:nvPr>
        </p:nvSpPr>
        <p:spPr/>
        <p:txBody>
          <a:bodyPr/>
          <a:lstStyle/>
          <a:p>
            <a:r>
              <a:rPr lang="en-US" dirty="0"/>
              <a:t>Expectations</a:t>
            </a:r>
          </a:p>
        </p:txBody>
      </p:sp>
    </p:spTree>
    <p:extLst>
      <p:ext uri="{BB962C8B-B14F-4D97-AF65-F5344CB8AC3E}">
        <p14:creationId xmlns:p14="http://schemas.microsoft.com/office/powerpoint/2010/main" val="27779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6A7EE-5837-4012-A3EA-B85062939839}"/>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F8E49330-927C-42FA-B9BB-50C4B70DDF1B}"/>
              </a:ext>
            </a:extLst>
          </p:cNvPr>
          <p:cNvSpPr txBox="1"/>
          <p:nvPr/>
        </p:nvSpPr>
        <p:spPr>
          <a:xfrm>
            <a:off x="3029114" y="2551837"/>
            <a:ext cx="5814797" cy="1754326"/>
          </a:xfrm>
          <a:prstGeom prst="rect">
            <a:avLst/>
          </a:prstGeom>
          <a:noFill/>
        </p:spPr>
        <p:txBody>
          <a:bodyPr wrap="none" rtlCol="0">
            <a:spAutoFit/>
          </a:bodyPr>
          <a:lstStyle/>
          <a:p>
            <a:pPr algn="ctr"/>
            <a:r>
              <a:rPr lang="en-US" sz="3600" b="1" dirty="0">
                <a:solidFill>
                  <a:srgbClr val="0070C0"/>
                </a:solidFill>
              </a:rPr>
              <a:t>Thank you for your attention.</a:t>
            </a:r>
          </a:p>
          <a:p>
            <a:pPr algn="ctr"/>
            <a:r>
              <a:rPr lang="en-US" sz="3600" b="1" dirty="0">
                <a:solidFill>
                  <a:srgbClr val="0070C0"/>
                </a:solidFill>
              </a:rPr>
              <a:t>FRAV welcomes questions, </a:t>
            </a:r>
          </a:p>
          <a:p>
            <a:pPr algn="ctr"/>
            <a:r>
              <a:rPr lang="en-US" sz="3600" b="1" dirty="0">
                <a:solidFill>
                  <a:srgbClr val="0070C0"/>
                </a:solidFill>
              </a:rPr>
              <a:t>comments, or suggestions.</a:t>
            </a:r>
          </a:p>
        </p:txBody>
      </p:sp>
    </p:spTree>
    <p:extLst>
      <p:ext uri="{BB962C8B-B14F-4D97-AF65-F5344CB8AC3E}">
        <p14:creationId xmlns:p14="http://schemas.microsoft.com/office/powerpoint/2010/main" val="259803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4" ma:contentTypeDescription="Create a new document." ma:contentTypeScope="" ma:versionID="92a9dd4e8c7f8be46150dda41d58f11b">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fb9d01cd92e8bcc0c6298e0f34402dac"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39354-FF77-4426-89B5-C6AE0A3C416E}">
  <ds:schemaRefs>
    <ds:schemaRef ds:uri="http://schemas.microsoft.com/sharepoint/v3/contenttype/forms"/>
  </ds:schemaRefs>
</ds:datastoreItem>
</file>

<file path=customXml/itemProps2.xml><?xml version="1.0" encoding="utf-8"?>
<ds:datastoreItem xmlns:ds="http://schemas.openxmlformats.org/officeDocument/2006/customXml" ds:itemID="{DBAF1755-CA0E-4DAE-84E6-75373EABA1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83FC5A-8D31-4287-9730-D1CF8FECB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2636</TotalTime>
  <Words>973</Words>
  <Application>Microsoft Office PowerPoint</Application>
  <PresentationFormat>Widescreen</PresentationFormat>
  <Paragraphs>114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 Light</vt:lpstr>
      <vt:lpstr>Calibri</vt:lpstr>
      <vt:lpstr>Arial Nova</vt:lpstr>
      <vt:lpstr>Arial Nova Light</vt:lpstr>
      <vt:lpstr>Office Theme</vt:lpstr>
      <vt:lpstr>FRAV Status Report to the 12th GRVA Session</vt:lpstr>
      <vt:lpstr>Draft Recommendations</vt:lpstr>
      <vt:lpstr>ADS Safety Framework</vt:lpstr>
      <vt:lpstr>ADS diversity: Generic illustration</vt:lpstr>
      <vt:lpstr>FRAV current status</vt:lpstr>
      <vt:lpstr>Working document open issues</vt:lpstr>
      <vt:lpstr>Areas of activity</vt:lpstr>
      <vt:lpstr>Expectations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Session  Status Review and Session Orientation</dc:title>
  <dc:creator>John Creamer</dc:creator>
  <cp:lastModifiedBy>Francois Guichard</cp:lastModifiedBy>
  <cp:revision>76</cp:revision>
  <dcterms:created xsi:type="dcterms:W3CDTF">2021-04-04T08:35:33Z</dcterms:created>
  <dcterms:modified xsi:type="dcterms:W3CDTF">2022-01-21T15:01:04Z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