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4" r:id="rId5"/>
    <p:sldId id="257" r:id="rId6"/>
    <p:sldId id="267" r:id="rId7"/>
    <p:sldId id="276" r:id="rId8"/>
    <p:sldId id="266" r:id="rId9"/>
    <p:sldId id="259" r:id="rId10"/>
    <p:sldId id="264" r:id="rId11"/>
    <p:sldId id="260" r:id="rId12"/>
    <p:sldId id="272" r:id="rId13"/>
    <p:sldId id="263" r:id="rId1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CCE99-07BC-41AE-BB97-6949F695C97C}" v="2" dt="2022-01-21T13:52:33.36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3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148CCE99-07BC-41AE-BB97-6949F695C97C}"/>
    <pc:docChg chg="custSel modSld">
      <pc:chgData name="Francois Guichard" userId="b25862a6-b641-4ece-b9f9-9230f3cdb908" providerId="ADAL" clId="{148CCE99-07BC-41AE-BB97-6949F695C97C}" dt="2022-01-21T13:54:22.771" v="193" actId="20577"/>
      <pc:docMkLst>
        <pc:docMk/>
      </pc:docMkLst>
      <pc:sldChg chg="modSp mod">
        <pc:chgData name="Francois Guichard" userId="b25862a6-b641-4ece-b9f9-9230f3cdb908" providerId="ADAL" clId="{148CCE99-07BC-41AE-BB97-6949F695C97C}" dt="2022-01-21T13:52:10.730" v="1" actId="27636"/>
        <pc:sldMkLst>
          <pc:docMk/>
          <pc:sldMk cId="1076572412" sldId="264"/>
        </pc:sldMkLst>
        <pc:spChg chg="mod">
          <ac:chgData name="Francois Guichard" userId="b25862a6-b641-4ece-b9f9-9230f3cdb908" providerId="ADAL" clId="{148CCE99-07BC-41AE-BB97-6949F695C97C}" dt="2022-01-21T13:52:10.730" v="1" actId="27636"/>
          <ac:spMkLst>
            <pc:docMk/>
            <pc:sldMk cId="1076572412" sldId="264"/>
            <ac:spMk id="3" creationId="{1BB17BC9-B3E3-48D5-8FEF-C86E656AB67F}"/>
          </ac:spMkLst>
        </pc:spChg>
      </pc:sldChg>
      <pc:sldChg chg="addSp modSp mod">
        <pc:chgData name="Francois Guichard" userId="b25862a6-b641-4ece-b9f9-9230f3cdb908" providerId="ADAL" clId="{148CCE99-07BC-41AE-BB97-6949F695C97C}" dt="2022-01-21T13:54:22.771" v="193" actId="20577"/>
        <pc:sldMkLst>
          <pc:docMk/>
          <pc:sldMk cId="2041985065" sldId="274"/>
        </pc:sldMkLst>
        <pc:spChg chg="add mod">
          <ac:chgData name="Francois Guichard" userId="b25862a6-b641-4ece-b9f9-9230f3cdb908" providerId="ADAL" clId="{148CCE99-07BC-41AE-BB97-6949F695C97C}" dt="2022-01-21T13:54:22.771" v="193" actId="20577"/>
          <ac:spMkLst>
            <pc:docMk/>
            <pc:sldMk cId="2041985065" sldId="274"/>
            <ac:spMk id="4" creationId="{AE269A6F-B755-4877-A79C-ECD0697AB1D4}"/>
          </ac:spMkLst>
        </pc:spChg>
        <pc:spChg chg="add mod">
          <ac:chgData name="Francois Guichard" userId="b25862a6-b641-4ece-b9f9-9230f3cdb908" providerId="ADAL" clId="{148CCE99-07BC-41AE-BB97-6949F695C97C}" dt="2022-01-21T13:53:45.027" v="171" actId="20577"/>
          <ac:spMkLst>
            <pc:docMk/>
            <pc:sldMk cId="2041985065" sldId="274"/>
            <ac:spMk id="5" creationId="{B6B51DB9-0173-4E32-BEA2-C58E891E8E0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36695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98096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66330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75527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23377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03225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21746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82657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44847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178227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E5C0EC-B6AB-442A-B7D3-76A0EB05BA9F}"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218457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5C0EC-B6AB-442A-B7D3-76A0EB05BA9F}"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6001A-F8E6-4764-87BF-27D6A38FD0D6}" type="slidenum">
              <a:rPr kumimoji="1" lang="ja-JP" altLang="en-US" smtClean="0"/>
              <a:t>‹#›</a:t>
            </a:fld>
            <a:endParaRPr kumimoji="1" lang="ja-JP" altLang="en-US"/>
          </a:p>
        </p:txBody>
      </p:sp>
    </p:spTree>
    <p:extLst>
      <p:ext uri="{BB962C8B-B14F-4D97-AF65-F5344CB8AC3E}">
        <p14:creationId xmlns:p14="http://schemas.microsoft.com/office/powerpoint/2010/main" val="398430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91C81-9F78-4400-984C-81D31D4E5B3F}"/>
              </a:ext>
            </a:extLst>
          </p:cNvPr>
          <p:cNvSpPr>
            <a:spLocks noGrp="1"/>
          </p:cNvSpPr>
          <p:nvPr>
            <p:ph type="ctrTitle"/>
          </p:nvPr>
        </p:nvSpPr>
        <p:spPr/>
        <p:txBody>
          <a:bodyPr>
            <a:normAutofit/>
          </a:bodyPr>
          <a:lstStyle/>
          <a:p>
            <a:r>
              <a:rPr lang="en-US" altLang="ja-JP" sz="3600" dirty="0">
                <a:latin typeface="Arial" panose="020B0604020202020204" pitchFamily="34" charset="0"/>
                <a:cs typeface="Arial" panose="020B0604020202020204" pitchFamily="34" charset="0"/>
              </a:rPr>
              <a:t>Report of</a:t>
            </a:r>
            <a:br>
              <a:rPr lang="en-US" altLang="ja-JP" sz="3600" dirty="0">
                <a:latin typeface="Arial" panose="020B0604020202020204" pitchFamily="34" charset="0"/>
                <a:cs typeface="Arial" panose="020B0604020202020204" pitchFamily="34" charset="0"/>
              </a:rPr>
            </a:br>
            <a:r>
              <a:rPr lang="en-US" altLang="ja-JP" sz="3600" dirty="0">
                <a:latin typeface="Arial" panose="020B0604020202020204" pitchFamily="34" charset="0"/>
                <a:cs typeface="Arial" panose="020B0604020202020204" pitchFamily="34" charset="0"/>
              </a:rPr>
              <a:t>the Workshop on R155 Implementation</a:t>
            </a:r>
            <a:endParaRPr kumimoji="1" lang="ja-JP" altLang="en-US" sz="2400"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52B2DF12-0BEC-4F36-8876-71A96179D787}"/>
              </a:ext>
            </a:extLst>
          </p:cNvPr>
          <p:cNvSpPr>
            <a:spLocks noGrp="1"/>
          </p:cNvSpPr>
          <p:nvPr>
            <p:ph type="subTitle" idx="1"/>
          </p:nvPr>
        </p:nvSpPr>
        <p:spPr/>
        <p:txBody>
          <a:bodyPr/>
          <a:lstStyle/>
          <a:p>
            <a:r>
              <a:rPr kumimoji="1" lang="en-US" altLang="ja-JP" dirty="0">
                <a:latin typeface="Arial" panose="020B0604020202020204" pitchFamily="34" charset="0"/>
                <a:cs typeface="Arial" panose="020B0604020202020204" pitchFamily="34" charset="0"/>
              </a:rPr>
              <a:t>for 12th session of GRVA</a:t>
            </a:r>
          </a:p>
          <a:p>
            <a:r>
              <a:rPr lang="en-US" altLang="ja-JP" dirty="0">
                <a:latin typeface="Arial" panose="020B0604020202020204" pitchFamily="34" charset="0"/>
                <a:cs typeface="Arial" panose="020B0604020202020204" pitchFamily="34" charset="0"/>
              </a:rPr>
              <a:t>January </a:t>
            </a:r>
            <a:r>
              <a:rPr kumimoji="1" lang="en-US" altLang="ja-JP" dirty="0">
                <a:latin typeface="Arial" panose="020B0604020202020204" pitchFamily="34" charset="0"/>
                <a:cs typeface="Arial" panose="020B0604020202020204" pitchFamily="34" charset="0"/>
              </a:rPr>
              <a:t>2022</a:t>
            </a:r>
            <a:endParaRPr kumimoji="1" lang="ja-JP" alt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E269A6F-B755-4877-A79C-ECD0697AB1D4}"/>
              </a:ext>
            </a:extLst>
          </p:cNvPr>
          <p:cNvSpPr txBox="1"/>
          <p:nvPr/>
        </p:nvSpPr>
        <p:spPr>
          <a:xfrm>
            <a:off x="809897" y="555562"/>
            <a:ext cx="3317831" cy="646331"/>
          </a:xfrm>
          <a:prstGeom prst="rect">
            <a:avLst/>
          </a:prstGeom>
          <a:noFill/>
        </p:spPr>
        <p:txBody>
          <a:bodyPr wrap="none" rtlCol="0">
            <a:spAutoFit/>
          </a:bodyPr>
          <a:lstStyle/>
          <a:p>
            <a:r>
              <a:rPr lang="en-US" dirty="0"/>
              <a:t>Submitted by the experts from </a:t>
            </a:r>
            <a:br>
              <a:rPr lang="en-US" dirty="0"/>
            </a:br>
            <a:r>
              <a:rPr lang="en-US" dirty="0"/>
              <a:t>Japan (NTSEL) and the secretariat</a:t>
            </a:r>
          </a:p>
        </p:txBody>
      </p:sp>
      <p:sp>
        <p:nvSpPr>
          <p:cNvPr id="5" name="TextBox 4">
            <a:extLst>
              <a:ext uri="{FF2B5EF4-FFF2-40B4-BE49-F238E27FC236}">
                <a16:creationId xmlns:a16="http://schemas.microsoft.com/office/drawing/2014/main" id="{B6B51DB9-0173-4E32-BEA2-C58E891E8E06}"/>
              </a:ext>
            </a:extLst>
          </p:cNvPr>
          <p:cNvSpPr txBox="1"/>
          <p:nvPr/>
        </p:nvSpPr>
        <p:spPr>
          <a:xfrm>
            <a:off x="5494857" y="379605"/>
            <a:ext cx="3190874" cy="923330"/>
          </a:xfrm>
          <a:prstGeom prst="rect">
            <a:avLst/>
          </a:prstGeom>
          <a:noFill/>
        </p:spPr>
        <p:txBody>
          <a:bodyPr wrap="none" rtlCol="0">
            <a:spAutoFit/>
          </a:bodyPr>
          <a:lstStyle/>
          <a:p>
            <a:r>
              <a:rPr lang="en-US" u="sng" dirty="0"/>
              <a:t>Informal document</a:t>
            </a:r>
            <a:r>
              <a:rPr lang="en-US" dirty="0"/>
              <a:t> </a:t>
            </a:r>
            <a:r>
              <a:rPr lang="en-US" b="1" dirty="0"/>
              <a:t>GRVA-12-21</a:t>
            </a:r>
          </a:p>
          <a:p>
            <a:r>
              <a:rPr lang="en-US" dirty="0"/>
              <a:t>12</a:t>
            </a:r>
            <a:r>
              <a:rPr lang="en-US" baseline="30000" dirty="0"/>
              <a:t>th</a:t>
            </a:r>
            <a:r>
              <a:rPr lang="en-US" dirty="0"/>
              <a:t> GRVA, 24-28 January 2022</a:t>
            </a:r>
            <a:br>
              <a:rPr lang="en-US" dirty="0"/>
            </a:br>
            <a:r>
              <a:rPr lang="en-US" dirty="0"/>
              <a:t>Provisional agenda item 5(a)</a:t>
            </a:r>
          </a:p>
        </p:txBody>
      </p:sp>
    </p:spTree>
    <p:extLst>
      <p:ext uri="{BB962C8B-B14F-4D97-AF65-F5344CB8AC3E}">
        <p14:creationId xmlns:p14="http://schemas.microsoft.com/office/powerpoint/2010/main" val="204198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D49E3D-4F5C-4266-8FA7-ACD891BFB853}"/>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Next steps</a:t>
            </a:r>
          </a:p>
        </p:txBody>
      </p:sp>
      <p:sp>
        <p:nvSpPr>
          <p:cNvPr id="3" name="コンテンツ プレースホルダー 2">
            <a:extLst>
              <a:ext uri="{FF2B5EF4-FFF2-40B4-BE49-F238E27FC236}">
                <a16:creationId xmlns:a16="http://schemas.microsoft.com/office/drawing/2014/main" id="{A0EA3393-2ACA-4C39-8D8F-DC78F56241FF}"/>
              </a:ext>
            </a:extLst>
          </p:cNvPr>
          <p:cNvSpPr>
            <a:spLocks noGrp="1"/>
          </p:cNvSpPr>
          <p:nvPr>
            <p:ph idx="1"/>
          </p:nvPr>
        </p:nvSpPr>
        <p:spPr>
          <a:xfrm>
            <a:off x="681038" y="1890171"/>
            <a:ext cx="8622450" cy="4351338"/>
          </a:xfrm>
        </p:spPr>
        <p:txBody>
          <a:bodyPr/>
          <a:lstStyle/>
          <a:p>
            <a:r>
              <a:rPr lang="en-US" altLang="ja-JP" dirty="0">
                <a:latin typeface="Arial" panose="020B0604020202020204" pitchFamily="34" charset="0"/>
                <a:cs typeface="Arial" panose="020B0604020202020204" pitchFamily="34" charset="0"/>
              </a:rPr>
              <a:t>6th session will be held on 3rd February, 2022. </a:t>
            </a:r>
          </a:p>
        </p:txBody>
      </p:sp>
    </p:spTree>
    <p:extLst>
      <p:ext uri="{BB962C8B-B14F-4D97-AF65-F5344CB8AC3E}">
        <p14:creationId xmlns:p14="http://schemas.microsoft.com/office/powerpoint/2010/main" val="427038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5B793-B4BF-4044-BAC7-D6394254D77A}"/>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Purpose</a:t>
            </a:r>
            <a:endParaRPr kumimoji="1" lang="ja-JP" altLang="en-US" dirty="0">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E6F77972-B91A-4CE6-84C3-6D7DADC2BB8D}"/>
              </a:ext>
            </a:extLst>
          </p:cNvPr>
          <p:cNvSpPr txBox="1"/>
          <p:nvPr/>
        </p:nvSpPr>
        <p:spPr>
          <a:xfrm>
            <a:off x="681038" y="2179782"/>
            <a:ext cx="8543925" cy="3539430"/>
          </a:xfrm>
          <a:prstGeom prst="rect">
            <a:avLst/>
          </a:prstGeom>
          <a:noFill/>
        </p:spPr>
        <p:txBody>
          <a:bodyPr wrap="square" rtlCol="0">
            <a:spAutoFit/>
          </a:bodyPr>
          <a:lstStyle/>
          <a:p>
            <a:pPr algn="just"/>
            <a:r>
              <a:rPr lang="en-GB" altLang="ja-JP" sz="2800" dirty="0">
                <a:latin typeface="Arial" panose="020B0604020202020204" pitchFamily="34" charset="0"/>
                <a:cs typeface="Arial" panose="020B0604020202020204" pitchFamily="34" charset="0"/>
              </a:rPr>
              <a:t>The purpose of this workshop was to gather the Approval Authorities that are working on the provisions of para. 5.3. of the Regulation. Approval Authorities of CPs could report about the process of implementation for fulfilment of the requirements of the Regulation. An exchange could take place on the difficulties and challenges that occurred during this process.</a:t>
            </a:r>
            <a:endParaRPr lang="ja-JP" altLang="ja-JP"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62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33A84A-8044-4BE2-92CD-F24E8E78E65F}"/>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Meetings</a:t>
            </a:r>
          </a:p>
        </p:txBody>
      </p:sp>
      <p:sp>
        <p:nvSpPr>
          <p:cNvPr id="4" name="正方形/長方形 3">
            <a:extLst>
              <a:ext uri="{FF2B5EF4-FFF2-40B4-BE49-F238E27FC236}">
                <a16:creationId xmlns:a16="http://schemas.microsoft.com/office/drawing/2014/main" id="{BE9D5341-2A80-4314-A6DB-7B4383A9A536}"/>
              </a:ext>
            </a:extLst>
          </p:cNvPr>
          <p:cNvSpPr/>
          <p:nvPr/>
        </p:nvSpPr>
        <p:spPr>
          <a:xfrm>
            <a:off x="681038" y="2305615"/>
            <a:ext cx="8543925" cy="3108543"/>
          </a:xfrm>
          <a:prstGeom prst="rect">
            <a:avLst/>
          </a:prstGeom>
        </p:spPr>
        <p:txBody>
          <a:bodyPr wrap="square">
            <a:spAutoFit/>
          </a:bodyPr>
          <a:lstStyle/>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1st meeting, 8th July (web)</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2nd meeting, 19th October (web)</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3rd meeting, 16th November (web)</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4th meeting, 3rd December (web)</a:t>
            </a:r>
          </a:p>
          <a:p>
            <a:pPr marL="514350" indent="-514350" algn="just">
              <a:buFont typeface="Arial" panose="020B0604020202020204" pitchFamily="34" charset="0"/>
              <a:buChar char="•"/>
            </a:pPr>
            <a:r>
              <a:rPr lang="en-US" altLang="ja-JP" sz="2800" dirty="0">
                <a:latin typeface="Arial" panose="020B0604020202020204" pitchFamily="34" charset="0"/>
                <a:cs typeface="Arial" panose="020B0604020202020204" pitchFamily="34" charset="0"/>
              </a:rPr>
              <a:t>5th meeting, 17th January,2022 (web)</a:t>
            </a:r>
          </a:p>
          <a:p>
            <a:pPr algn="just"/>
            <a:r>
              <a:rPr lang="en-US" altLang="ja-JP" sz="2800" dirty="0">
                <a:latin typeface="Arial" panose="020B0604020202020204" pitchFamily="34" charset="0"/>
                <a:cs typeface="Arial" panose="020B0604020202020204" pitchFamily="34" charset="0"/>
              </a:rPr>
              <a:t>More than 25 or over participants from TAA and TS </a:t>
            </a:r>
          </a:p>
          <a:p>
            <a:pPr algn="just"/>
            <a:endParaRPr lang="en-US" altLang="ja-JP"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42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33A84A-8044-4BE2-92CD-F24E8E78E65F}"/>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Current Status</a:t>
            </a:r>
          </a:p>
        </p:txBody>
      </p:sp>
      <p:sp>
        <p:nvSpPr>
          <p:cNvPr id="4" name="正方形/長方形 3">
            <a:extLst>
              <a:ext uri="{FF2B5EF4-FFF2-40B4-BE49-F238E27FC236}">
                <a16:creationId xmlns:a16="http://schemas.microsoft.com/office/drawing/2014/main" id="{BE9D5341-2A80-4314-A6DB-7B4383A9A536}"/>
              </a:ext>
            </a:extLst>
          </p:cNvPr>
          <p:cNvSpPr/>
          <p:nvPr/>
        </p:nvSpPr>
        <p:spPr>
          <a:xfrm>
            <a:off x="681038" y="2305615"/>
            <a:ext cx="8543925" cy="2677656"/>
          </a:xfrm>
          <a:prstGeom prst="rect">
            <a:avLst/>
          </a:prstGeom>
        </p:spPr>
        <p:txBody>
          <a:bodyPr wrap="square">
            <a:spAutoFit/>
          </a:bodyPr>
          <a:lstStyle/>
          <a:p>
            <a:pPr algn="just"/>
            <a:r>
              <a:rPr lang="en-US" altLang="ja-JP" sz="2800" dirty="0">
                <a:latin typeface="Arial" panose="020B0604020202020204" pitchFamily="34" charset="0"/>
                <a:cs typeface="Arial" panose="020B0604020202020204" pitchFamily="34" charset="0"/>
              </a:rPr>
              <a:t>Discussion has been started with the items which are relevant to initiate activities for Type Approvals for R155, such as "Peer Review Exchanges via DETA".</a:t>
            </a:r>
          </a:p>
          <a:p>
            <a:pPr marL="514350" indent="-514350" algn="just">
              <a:buFont typeface="Arial" panose="020B0604020202020204" pitchFamily="34" charset="0"/>
              <a:buChar char="•"/>
            </a:pPr>
            <a:endParaRPr lang="en-US" altLang="ja-JP" sz="2800" dirty="0">
              <a:latin typeface="Arial" panose="020B0604020202020204" pitchFamily="34" charset="0"/>
              <a:cs typeface="Arial" panose="020B0604020202020204" pitchFamily="34" charset="0"/>
            </a:endParaRPr>
          </a:p>
          <a:p>
            <a:pPr marL="514350" indent="-514350" algn="just">
              <a:buFont typeface="Arial" panose="020B0604020202020204" pitchFamily="34" charset="0"/>
              <a:buChar char="•"/>
            </a:pPr>
            <a:endParaRPr lang="en-US" altLang="ja-JP"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355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91C81-9F78-4400-984C-81D31D4E5B3F}"/>
              </a:ext>
            </a:extLst>
          </p:cNvPr>
          <p:cNvSpPr>
            <a:spLocks noGrp="1"/>
          </p:cNvSpPr>
          <p:nvPr>
            <p:ph type="ctrTitle"/>
          </p:nvPr>
        </p:nvSpPr>
        <p:spPr/>
        <p:txBody>
          <a:bodyPr>
            <a:normAutofit/>
          </a:bodyPr>
          <a:lstStyle/>
          <a:p>
            <a:r>
              <a:rPr lang="en-US" altLang="ja-JP" sz="3600" dirty="0">
                <a:latin typeface="Arial" panose="020B0604020202020204" pitchFamily="34" charset="0"/>
                <a:cs typeface="Arial" panose="020B0604020202020204" pitchFamily="34" charset="0"/>
              </a:rPr>
              <a:t>Review on Q&amp;A(C)</a:t>
            </a:r>
            <a:br>
              <a:rPr lang="en-US" altLang="ja-JP" sz="3600" dirty="0">
                <a:latin typeface="Arial" panose="020B0604020202020204" pitchFamily="34" charset="0"/>
                <a:cs typeface="Arial" panose="020B0604020202020204" pitchFamily="34" charset="0"/>
              </a:rPr>
            </a:br>
            <a:endParaRPr kumimoji="1" lang="ja-JP"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12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D5E03-844A-4B23-AC0B-64F493E936A2}"/>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Current Statues of </a:t>
            </a:r>
            <a:r>
              <a:rPr lang="en-US" altLang="ja-JP" dirty="0">
                <a:latin typeface="Arial" panose="020B0604020202020204" pitchFamily="34" charset="0"/>
                <a:cs typeface="Arial" panose="020B0604020202020204" pitchFamily="34" charset="0"/>
              </a:rPr>
              <a:t>"Peer Review Exchanges via DETA" </a:t>
            </a:r>
            <a:endParaRPr kumimoji="1" lang="ja-JP" altLang="en-US" dirty="0">
              <a:latin typeface="Arial" panose="020B0604020202020204" pitchFamily="34" charset="0"/>
              <a:cs typeface="Arial" panose="020B0604020202020204" pitchFamily="34" charset="0"/>
            </a:endParaRPr>
          </a:p>
        </p:txBody>
      </p:sp>
      <p:graphicFrame>
        <p:nvGraphicFramePr>
          <p:cNvPr id="4" name="表 3">
            <a:extLst>
              <a:ext uri="{FF2B5EF4-FFF2-40B4-BE49-F238E27FC236}">
                <a16:creationId xmlns:a16="http://schemas.microsoft.com/office/drawing/2014/main" id="{BC300EDD-A4ED-4ADB-9438-33D9A28EEED1}"/>
              </a:ext>
            </a:extLst>
          </p:cNvPr>
          <p:cNvGraphicFramePr>
            <a:graphicFrameLocks noGrp="1"/>
          </p:cNvGraphicFramePr>
          <p:nvPr>
            <p:extLst>
              <p:ext uri="{D42A27DB-BD31-4B8C-83A1-F6EECF244321}">
                <p14:modId xmlns:p14="http://schemas.microsoft.com/office/powerpoint/2010/main" val="3402506522"/>
              </p:ext>
            </p:extLst>
          </p:nvPr>
        </p:nvGraphicFramePr>
        <p:xfrm>
          <a:off x="681037" y="1690690"/>
          <a:ext cx="8761074" cy="3892995"/>
        </p:xfrm>
        <a:graphic>
          <a:graphicData uri="http://schemas.openxmlformats.org/drawingml/2006/table">
            <a:tbl>
              <a:tblPr firstRow="1" bandRow="1">
                <a:tableStyleId>{5C22544A-7EE6-4342-B048-85BDC9FD1C3A}</a:tableStyleId>
              </a:tblPr>
              <a:tblGrid>
                <a:gridCol w="4380537">
                  <a:extLst>
                    <a:ext uri="{9D8B030D-6E8A-4147-A177-3AD203B41FA5}">
                      <a16:colId xmlns:a16="http://schemas.microsoft.com/office/drawing/2014/main" val="2367721386"/>
                    </a:ext>
                  </a:extLst>
                </a:gridCol>
                <a:gridCol w="4380537">
                  <a:extLst>
                    <a:ext uri="{9D8B030D-6E8A-4147-A177-3AD203B41FA5}">
                      <a16:colId xmlns:a16="http://schemas.microsoft.com/office/drawing/2014/main" val="1501796258"/>
                    </a:ext>
                  </a:extLst>
                </a:gridCol>
              </a:tblGrid>
              <a:tr h="185420">
                <a:tc>
                  <a:txBody>
                    <a:bodyPr/>
                    <a:lstStyle/>
                    <a:p>
                      <a:r>
                        <a:rPr kumimoji="1" lang="en-GB" altLang="ja-JP" sz="1800" b="1" kern="1200" dirty="0">
                          <a:solidFill>
                            <a:schemeClr val="lt1"/>
                          </a:solidFill>
                          <a:effectLst/>
                          <a:latin typeface="+mn-lt"/>
                          <a:ea typeface="+mn-ea"/>
                          <a:cs typeface="+mn-cs"/>
                        </a:rPr>
                        <a:t>Peer review exchanges via DETA</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Comments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018245"/>
                  </a:ext>
                </a:extLst>
              </a:tr>
              <a:tr h="525780">
                <a:tc>
                  <a:txBody>
                    <a:bodyPr/>
                    <a:lstStyle/>
                    <a:p>
                      <a:pPr marL="0" indent="0" algn="just">
                        <a:lnSpc>
                          <a:spcPct val="107000"/>
                        </a:lnSpc>
                        <a:spcAft>
                          <a:spcPts val="0"/>
                        </a:spcAft>
                      </a:pPr>
                      <a:r>
                        <a:rPr lang="en-GB" sz="2000" dirty="0">
                          <a:effectLst/>
                          <a:latin typeface="Arial" panose="020B0604020202020204" pitchFamily="34" charset="0"/>
                          <a:ea typeface="游明朝" panose="02020400000000000000" pitchFamily="18" charset="-128"/>
                          <a:cs typeface="Arial" panose="020B0604020202020204" pitchFamily="34" charset="0"/>
                        </a:rPr>
                        <a:t>What level of details on interpretation, deliverables and rating of prescriptions is considered by the other TAA?</a:t>
                      </a:r>
                      <a:r>
                        <a:rPr lang="ja-JP" altLang="en-US" sz="2000" dirty="0">
                          <a:effectLst/>
                          <a:latin typeface="Arial" panose="020B0604020202020204" pitchFamily="34" charset="0"/>
                          <a:ea typeface="游明朝" panose="02020400000000000000" pitchFamily="18" charset="-128"/>
                          <a:cs typeface="Arial" panose="020B0604020202020204" pitchFamily="34" charset="0"/>
                        </a:rPr>
                        <a:t> </a:t>
                      </a:r>
                      <a:r>
                        <a:rPr lang="en-US" altLang="ja-JP" sz="2000" dirty="0">
                          <a:effectLst/>
                          <a:latin typeface="Arial" panose="020B0604020202020204" pitchFamily="34" charset="0"/>
                          <a:ea typeface="游明朝" panose="02020400000000000000" pitchFamily="18" charset="-128"/>
                          <a:cs typeface="Arial" panose="020B0604020202020204" pitchFamily="34" charset="0"/>
                        </a:rPr>
                        <a:t>(5.3.3)</a:t>
                      </a:r>
                      <a:endParaRPr lang="ja-JP" sz="2000" dirty="0">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solidFill>
                            <a:srgbClr val="FF0000"/>
                          </a:solidFill>
                          <a:latin typeface="Arial" panose="020B0604020202020204" pitchFamily="34" charset="0"/>
                          <a:cs typeface="Arial" panose="020B0604020202020204" pitchFamily="34" charset="0"/>
                        </a:rPr>
                        <a:t>Example document: General method and criteria documents used by the TAA. The documents will be shared by TS and TAA not among manufactures.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5976126"/>
                  </a:ext>
                </a:extLst>
              </a:tr>
              <a:tr h="452608">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GB" altLang="ja-JP" sz="2000" dirty="0">
                          <a:effectLst/>
                          <a:latin typeface="Arial" panose="020B0604020202020204" pitchFamily="34" charset="0"/>
                          <a:ea typeface="游明朝" panose="02020400000000000000" pitchFamily="18" charset="-128"/>
                          <a:cs typeface="Arial" panose="020B0604020202020204" pitchFamily="34" charset="0"/>
                        </a:rPr>
                        <a:t>What level of details on interpretation, deliverables and rating of prescriptions is considered by the other TAA?</a:t>
                      </a:r>
                      <a:r>
                        <a:rPr lang="ja-JP" altLang="en-US" sz="2000" dirty="0">
                          <a:effectLst/>
                          <a:latin typeface="Arial" panose="020B0604020202020204" pitchFamily="34" charset="0"/>
                          <a:ea typeface="游明朝" panose="02020400000000000000" pitchFamily="18" charset="-128"/>
                          <a:cs typeface="Arial" panose="020B0604020202020204" pitchFamily="34" charset="0"/>
                        </a:rPr>
                        <a:t> </a:t>
                      </a:r>
                      <a:r>
                        <a:rPr lang="en-US" altLang="ja-JP" sz="2000" dirty="0">
                          <a:effectLst/>
                          <a:latin typeface="Arial" panose="020B0604020202020204" pitchFamily="34" charset="0"/>
                          <a:ea typeface="游明朝" panose="02020400000000000000" pitchFamily="18" charset="-128"/>
                          <a:cs typeface="Arial" panose="020B0604020202020204" pitchFamily="34" charset="0"/>
                        </a:rPr>
                        <a:t>(5.3.6)</a:t>
                      </a:r>
                      <a:endParaRPr lang="ja-JP" altLang="ja-JP" sz="2000" dirty="0">
                        <a:effectLst/>
                        <a:latin typeface="Arial" panose="020B0604020202020204" pitchFamily="34" charset="0"/>
                        <a:ea typeface="游明朝" panose="02020400000000000000" pitchFamily="18" charset="-128"/>
                        <a:cs typeface="Arial" panose="020B0604020202020204" pitchFamily="34" charset="0"/>
                      </a:endParaRPr>
                    </a:p>
                    <a:p>
                      <a:pPr marL="0" indent="0" algn="just">
                        <a:lnSpc>
                          <a:spcPct val="107000"/>
                        </a:lnSpc>
                        <a:spcAft>
                          <a:spcPts val="0"/>
                        </a:spcAft>
                      </a:pPr>
                      <a:endParaRPr lang="ja-JP" sz="2000" dirty="0">
                        <a:effectLst/>
                        <a:latin typeface="Arial" panose="020B0604020202020204" pitchFamily="34" charset="0"/>
                        <a:ea typeface="游明朝" panose="02020400000000000000" pitchFamily="18"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strike="noStrike" dirty="0">
                          <a:solidFill>
                            <a:srgbClr val="FF0000"/>
                          </a:solidFill>
                          <a:latin typeface="Arial" panose="020B0604020202020204" pitchFamily="34" charset="0"/>
                          <a:cs typeface="Arial" panose="020B0604020202020204" pitchFamily="34" charset="0"/>
                        </a:rPr>
                        <a:t>See the next 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527605"/>
                  </a:ext>
                </a:extLst>
              </a:tr>
            </a:tbl>
          </a:graphicData>
        </a:graphic>
      </p:graphicFrame>
    </p:spTree>
    <p:extLst>
      <p:ext uri="{BB962C8B-B14F-4D97-AF65-F5344CB8AC3E}">
        <p14:creationId xmlns:p14="http://schemas.microsoft.com/office/powerpoint/2010/main" val="212573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B4A51-53AB-4F87-B2F4-9AFFD17D5ECD}"/>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Documents for approving types</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(for 5.3.6)</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1BB17BC9-B3E3-48D5-8FEF-C86E656AB67F}"/>
              </a:ext>
            </a:extLst>
          </p:cNvPr>
          <p:cNvSpPr>
            <a:spLocks noGrp="1"/>
          </p:cNvSpPr>
          <p:nvPr>
            <p:ph idx="1"/>
          </p:nvPr>
        </p:nvSpPr>
        <p:spPr>
          <a:xfrm>
            <a:off x="448938" y="1690690"/>
            <a:ext cx="9224962" cy="3660775"/>
          </a:xfrm>
        </p:spPr>
        <p:txBody>
          <a:bodyPr>
            <a:normAutofit lnSpcReduction="10000"/>
          </a:bodyPr>
          <a:lstStyle/>
          <a:p>
            <a:pPr marL="0" indent="0">
              <a:buNone/>
            </a:pPr>
            <a:r>
              <a:rPr lang="en-US" altLang="ja-JP" dirty="0">
                <a:latin typeface="Arial" panose="020B0604020202020204" pitchFamily="34" charset="0"/>
                <a:cs typeface="Arial" panose="020B0604020202020204" pitchFamily="34" charset="0"/>
              </a:rPr>
              <a:t>1st layer) I</a:t>
            </a:r>
            <a:r>
              <a:rPr kumimoji="1" lang="en-US" altLang="ja-JP" dirty="0">
                <a:latin typeface="Arial" panose="020B0604020202020204" pitchFamily="34" charset="0"/>
                <a:cs typeface="Arial" panose="020B0604020202020204" pitchFamily="34" charset="0"/>
              </a:rPr>
              <a:t>nformation package according to Annex 1</a:t>
            </a:r>
          </a:p>
          <a:p>
            <a:endParaRPr kumimoji="1" lang="en-US" altLang="ja-JP" dirty="0">
              <a:latin typeface="Arial" panose="020B0604020202020204" pitchFamily="34" charset="0"/>
              <a:cs typeface="Arial" panose="020B0604020202020204" pitchFamily="34" charset="0"/>
            </a:endParaRPr>
          </a:p>
          <a:p>
            <a:pPr marL="0" indent="0">
              <a:buNone/>
            </a:pPr>
            <a:r>
              <a:rPr lang="en-US" altLang="ja-JP" dirty="0">
                <a:latin typeface="Arial" panose="020B0604020202020204" pitchFamily="34" charset="0"/>
                <a:cs typeface="Arial" panose="020B0604020202020204" pitchFamily="34" charset="0"/>
              </a:rPr>
              <a:t>2nd layer)</a:t>
            </a:r>
          </a:p>
          <a:p>
            <a:pPr marL="0" indent="0">
              <a:buNone/>
            </a:pPr>
            <a:r>
              <a:rPr lang="en-US" altLang="ja-JP" dirty="0">
                <a:latin typeface="Arial" panose="020B0604020202020204" pitchFamily="34" charset="0"/>
                <a:cs typeface="Arial" panose="020B0604020202020204" pitchFamily="34" charset="0"/>
              </a:rPr>
              <a:t>TS's summary of tests without detailed and critical information regarding types according to the demand of TAA.</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Purpose,</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test method, results, TARA evaluation and checking the applicability of annex 5 could be included. </a:t>
            </a:r>
          </a:p>
          <a:p>
            <a:pPr marL="0" indent="0">
              <a:buNone/>
            </a:pPr>
            <a:r>
              <a:rPr lang="en-US" altLang="ja-JP" dirty="0">
                <a:latin typeface="Arial" panose="020B0604020202020204" pitchFamily="34" charset="0"/>
                <a:cs typeface="Arial" panose="020B0604020202020204" pitchFamily="34" charset="0"/>
              </a:rPr>
              <a:t>Refer to the footnote No.6 of R155</a:t>
            </a:r>
          </a:p>
          <a:p>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57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D566A-88D3-45A1-B5BB-B77B8CD24981}"/>
              </a:ext>
            </a:extLst>
          </p:cNvPr>
          <p:cNvSpPr>
            <a:spLocks noGrp="1"/>
          </p:cNvSpPr>
          <p:nvPr>
            <p:ph type="title"/>
          </p:nvPr>
        </p:nvSpPr>
        <p:spPr>
          <a:xfrm>
            <a:off x="681038" y="365127"/>
            <a:ext cx="8740053" cy="1325563"/>
          </a:xfrm>
        </p:spPr>
        <p:txBody>
          <a:bodyPr/>
          <a:lstStyle/>
          <a:p>
            <a:r>
              <a:rPr kumimoji="1" lang="en-US" altLang="ja-JP" dirty="0">
                <a:latin typeface="Arial" panose="020B0604020202020204" pitchFamily="34" charset="0"/>
                <a:cs typeface="Arial" panose="020B0604020202020204" pitchFamily="34" charset="0"/>
              </a:rPr>
              <a:t>Suggestion on Commenting via DETA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08617937-EB59-4146-80CD-6DD4D177B236}"/>
              </a:ext>
            </a:extLst>
          </p:cNvPr>
          <p:cNvSpPr>
            <a:spLocks noGrp="1"/>
          </p:cNvSpPr>
          <p:nvPr>
            <p:ph idx="1"/>
          </p:nvPr>
        </p:nvSpPr>
        <p:spPr>
          <a:xfrm>
            <a:off x="681038" y="1520825"/>
            <a:ext cx="8811492" cy="1407102"/>
          </a:xfrm>
        </p:spPr>
        <p:txBody>
          <a:bodyPr>
            <a:noAutofit/>
          </a:bodyPr>
          <a:lstStyle/>
          <a:p>
            <a:pPr algn="just"/>
            <a:r>
              <a:rPr kumimoji="1" lang="en-US" altLang="ja-JP" sz="2400" dirty="0">
                <a:latin typeface="Arial" panose="020B0604020202020204" pitchFamily="34" charset="0"/>
                <a:cs typeface="Arial" panose="020B0604020202020204" pitchFamily="34" charset="0"/>
              </a:rPr>
              <a:t>For the productive reviewing via DETA, setting a common rule to comment is </a:t>
            </a:r>
            <a:r>
              <a:rPr lang="en-US" altLang="ja-JP" sz="2400" dirty="0">
                <a:latin typeface="Arial" panose="020B0604020202020204" pitchFamily="34" charset="0"/>
                <a:cs typeface="Arial" panose="020B0604020202020204" pitchFamily="34" charset="0"/>
              </a:rPr>
              <a:t>recommended.</a:t>
            </a:r>
            <a:r>
              <a:rPr kumimoji="1" lang="en-US" altLang="ja-JP" sz="2400" dirty="0">
                <a:latin typeface="Arial" panose="020B0604020202020204" pitchFamily="34" charset="0"/>
                <a:cs typeface="Arial" panose="020B0604020202020204" pitchFamily="34" charset="0"/>
              </a:rPr>
              <a:t> </a:t>
            </a:r>
          </a:p>
          <a:p>
            <a:pPr algn="just"/>
            <a:r>
              <a:rPr kumimoji="1" lang="en-US" altLang="ja-JP" sz="2400" dirty="0">
                <a:latin typeface="Arial" panose="020B0604020202020204" pitchFamily="34" charset="0"/>
                <a:cs typeface="Arial" panose="020B0604020202020204" pitchFamily="34" charset="0"/>
              </a:rPr>
              <a:t>The following format to comment could be considered as an example.</a:t>
            </a:r>
            <a:r>
              <a:rPr kumimoji="1" lang="ja-JP" altLang="en-US" sz="2400" dirty="0">
                <a:latin typeface="Arial" panose="020B0604020202020204" pitchFamily="34" charset="0"/>
                <a:cs typeface="Arial" panose="020B0604020202020204" pitchFamily="34" charset="0"/>
              </a:rPr>
              <a:t> </a:t>
            </a:r>
          </a:p>
        </p:txBody>
      </p:sp>
      <p:graphicFrame>
        <p:nvGraphicFramePr>
          <p:cNvPr id="4" name="表 3">
            <a:extLst>
              <a:ext uri="{FF2B5EF4-FFF2-40B4-BE49-F238E27FC236}">
                <a16:creationId xmlns:a16="http://schemas.microsoft.com/office/drawing/2014/main" id="{3F9D52E3-1793-4EEF-AA13-2699C0776C25}"/>
              </a:ext>
            </a:extLst>
          </p:cNvPr>
          <p:cNvGraphicFramePr>
            <a:graphicFrameLocks noGrp="1"/>
          </p:cNvGraphicFramePr>
          <p:nvPr>
            <p:extLst>
              <p:ext uri="{D42A27DB-BD31-4B8C-83A1-F6EECF244321}">
                <p14:modId xmlns:p14="http://schemas.microsoft.com/office/powerpoint/2010/main" val="3837728444"/>
              </p:ext>
            </p:extLst>
          </p:nvPr>
        </p:nvGraphicFramePr>
        <p:xfrm>
          <a:off x="273626" y="3223490"/>
          <a:ext cx="9358748" cy="3383280"/>
        </p:xfrm>
        <a:graphic>
          <a:graphicData uri="http://schemas.openxmlformats.org/drawingml/2006/table">
            <a:tbl>
              <a:tblPr firstRow="1" bandRow="1">
                <a:tableStyleId>{5C22544A-7EE6-4342-B048-85BDC9FD1C3A}</a:tableStyleId>
              </a:tblPr>
              <a:tblGrid>
                <a:gridCol w="3461330">
                  <a:extLst>
                    <a:ext uri="{9D8B030D-6E8A-4147-A177-3AD203B41FA5}">
                      <a16:colId xmlns:a16="http://schemas.microsoft.com/office/drawing/2014/main" val="2818819884"/>
                    </a:ext>
                  </a:extLst>
                </a:gridCol>
                <a:gridCol w="5897418">
                  <a:extLst>
                    <a:ext uri="{9D8B030D-6E8A-4147-A177-3AD203B41FA5}">
                      <a16:colId xmlns:a16="http://schemas.microsoft.com/office/drawing/2014/main" val="2998961362"/>
                    </a:ext>
                  </a:extLst>
                </a:gridCol>
              </a:tblGrid>
              <a:tr h="213051">
                <a:tc>
                  <a:txBody>
                    <a:bodyPr/>
                    <a:lstStyle/>
                    <a:p>
                      <a:r>
                        <a:rPr kumimoji="1" lang="en-US" altLang="ja-JP" dirty="0">
                          <a:latin typeface="Arial" panose="020B0604020202020204" pitchFamily="34" charset="0"/>
                          <a:cs typeface="Arial" panose="020B0604020202020204" pitchFamily="34" charset="0"/>
                        </a:rPr>
                        <a:t>Common Questions to comment (Example)</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Comments (Example)</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29225172"/>
                  </a:ext>
                </a:extLst>
              </a:tr>
              <a:tr h="370840">
                <a:tc>
                  <a:txBody>
                    <a:bodyPr/>
                    <a:lstStyle/>
                    <a:p>
                      <a:r>
                        <a:rPr kumimoji="1" lang="en-US" altLang="ja-JP" dirty="0">
                          <a:latin typeface="Arial" panose="020B0604020202020204" pitchFamily="34" charset="0"/>
                          <a:cs typeface="Arial" panose="020B0604020202020204" pitchFamily="34" charset="0"/>
                        </a:rPr>
                        <a:t>Which requirement in UNR155 are you commenting to?</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Example: 7.2.2.2 (f)</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82443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tx1"/>
                          </a:solidFill>
                          <a:effectLst/>
                          <a:latin typeface="+mn-lt"/>
                          <a:ea typeface="+mn-ea"/>
                          <a:cs typeface="+mn-cs"/>
                        </a:rPr>
                        <a:t>Which part of the criteria applied for this case are you considering as "inappropriate"?</a:t>
                      </a:r>
                      <a:endParaRPr kumimoji="1" lang="ja-JP" altLang="ja-JP" sz="1800" kern="1200" dirty="0">
                        <a:solidFill>
                          <a:schemeClr val="tx1"/>
                        </a:solidFill>
                        <a:effectLst/>
                        <a:latin typeface="+mn-lt"/>
                        <a:ea typeface="+mn-ea"/>
                        <a:cs typeface="+mn-cs"/>
                      </a:endParaRPr>
                    </a:p>
                  </a:txBody>
                  <a:tcPr/>
                </a:tc>
                <a:tc>
                  <a:txBody>
                    <a:bodyPr/>
                    <a:lstStyle/>
                    <a:p>
                      <a:r>
                        <a:rPr kumimoji="1" lang="en-US" altLang="ja-JP" dirty="0">
                          <a:latin typeface="Arial" panose="020B0604020202020204" pitchFamily="34" charset="0"/>
                          <a:cs typeface="Arial" panose="020B0604020202020204" pitchFamily="34" charset="0"/>
                        </a:rPr>
                        <a:t>Example: Criteria to prove </a:t>
                      </a: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No processes are in place which require the risk assessment to be updated.</a:t>
                      </a:r>
                      <a:r>
                        <a:rPr kumimoji="1" lang="ja-JP" altLang="en-US" dirty="0">
                          <a:latin typeface="Arial" panose="020B0604020202020204" pitchFamily="34" charset="0"/>
                          <a:cs typeface="Arial" panose="020B0604020202020204" pitchFamily="34" charset="0"/>
                        </a:rPr>
                        <a:t>” </a:t>
                      </a:r>
                      <a:r>
                        <a:rPr kumimoji="1" lang="en-US" altLang="ja-JP" dirty="0">
                          <a:latin typeface="Arial" panose="020B0604020202020204" pitchFamily="34" charset="0"/>
                          <a:cs typeface="Arial" panose="020B0604020202020204" pitchFamily="34" charset="0"/>
                        </a:rPr>
                        <a:t>in the interpretation document is insufficient.  Questioning about the relevant division(s) to administrate update the TARA may be missed.</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9870408"/>
                  </a:ext>
                </a:extLst>
              </a:tr>
              <a:tr h="370840">
                <a:tc>
                  <a:txBody>
                    <a:bodyPr/>
                    <a:lstStyle/>
                    <a:p>
                      <a:r>
                        <a:rPr kumimoji="1" lang="en-US" altLang="ja-JP" dirty="0">
                          <a:latin typeface="Arial" panose="020B0604020202020204" pitchFamily="34" charset="0"/>
                          <a:cs typeface="Arial" panose="020B0604020202020204" pitchFamily="34" charset="0"/>
                        </a:rPr>
                        <a:t>How do you recommend to revise the criteria?</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Example: Questioning about the relevant division(s) to administrate update the TARA will be recommended.</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52870505"/>
                  </a:ext>
                </a:extLst>
              </a:tr>
            </a:tbl>
          </a:graphicData>
        </a:graphic>
      </p:graphicFrame>
    </p:spTree>
    <p:extLst>
      <p:ext uri="{BB962C8B-B14F-4D97-AF65-F5344CB8AC3E}">
        <p14:creationId xmlns:p14="http://schemas.microsoft.com/office/powerpoint/2010/main" val="266233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C74F9-A9D0-498B-940F-5FC23CC5718C}"/>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Scope of CSMS</a:t>
            </a:r>
            <a:endParaRPr kumimoji="1" lang="ja-JP" altLang="en-US" dirty="0">
              <a:latin typeface="Arial" panose="020B0604020202020204" pitchFamily="34" charset="0"/>
              <a:cs typeface="Arial" panose="020B0604020202020204" pitchFamily="34" charset="0"/>
            </a:endParaRPr>
          </a:p>
        </p:txBody>
      </p:sp>
      <p:sp>
        <p:nvSpPr>
          <p:cNvPr id="4" name="コンテンツ プレースホルダー 2">
            <a:extLst>
              <a:ext uri="{FF2B5EF4-FFF2-40B4-BE49-F238E27FC236}">
                <a16:creationId xmlns:a16="http://schemas.microsoft.com/office/drawing/2014/main" id="{A4BF3838-46CE-4E0B-8D4D-806DEB43C74A}"/>
              </a:ext>
            </a:extLst>
          </p:cNvPr>
          <p:cNvSpPr>
            <a:spLocks noGrp="1"/>
          </p:cNvSpPr>
          <p:nvPr>
            <p:ph idx="1"/>
          </p:nvPr>
        </p:nvSpPr>
        <p:spPr>
          <a:xfrm>
            <a:off x="681038" y="1690691"/>
            <a:ext cx="8610744" cy="1738310"/>
          </a:xfrm>
        </p:spPr>
        <p:txBody>
          <a:bodyPr/>
          <a:lstStyle/>
          <a:p>
            <a:pPr marL="0" indent="0" algn="just">
              <a:buNone/>
            </a:pPr>
            <a:r>
              <a:rPr lang="en-US" altLang="ja-JP" dirty="0">
                <a:latin typeface="Arial" panose="020B0604020202020204" pitchFamily="34" charset="0"/>
                <a:cs typeface="Arial" panose="020B0604020202020204" pitchFamily="34" charset="0"/>
              </a:rPr>
              <a:t>The workshop is discussing the possibility of multiple CSMS to deal with vehicle types developed by joint projects between OEMs. Case study for this issue is on going.</a:t>
            </a:r>
          </a:p>
        </p:txBody>
      </p:sp>
    </p:spTree>
    <p:extLst>
      <p:ext uri="{BB962C8B-B14F-4D97-AF65-F5344CB8AC3E}">
        <p14:creationId xmlns:p14="http://schemas.microsoft.com/office/powerpoint/2010/main" val="31212082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85EE3C2F-25A9-44A4-B983-CEC5F1782C41}" vid="{47EFA576-4E48-4098-B0C2-75756D17B95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5EB781-49A2-426B-9048-D77BF97EE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50502A-FFCE-4064-86A3-2CE86D6BD2F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46DF320-124F-4259-A30B-B8B522DA94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1694</TotalTime>
  <Words>551</Words>
  <Application>Microsoft Office PowerPoint</Application>
  <PresentationFormat>A4 Paper (210x297 mm)</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テーマ</vt:lpstr>
      <vt:lpstr>Report of the Workshop on R155 Implementation</vt:lpstr>
      <vt:lpstr>Purpose</vt:lpstr>
      <vt:lpstr>Meetings</vt:lpstr>
      <vt:lpstr>Current Status</vt:lpstr>
      <vt:lpstr>Review on Q&amp;A(C) </vt:lpstr>
      <vt:lpstr>Current Statues of "Peer Review Exchanges via DETA" </vt:lpstr>
      <vt:lpstr>Documents for approving types (for 5.3.6)</vt:lpstr>
      <vt:lpstr>Suggestion on Commenting via DETA </vt:lpstr>
      <vt:lpstr>Scope of CSMS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ワークショップの進め方について</dc:title>
  <dc:creator>新国哲也</dc:creator>
  <cp:lastModifiedBy>Francois Guichard</cp:lastModifiedBy>
  <cp:revision>103</cp:revision>
  <cp:lastPrinted>2021-12-03T02:57:30Z</cp:lastPrinted>
  <dcterms:created xsi:type="dcterms:W3CDTF">2021-10-06T06:31:28Z</dcterms:created>
  <dcterms:modified xsi:type="dcterms:W3CDTF">2022-01-21T13:54:26Z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