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26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8" r:id="rId14"/>
    <p:sldId id="353" r:id="rId15"/>
    <p:sldId id="354" r:id="rId16"/>
    <p:sldId id="355" r:id="rId17"/>
    <p:sldId id="357" r:id="rId18"/>
    <p:sldId id="356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20" userDrawn="1">
          <p15:clr>
            <a:srgbClr val="A4A3A4"/>
          </p15:clr>
        </p15:guide>
        <p15:guide id="4" pos="7416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ard Fernández" initials="EF" lastIdx="1" clrIdx="0">
    <p:extLst>
      <p:ext uri="{19B8F6BF-5375-455C-9EA6-DF929625EA0E}">
        <p15:presenceInfo xmlns:p15="http://schemas.microsoft.com/office/powerpoint/2012/main" userId="S::e.fernandez@citainsp.org::be1c379b-84a7-4cb1-9b2b-5dca9e11c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183"/>
    <a:srgbClr val="165751"/>
    <a:srgbClr val="404040"/>
    <a:srgbClr val="003752"/>
    <a:srgbClr val="0E7962"/>
    <a:srgbClr val="3B8D61"/>
    <a:srgbClr val="94BF6E"/>
    <a:srgbClr val="9EBC60"/>
    <a:srgbClr val="12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9" autoAdjust="0"/>
    <p:restoredTop sz="96349" autoAdjust="0"/>
  </p:normalViewPr>
  <p:slideViewPr>
    <p:cSldViewPr snapToGrid="0" showGuides="1">
      <p:cViewPr varScale="1">
        <p:scale>
          <a:sx n="112" d="100"/>
          <a:sy n="112" d="100"/>
        </p:scale>
        <p:origin x="894" y="96"/>
      </p:cViewPr>
      <p:guideLst>
        <p:guide orient="horz" pos="890"/>
        <p:guide pos="3840"/>
        <p:guide pos="2320"/>
        <p:guide pos="7416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AC746-2885-46C2-A78C-6FA4C904595B}" type="datetimeFigureOut">
              <a:rPr lang="en-US" smtClean="0"/>
              <a:t>06-Jan-22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C95C4-B7C0-4FB8-AFBF-30D3F14E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3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06CF-520C-4382-8F07-0C8A0CA55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D802E-4D8E-4FA6-A063-72E78C7F3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BDD0E-9C13-4AA2-9B76-4ED46F59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3E60-39B7-4EB3-8A7C-9315B1448306}" type="datetimeFigureOut">
              <a:rPr lang="en-US" smtClean="0"/>
              <a:t>06-Jan-22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FD72-A355-4ECD-80BE-B760D9EA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26990-84CB-4C6A-B6D1-1845D00C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3C-F0A9-42FF-BB7C-DD95C97F8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8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BA7D-6E1E-4CCE-84D3-A449EECD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5F2FB-0534-4089-8C40-50596E76D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376C1-73A7-4346-A8AA-8D731172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3E60-39B7-4EB3-8A7C-9315B1448306}" type="datetimeFigureOut">
              <a:rPr lang="en-US" smtClean="0"/>
              <a:t>06-Jan-22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3FBC-BA5E-4BA3-9F99-A95D9635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02C76-9FA2-4701-B7DF-67B74EC2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3C-F0A9-42FF-BB7C-DD95C97F8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0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F6AD6-AE89-4303-9620-A3913B9F7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EEDD3-2AAD-45EA-843D-6295731DF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2336-8F63-4511-B2FA-FD9A1C55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3E60-39B7-4EB3-8A7C-9315B1448306}" type="datetimeFigureOut">
              <a:rPr lang="en-US" smtClean="0"/>
              <a:t>06-Jan-22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10E75-0F5E-4C55-A856-26D8299A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C8E1C-E56E-438C-9E67-FB4C26DB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3C-F0A9-42FF-BB7C-DD95C97F8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8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9FC4F-3529-4E51-B8F4-C5A4F74D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7D4A8-C503-4495-94B7-B90D90122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7C62-FE3F-4E51-8AE8-4FB5B89E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3E60-39B7-4EB3-8A7C-9315B1448306}" type="datetimeFigureOut">
              <a:rPr lang="en-US" smtClean="0"/>
              <a:t>06-Jan-22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5BE0E-BC90-4162-A1F1-8A8FABFB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51848-FF9F-47A5-9639-1243847B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3C-F0A9-42FF-BB7C-DD95C97F8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5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6336-1312-4B28-80EE-DCB90E0D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CF866-FB6E-490D-B6A3-A6247BFE4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7956-564B-436C-AB0A-8C3907E64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3E60-39B7-4EB3-8A7C-9315B1448306}" type="datetimeFigureOut">
              <a:rPr lang="en-US" smtClean="0"/>
              <a:t>06-Jan-22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DFB70-75E7-4DEA-AE06-D4158189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3184A-9D2C-4CE5-9EBD-C4BF91D5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3C-F0A9-42FF-BB7C-DD95C97F8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9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D2E30-9FD1-44FD-AF35-C4E52511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3BB3-4EB3-4ACF-BB2A-EB4C0D231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48D7F-8040-4441-9386-E54F2FC1D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60D49-71A1-4D4A-9E19-0BB9109B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3E60-39B7-4EB3-8A7C-9315B1448306}" type="datetimeFigureOut">
              <a:rPr lang="en-US" smtClean="0"/>
              <a:t>06-Jan-22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F22FF-D4FD-48D9-9C67-05146C9F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18671-3140-414D-998D-CC34A0DF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3C-F0A9-42FF-BB7C-DD95C97F8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4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932B-072D-4948-A9CC-1631C52C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068DE-3FBD-414A-8678-ECD4170F9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CF24E-EE3E-4AF9-B8D1-B8C2E9474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B5A0F9-B7F4-45A6-8637-E086C2697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F49C9-E702-48C6-9180-AA8653389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1079B9-87F3-4707-B6BD-6D8DF5DE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3E60-39B7-4EB3-8A7C-9315B1448306}" type="datetimeFigureOut">
              <a:rPr lang="en-US" smtClean="0"/>
              <a:t>06-Jan-22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DC746E-AD4D-4765-A3E5-2A6159AEE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6FD5C-89C9-4245-8CD0-059CF036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3C-F0A9-42FF-BB7C-DD95C97F8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1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A1DC-716E-4E60-8F56-78EE0DAE9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7C98C-92C1-4F68-840D-8EF5C621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3E60-39B7-4EB3-8A7C-9315B1448306}" type="datetimeFigureOut">
              <a:rPr lang="en-US" smtClean="0"/>
              <a:t>06-Jan-22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9F644-04B3-40B9-A8C3-D7305D3B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F177D-4C65-4A70-BB8C-933756F7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3C-F0A9-42FF-BB7C-DD95C97F8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F25E0F-D106-4F86-B3EC-06A808AC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3E60-39B7-4EB3-8A7C-9315B1448306}" type="datetimeFigureOut">
              <a:rPr lang="en-US" smtClean="0"/>
              <a:t>06-Jan-22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F46A8-AC21-4442-8592-049C31E8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ACEE6-2F93-422C-8337-43BF9CC6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3C-F0A9-42FF-BB7C-DD95C97F8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7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F3FA-CDB9-4D21-BE7F-DC85DC31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189C9-1432-428A-8273-C4A9D7891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2CBDF-9EED-49C8-BFA6-38682A82E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C7C7B-07E2-462F-BEF0-7AC9A479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3E60-39B7-4EB3-8A7C-9315B1448306}" type="datetimeFigureOut">
              <a:rPr lang="en-US" smtClean="0"/>
              <a:t>06-Jan-22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FCF3F-2A4B-42ED-A709-02CECE41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E85B6-9793-4484-BDD7-933D73C9A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3C-F0A9-42FF-BB7C-DD95C97F8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1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40B0-182E-4C23-ADC5-081E0A353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418B5-75A4-4CD5-9A58-47BE4618E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48DFA-4D05-46CF-8E06-055B04293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D1506-9CD6-4C13-9A2B-8321F38C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3E60-39B7-4EB3-8A7C-9315B1448306}" type="datetimeFigureOut">
              <a:rPr lang="en-US" smtClean="0"/>
              <a:t>06-Jan-22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5EFD2-5E26-47FB-A6C7-3AD987B5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7A4BB-E74B-4AF0-8BAF-CE776429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3C-F0A9-42FF-BB7C-DD95C97F8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9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656F54-D3AD-4EE7-BA35-0303F342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5737F-8E41-4CB7-B165-FE498E14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552CB-6B22-408B-93EE-29DE2E384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93E60-39B7-4EB3-8A7C-9315B1448306}" type="datetimeFigureOut">
              <a:rPr lang="en-US" smtClean="0"/>
              <a:t>06-Jan-22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DDF9-0E40-451F-A53B-635C33E9D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BCA76-CD1C-4753-AED1-2F4F4DB93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A5F3C-F0A9-42FF-BB7C-DD95C97F8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3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5FB431-7B14-4614-BB3B-FA17C1F6C41E}"/>
              </a:ext>
            </a:extLst>
          </p:cNvPr>
          <p:cNvSpPr txBox="1"/>
          <p:nvPr/>
        </p:nvSpPr>
        <p:spPr>
          <a:xfrm>
            <a:off x="1315921" y="4620737"/>
            <a:ext cx="9888682" cy="233910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January 13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prstClr val="black">
                  <a:lumMod val="75000"/>
                  <a:lumOff val="25000"/>
                </a:prstClr>
              </a:solidFill>
              <a:latin typeface="Segoe UI"/>
            </a:endParaRPr>
          </a:p>
          <a:p>
            <a:pPr algn="ctr"/>
            <a:endParaRPr lang="en-GB" sz="1200" dirty="0">
              <a:solidFill>
                <a:schemeClr val="accent2"/>
              </a:solidFill>
            </a:endParaRPr>
          </a:p>
          <a:p>
            <a:pPr algn="ctr"/>
            <a:r>
              <a:rPr lang="en-GB" sz="2000" dirty="0">
                <a:solidFill>
                  <a:schemeClr val="accent2"/>
                </a:solidFill>
              </a:rPr>
              <a:t>Víctor Salvachúa, Topic Area Chairperson, R + D Vehicle Compliance	</a:t>
            </a:r>
          </a:p>
          <a:p>
            <a:pPr algn="ctr"/>
            <a:r>
              <a:rPr lang="en-GB" sz="2000" dirty="0">
                <a:solidFill>
                  <a:schemeClr val="accent2"/>
                </a:solidFill>
              </a:rPr>
              <a:t>Eduard Fernández, Executive Director</a:t>
            </a:r>
          </a:p>
          <a:p>
            <a:pPr algn="ctr"/>
            <a:r>
              <a:rPr lang="en-GB" sz="2000" dirty="0">
                <a:solidFill>
                  <a:schemeClr val="accent2"/>
                </a:solidFill>
              </a:rPr>
              <a:t>Alejandro Checa, Technical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algn="ctr"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1DF0CF75-5E68-4C70-9BB0-5A3DF8E2BBBD}"/>
              </a:ext>
            </a:extLst>
          </p:cNvPr>
          <p:cNvSpPr/>
          <p:nvPr/>
        </p:nvSpPr>
        <p:spPr>
          <a:xfrm>
            <a:off x="10883900" y="5092700"/>
            <a:ext cx="2616200" cy="2616200"/>
          </a:xfrm>
          <a:prstGeom prst="diamon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80947DE4-4F9B-427E-B00E-6BF2217F9596}"/>
              </a:ext>
            </a:extLst>
          </p:cNvPr>
          <p:cNvSpPr/>
          <p:nvPr/>
        </p:nvSpPr>
        <p:spPr>
          <a:xfrm>
            <a:off x="-1308100" y="5092700"/>
            <a:ext cx="2616200" cy="2616200"/>
          </a:xfrm>
          <a:prstGeom prst="diamon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2197A090-AD0D-4C80-AECC-244468A684AC}"/>
              </a:ext>
            </a:extLst>
          </p:cNvPr>
          <p:cNvSpPr/>
          <p:nvPr/>
        </p:nvSpPr>
        <p:spPr>
          <a:xfrm>
            <a:off x="10883900" y="-897680"/>
            <a:ext cx="2616200" cy="2616200"/>
          </a:xfrm>
          <a:prstGeom prst="diamond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CD21FB71-65B6-49C3-8DFF-3E710B67B06C}"/>
              </a:ext>
            </a:extLst>
          </p:cNvPr>
          <p:cNvSpPr/>
          <p:nvPr/>
        </p:nvSpPr>
        <p:spPr>
          <a:xfrm>
            <a:off x="-1308100" y="-897680"/>
            <a:ext cx="2616200" cy="2616200"/>
          </a:xfrm>
          <a:prstGeom prst="diamond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25" y="-175388"/>
            <a:ext cx="6700949" cy="41880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30D25F-0A2C-4BB5-957B-15C7E866112D}"/>
              </a:ext>
            </a:extLst>
          </p:cNvPr>
          <p:cNvSpPr txBox="1"/>
          <p:nvPr/>
        </p:nvSpPr>
        <p:spPr>
          <a:xfrm>
            <a:off x="1308100" y="2876910"/>
            <a:ext cx="95679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CITA-Applus+ Urea Emulator Emission Tampering</a:t>
            </a:r>
          </a:p>
        </p:txBody>
      </p:sp>
      <p:sp>
        <p:nvSpPr>
          <p:cNvPr id="9" name="Textfeld 12">
            <a:extLst>
              <a:ext uri="{FF2B5EF4-FFF2-40B4-BE49-F238E27FC236}">
                <a16:creationId xmlns:a16="http://schemas.microsoft.com/office/drawing/2014/main" id="{D0202270-F065-4861-AF15-07D5193E7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574" y="87254"/>
            <a:ext cx="3362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GRPE-85-31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85th GRPE, 11-14 January 2022</a:t>
            </a:r>
          </a:p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Agenda item 13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8232C-0879-4C2B-9534-447BC8F7DC1C}"/>
              </a:ext>
            </a:extLst>
          </p:cNvPr>
          <p:cNvSpPr/>
          <p:nvPr/>
        </p:nvSpPr>
        <p:spPr>
          <a:xfrm>
            <a:off x="4844" y="-1472"/>
            <a:ext cx="12192000" cy="120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ACF6C-4DF0-4A98-A758-36A0152A8B9F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TEST </a:t>
            </a:r>
            <a:r>
              <a:rPr lang="en-US" sz="4400" dirty="0">
                <a:solidFill>
                  <a:srgbClr val="13A183"/>
                </a:solidFill>
                <a:latin typeface="Segoe UI"/>
              </a:rPr>
              <a:t>ROUTE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D71F-835C-4A4B-8D92-D1F7820E0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12132" r="22660" b="16465"/>
          <a:stretch/>
        </p:blipFill>
        <p:spPr>
          <a:xfrm>
            <a:off x="10920734" y="137687"/>
            <a:ext cx="1116958" cy="9260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9B0E54-5883-4904-8B25-1AAA44AF4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1358147"/>
            <a:ext cx="7106412" cy="28772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278491-C06F-4437-8AFD-F510A7F09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57" y="4629858"/>
            <a:ext cx="8572941" cy="173998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59FECE-F57D-4939-A2B2-8D05F69D4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199" y="2482739"/>
            <a:ext cx="4870700" cy="175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8232C-0879-4C2B-9534-447BC8F7DC1C}"/>
              </a:ext>
            </a:extLst>
          </p:cNvPr>
          <p:cNvSpPr/>
          <p:nvPr/>
        </p:nvSpPr>
        <p:spPr>
          <a:xfrm>
            <a:off x="-3951" y="-1472"/>
            <a:ext cx="12192000" cy="120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ACF6C-4DF0-4A98-A758-36A0152A8B9F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RESULTS </a:t>
            </a:r>
            <a:r>
              <a:rPr lang="en-US" sz="4400" dirty="0">
                <a:solidFill>
                  <a:srgbClr val="13A183"/>
                </a:solidFill>
                <a:latin typeface="Segoe UI"/>
              </a:rPr>
              <a:t>OBD VALIDATION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D71F-835C-4A4B-8D92-D1F7820E0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12132" r="22660" b="16465"/>
          <a:stretch/>
        </p:blipFill>
        <p:spPr>
          <a:xfrm>
            <a:off x="10920734" y="137687"/>
            <a:ext cx="1116958" cy="9260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546B479-E78F-4879-82C0-34BBC4D35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89" y="1393314"/>
            <a:ext cx="2695800" cy="2071546"/>
          </a:xfrm>
          <a:prstGeom prst="rect">
            <a:avLst/>
          </a:prstGeom>
        </p:spPr>
      </p:pic>
      <p:sp>
        <p:nvSpPr>
          <p:cNvPr id="12" name="Freeform 22">
            <a:extLst>
              <a:ext uri="{FF2B5EF4-FFF2-40B4-BE49-F238E27FC236}">
                <a16:creationId xmlns:a16="http://schemas.microsoft.com/office/drawing/2014/main" id="{5091CD40-8539-42F7-8E12-E2D0A04C6E6D}"/>
              </a:ext>
            </a:extLst>
          </p:cNvPr>
          <p:cNvSpPr/>
          <p:nvPr/>
        </p:nvSpPr>
        <p:spPr>
          <a:xfrm>
            <a:off x="4328153" y="1404045"/>
            <a:ext cx="7151060" cy="3443641"/>
          </a:xfrm>
          <a:custGeom>
            <a:avLst/>
            <a:gdLst>
              <a:gd name="connsiteX0" fmla="*/ 0 w 9977909"/>
              <a:gd name="connsiteY0" fmla="*/ 0 h 907082"/>
              <a:gd name="connsiteX1" fmla="*/ 9977909 w 9977909"/>
              <a:gd name="connsiteY1" fmla="*/ 0 h 907082"/>
              <a:gd name="connsiteX2" fmla="*/ 9977909 w 9977909"/>
              <a:gd name="connsiteY2" fmla="*/ 907082 h 907082"/>
              <a:gd name="connsiteX3" fmla="*/ 0 w 9977909"/>
              <a:gd name="connsiteY3" fmla="*/ 907082 h 907082"/>
              <a:gd name="connsiteX4" fmla="*/ 0 w 9977909"/>
              <a:gd name="connsiteY4" fmla="*/ 0 h 90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7909" h="907082">
                <a:moveTo>
                  <a:pt x="0" y="0"/>
                </a:moveTo>
                <a:lnTo>
                  <a:pt x="9977909" y="0"/>
                </a:lnTo>
                <a:lnTo>
                  <a:pt x="9977909" y="907082"/>
                </a:lnTo>
                <a:lnTo>
                  <a:pt x="0" y="9070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Mil ACTIVATED AND COUNTER INCREASES</a:t>
            </a:r>
          </a:p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TORQUE REDUCTION AFTER 10 HOURS</a:t>
            </a:r>
          </a:p>
          <a:p>
            <a:pPr marL="571500" indent="-571500" defTabSz="1244600">
              <a:spcBef>
                <a:spcPct val="0"/>
              </a:spcBef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2 </a:t>
            </a:r>
            <a:r>
              <a:rPr lang="en-GB" sz="2400" kern="1000" cap="all" dirty="0" err="1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dtc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 PRESENT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DTC2012 = P208B  Reductant Pump "A" Control Performance/Stuck Off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DTC2012 = P208A  Reductant Pump "A" Control Circuit/Open</a:t>
            </a:r>
            <a:endParaRPr lang="en-GB" sz="2400" kern="1000" cap="all" dirty="0">
              <a:ln w="22225">
                <a:noFill/>
              </a:ln>
              <a:solidFill>
                <a:srgbClr val="404040"/>
              </a:solidFill>
              <a:effectLst>
                <a:reflection stA="45000" endPos="7000" dist="50800" dir="5400000" sy="-100000" algn="bl" rotWithShape="0"/>
              </a:effectLst>
              <a:latin typeface="+mj-lt"/>
            </a:endParaRPr>
          </a:p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VEHICLE BEHAVES AS EXPECTED 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 </a:t>
            </a:r>
          </a:p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endParaRPr lang="en-GB" sz="2400" b="1" kern="1000" dirty="0">
              <a:ln w="9525">
                <a:solidFill>
                  <a:schemeClr val="bg1"/>
                </a:solidFill>
              </a:ln>
              <a:solidFill>
                <a:srgbClr val="003752"/>
              </a:solidFill>
              <a:effectLst>
                <a:outerShdw blurRad="50800" dist="50800" sx="1000" sy="1000" algn="ctr" rotWithShape="0">
                  <a:srgbClr val="000000"/>
                </a:outerShdw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</p:txBody>
      </p:sp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0FA24958-9E7D-41AA-8229-1954F7F83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58412"/>
              </p:ext>
            </p:extLst>
          </p:nvPr>
        </p:nvGraphicFramePr>
        <p:xfrm>
          <a:off x="419100" y="3924457"/>
          <a:ext cx="11523307" cy="27338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6691">
                  <a:extLst>
                    <a:ext uri="{9D8B030D-6E8A-4147-A177-3AD203B41FA5}">
                      <a16:colId xmlns:a16="http://schemas.microsoft.com/office/drawing/2014/main" val="780241664"/>
                    </a:ext>
                  </a:extLst>
                </a:gridCol>
                <a:gridCol w="533706">
                  <a:extLst>
                    <a:ext uri="{9D8B030D-6E8A-4147-A177-3AD203B41FA5}">
                      <a16:colId xmlns:a16="http://schemas.microsoft.com/office/drawing/2014/main" val="3091921030"/>
                    </a:ext>
                  </a:extLst>
                </a:gridCol>
                <a:gridCol w="328163">
                  <a:extLst>
                    <a:ext uri="{9D8B030D-6E8A-4147-A177-3AD203B41FA5}">
                      <a16:colId xmlns:a16="http://schemas.microsoft.com/office/drawing/2014/main" val="3690417936"/>
                    </a:ext>
                  </a:extLst>
                </a:gridCol>
                <a:gridCol w="433258">
                  <a:extLst>
                    <a:ext uri="{9D8B030D-6E8A-4147-A177-3AD203B41FA5}">
                      <a16:colId xmlns:a16="http://schemas.microsoft.com/office/drawing/2014/main" val="2483620118"/>
                    </a:ext>
                  </a:extLst>
                </a:gridCol>
                <a:gridCol w="704492">
                  <a:extLst>
                    <a:ext uri="{9D8B030D-6E8A-4147-A177-3AD203B41FA5}">
                      <a16:colId xmlns:a16="http://schemas.microsoft.com/office/drawing/2014/main" val="3364418854"/>
                    </a:ext>
                  </a:extLst>
                </a:gridCol>
                <a:gridCol w="616726">
                  <a:extLst>
                    <a:ext uri="{9D8B030D-6E8A-4147-A177-3AD203B41FA5}">
                      <a16:colId xmlns:a16="http://schemas.microsoft.com/office/drawing/2014/main" val="3875774356"/>
                    </a:ext>
                  </a:extLst>
                </a:gridCol>
                <a:gridCol w="1945069">
                  <a:extLst>
                    <a:ext uri="{9D8B030D-6E8A-4147-A177-3AD203B41FA5}">
                      <a16:colId xmlns:a16="http://schemas.microsoft.com/office/drawing/2014/main" val="3648963553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564367899"/>
                    </a:ext>
                  </a:extLst>
                </a:gridCol>
                <a:gridCol w="981511">
                  <a:extLst>
                    <a:ext uri="{9D8B030D-6E8A-4147-A177-3AD203B41FA5}">
                      <a16:colId xmlns:a16="http://schemas.microsoft.com/office/drawing/2014/main" val="576029735"/>
                    </a:ext>
                  </a:extLst>
                </a:gridCol>
                <a:gridCol w="1082180">
                  <a:extLst>
                    <a:ext uri="{9D8B030D-6E8A-4147-A177-3AD203B41FA5}">
                      <a16:colId xmlns:a16="http://schemas.microsoft.com/office/drawing/2014/main" val="2098476964"/>
                    </a:ext>
                  </a:extLst>
                </a:gridCol>
                <a:gridCol w="573521">
                  <a:extLst>
                    <a:ext uri="{9D8B030D-6E8A-4147-A177-3AD203B41FA5}">
                      <a16:colId xmlns:a16="http://schemas.microsoft.com/office/drawing/2014/main" val="3498904882"/>
                    </a:ext>
                  </a:extLst>
                </a:gridCol>
                <a:gridCol w="721096">
                  <a:extLst>
                    <a:ext uri="{9D8B030D-6E8A-4147-A177-3AD203B41FA5}">
                      <a16:colId xmlns:a16="http://schemas.microsoft.com/office/drawing/2014/main" val="1909267044"/>
                    </a:ext>
                  </a:extLst>
                </a:gridCol>
                <a:gridCol w="597751">
                  <a:extLst>
                    <a:ext uri="{9D8B030D-6E8A-4147-A177-3AD203B41FA5}">
                      <a16:colId xmlns:a16="http://schemas.microsoft.com/office/drawing/2014/main" val="1990709383"/>
                    </a:ext>
                  </a:extLst>
                </a:gridCol>
                <a:gridCol w="562171">
                  <a:extLst>
                    <a:ext uri="{9D8B030D-6E8A-4147-A177-3AD203B41FA5}">
                      <a16:colId xmlns:a16="http://schemas.microsoft.com/office/drawing/2014/main" val="2737740341"/>
                    </a:ext>
                  </a:extLst>
                </a:gridCol>
                <a:gridCol w="391384">
                  <a:extLst>
                    <a:ext uri="{9D8B030D-6E8A-4147-A177-3AD203B41FA5}">
                      <a16:colId xmlns:a16="http://schemas.microsoft.com/office/drawing/2014/main" val="646918437"/>
                    </a:ext>
                  </a:extLst>
                </a:gridCol>
                <a:gridCol w="531334">
                  <a:extLst>
                    <a:ext uri="{9D8B030D-6E8A-4147-A177-3AD203B41FA5}">
                      <a16:colId xmlns:a16="http://schemas.microsoft.com/office/drawing/2014/main" val="4090639425"/>
                    </a:ext>
                  </a:extLst>
                </a:gridCol>
                <a:gridCol w="426965">
                  <a:extLst>
                    <a:ext uri="{9D8B030D-6E8A-4147-A177-3AD203B41FA5}">
                      <a16:colId xmlns:a16="http://schemas.microsoft.com/office/drawing/2014/main" val="3764837270"/>
                    </a:ext>
                  </a:extLst>
                </a:gridCol>
              </a:tblGrid>
              <a:tr h="705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>
                          <a:effectLst/>
                        </a:rPr>
                        <a:t>Step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>
                          <a:effectLst/>
                        </a:rPr>
                        <a:t>Date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>
                          <a:effectLst/>
                        </a:rPr>
                        <a:t>Time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>
                          <a:effectLst/>
                        </a:rPr>
                        <a:t>Emulator installed? (Y/N)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>
                          <a:effectLst/>
                        </a:rPr>
                        <a:t>Driven mileage (km)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 dirty="0">
                          <a:effectLst/>
                        </a:rPr>
                        <a:t>Driven hours (h)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 dirty="0">
                          <a:effectLst/>
                        </a:rPr>
                        <a:t>Comments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>
                          <a:effectLst/>
                        </a:rPr>
                        <a:t>Reagent quality counter (h)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>
                          <a:effectLst/>
                        </a:rPr>
                        <a:t>Reagent consumption counter (h)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>
                          <a:effectLst/>
                        </a:rPr>
                        <a:t>Dosing counter (h)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>
                          <a:effectLst/>
                        </a:rPr>
                        <a:t>EGR valve counter (h)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>
                          <a:effectLst/>
                        </a:rPr>
                        <a:t>Monitoring system counter (h)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 dirty="0">
                          <a:effectLst/>
                        </a:rPr>
                        <a:t>NOx Warning System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>
                          <a:effectLst/>
                        </a:rPr>
                        <a:t>Level One Inducement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>
                          <a:effectLst/>
                        </a:rPr>
                        <a:t>Ad Blue ON?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>
                          <a:effectLst/>
                        </a:rPr>
                        <a:t>Torque reduction? (Y/N)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noProof="0">
                          <a:effectLst/>
                        </a:rPr>
                        <a:t>MIL ON?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46599"/>
                  </a:ext>
                </a:extLst>
              </a:tr>
              <a:tr h="405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</a:t>
                      </a:r>
                      <a:endParaRPr lang="en-US" sz="800" b="0" i="1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08/04/2021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8:00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No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>
                          <a:effectLst/>
                        </a:rPr>
                        <a:t>Original Conditions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Inactive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Inactive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>
                          <a:effectLst/>
                        </a:rPr>
                        <a:t>YES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NO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NO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extLst>
                  <a:ext uri="{0D108BD9-81ED-4DB2-BD59-A6C34878D82A}">
                    <a16:rowId xmlns:a16="http://schemas.microsoft.com/office/drawing/2014/main" val="3152047637"/>
                  </a:ext>
                </a:extLst>
              </a:tr>
              <a:tr h="405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1</a:t>
                      </a:r>
                      <a:endParaRPr lang="en-US" sz="800" b="0" i="1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08/04/2021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13:52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No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239.12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3.52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>
                          <a:effectLst/>
                        </a:rPr>
                        <a:t>USM Isolated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0-3h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>
                          <a:effectLst/>
                        </a:rPr>
                        <a:t>Active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Inactive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NO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NO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502" marR="6502" marT="6502" marB="0" anchor="ctr"/>
                </a:tc>
                <a:extLst>
                  <a:ext uri="{0D108BD9-81ED-4DB2-BD59-A6C34878D82A}">
                    <a16:rowId xmlns:a16="http://schemas.microsoft.com/office/drawing/2014/main" val="1837265603"/>
                  </a:ext>
                </a:extLst>
              </a:tr>
              <a:tr h="405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2</a:t>
                      </a:r>
                      <a:endParaRPr lang="en-US" sz="800" b="0" i="1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08/04/2021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18:19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No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271.58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4.56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>
                          <a:effectLst/>
                        </a:rPr>
                        <a:t>USM Isolated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>
                          <a:effectLst/>
                        </a:rPr>
                        <a:t>0h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>
                          <a:effectLst/>
                        </a:rPr>
                        <a:t>0h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3-7h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Active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Inactive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NO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NO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502" marR="6502" marT="6502" marB="0" anchor="ctr"/>
                </a:tc>
                <a:extLst>
                  <a:ext uri="{0D108BD9-81ED-4DB2-BD59-A6C34878D82A}">
                    <a16:rowId xmlns:a16="http://schemas.microsoft.com/office/drawing/2014/main" val="187185041"/>
                  </a:ext>
                </a:extLst>
              </a:tr>
              <a:tr h="405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3</a:t>
                      </a:r>
                      <a:endParaRPr lang="en-US" sz="800" b="0" i="1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09/04/2021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13:03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No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134.64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2.28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>
                          <a:effectLst/>
                        </a:rPr>
                        <a:t>USM Isolated - Torque reduction 10h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7-10h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Active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Active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NO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YES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YES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extLst>
                  <a:ext uri="{0D108BD9-81ED-4DB2-BD59-A6C34878D82A}">
                    <a16:rowId xmlns:a16="http://schemas.microsoft.com/office/drawing/2014/main" val="1637140431"/>
                  </a:ext>
                </a:extLst>
              </a:tr>
              <a:tr h="405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4</a:t>
                      </a:r>
                      <a:endParaRPr lang="en-US" sz="800" b="0" i="1" u="none" strike="noStrike" noProof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09/04/2021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17:26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No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101.2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1.71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>
                          <a:effectLst/>
                        </a:rPr>
                        <a:t>USM Isolated - Torque reduction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10-12h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0h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Active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Active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NO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>
                          <a:effectLst/>
                        </a:rPr>
                        <a:t>YES</a:t>
                      </a:r>
                      <a:endParaRPr lang="en-US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noProof="0" dirty="0">
                          <a:effectLst/>
                        </a:rPr>
                        <a:t>YES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/>
                </a:tc>
                <a:extLst>
                  <a:ext uri="{0D108BD9-81ED-4DB2-BD59-A6C34878D82A}">
                    <a16:rowId xmlns:a16="http://schemas.microsoft.com/office/drawing/2014/main" val="508920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625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8232C-0879-4C2B-9534-447BC8F7DC1C}"/>
              </a:ext>
            </a:extLst>
          </p:cNvPr>
          <p:cNvSpPr/>
          <p:nvPr/>
        </p:nvSpPr>
        <p:spPr>
          <a:xfrm>
            <a:off x="4843" y="7320"/>
            <a:ext cx="12192000" cy="120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ACF6C-4DF0-4A98-A758-36A0152A8B9F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RESULTS </a:t>
            </a:r>
            <a:r>
              <a:rPr lang="en-US" sz="4400" dirty="0">
                <a:solidFill>
                  <a:srgbClr val="13A183"/>
                </a:solidFill>
                <a:latin typeface="Segoe UI"/>
              </a:rPr>
              <a:t>AD BLUE EMULATOR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D71F-835C-4A4B-8D92-D1F7820E0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12132" r="22660" b="16465"/>
          <a:stretch/>
        </p:blipFill>
        <p:spPr>
          <a:xfrm>
            <a:off x="10920734" y="137687"/>
            <a:ext cx="1116958" cy="926068"/>
          </a:xfrm>
          <a:prstGeom prst="rect">
            <a:avLst/>
          </a:prstGeom>
        </p:spPr>
      </p:pic>
      <p:sp>
        <p:nvSpPr>
          <p:cNvPr id="9" name="Freeform 22">
            <a:extLst>
              <a:ext uri="{FF2B5EF4-FFF2-40B4-BE49-F238E27FC236}">
                <a16:creationId xmlns:a16="http://schemas.microsoft.com/office/drawing/2014/main" id="{F81485D9-45D2-41DD-99F1-1B5E89A0EC7E}"/>
              </a:ext>
            </a:extLst>
          </p:cNvPr>
          <p:cNvSpPr/>
          <p:nvPr/>
        </p:nvSpPr>
        <p:spPr>
          <a:xfrm>
            <a:off x="419100" y="1598430"/>
            <a:ext cx="8100708" cy="3443641"/>
          </a:xfrm>
          <a:custGeom>
            <a:avLst/>
            <a:gdLst>
              <a:gd name="connsiteX0" fmla="*/ 0 w 9977909"/>
              <a:gd name="connsiteY0" fmla="*/ 0 h 907082"/>
              <a:gd name="connsiteX1" fmla="*/ 9977909 w 9977909"/>
              <a:gd name="connsiteY1" fmla="*/ 0 h 907082"/>
              <a:gd name="connsiteX2" fmla="*/ 9977909 w 9977909"/>
              <a:gd name="connsiteY2" fmla="*/ 907082 h 907082"/>
              <a:gd name="connsiteX3" fmla="*/ 0 w 9977909"/>
              <a:gd name="connsiteY3" fmla="*/ 907082 h 907082"/>
              <a:gd name="connsiteX4" fmla="*/ 0 w 9977909"/>
              <a:gd name="connsiteY4" fmla="*/ 0 h 90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7909" h="907082">
                <a:moveTo>
                  <a:pt x="0" y="0"/>
                </a:moveTo>
                <a:lnTo>
                  <a:pt x="9977909" y="0"/>
                </a:lnTo>
                <a:lnTo>
                  <a:pt x="9977909" y="907082"/>
                </a:lnTo>
                <a:lnTo>
                  <a:pt x="0" y="9070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No Mil ACTIVATED nor counters started</a:t>
            </a:r>
          </a:p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No TORQUE REDUCTION</a:t>
            </a:r>
          </a:p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Complete urea system override</a:t>
            </a:r>
          </a:p>
          <a:p>
            <a:pPr marL="1028700" lvl="1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No urea injected</a:t>
            </a:r>
          </a:p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On board </a:t>
            </a:r>
            <a:r>
              <a:rPr lang="en-GB" sz="2400" kern="1000" cap="all" dirty="0" err="1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No</a:t>
            </a:r>
            <a:r>
              <a:rPr lang="en-GB" sz="2400" kern="1000" dirty="0" err="1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x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 sensors detected emissions increase to close to the regulation limits</a:t>
            </a:r>
          </a:p>
          <a:p>
            <a:pPr lvl="1" defTabSz="1244600">
              <a:spcBef>
                <a:spcPct val="0"/>
              </a:spcBef>
              <a:spcAft>
                <a:spcPct val="35000"/>
              </a:spcAft>
              <a:defRPr/>
            </a:pPr>
            <a:endParaRPr lang="en-GB" sz="2400" kern="1000" cap="all" dirty="0">
              <a:ln w="22225">
                <a:noFill/>
              </a:ln>
              <a:solidFill>
                <a:srgbClr val="404040"/>
              </a:solidFill>
              <a:effectLst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endParaRPr lang="en-GB" sz="2400" kern="1000" cap="all" dirty="0">
              <a:ln w="22225">
                <a:noFill/>
              </a:ln>
              <a:solidFill>
                <a:srgbClr val="404040"/>
              </a:solidFill>
              <a:effectLst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  <a:p>
            <a:pPr defTabSz="1244600"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 </a:t>
            </a:r>
          </a:p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endParaRPr lang="en-GB" sz="2400" b="1" kern="1000" dirty="0">
              <a:ln w="9525">
                <a:solidFill>
                  <a:schemeClr val="bg1"/>
                </a:solidFill>
              </a:ln>
              <a:solidFill>
                <a:srgbClr val="003752"/>
              </a:solidFill>
              <a:effectLst>
                <a:outerShdw blurRad="50800" dist="50800" sx="1000" sy="1000" algn="ctr" rotWithShape="0">
                  <a:srgbClr val="000000"/>
                </a:outerShdw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1BA859-E381-4CA2-BE46-C45F7A0D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4727111"/>
            <a:ext cx="7526772" cy="17312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EA2EA6E-F886-4373-A3F6-2D5FD4ED1BDC}"/>
              </a:ext>
            </a:extLst>
          </p:cNvPr>
          <p:cNvGrpSpPr/>
          <p:nvPr/>
        </p:nvGrpSpPr>
        <p:grpSpPr>
          <a:xfrm>
            <a:off x="9023248" y="1221931"/>
            <a:ext cx="2673487" cy="2546481"/>
            <a:chOff x="9023248" y="1221931"/>
            <a:chExt cx="2673487" cy="2546481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BBA2768-7D18-4061-8EE6-1CF4B5AA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23248" y="1221931"/>
              <a:ext cx="2673487" cy="254648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96A5C6-F24D-4110-9E37-DD7C97015839}"/>
                </a:ext>
              </a:extLst>
            </p:cNvPr>
            <p:cNvSpPr/>
            <p:nvPr/>
          </p:nvSpPr>
          <p:spPr>
            <a:xfrm>
              <a:off x="10858500" y="1732085"/>
              <a:ext cx="334795" cy="1758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23814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8232C-0879-4C2B-9534-447BC8F7DC1C}"/>
              </a:ext>
            </a:extLst>
          </p:cNvPr>
          <p:cNvSpPr/>
          <p:nvPr/>
        </p:nvSpPr>
        <p:spPr>
          <a:xfrm>
            <a:off x="4844" y="-1472"/>
            <a:ext cx="12192000" cy="120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ACF6C-4DF0-4A98-A758-36A0152A8B9F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RESULTS </a:t>
            </a:r>
            <a:r>
              <a:rPr lang="en-US" sz="4400" dirty="0">
                <a:solidFill>
                  <a:srgbClr val="13A183"/>
                </a:solidFill>
                <a:latin typeface="Segoe UI"/>
              </a:rPr>
              <a:t>PARALEL MODE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D71F-835C-4A4B-8D92-D1F7820E0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12132" r="22660" b="16465"/>
          <a:stretch/>
        </p:blipFill>
        <p:spPr>
          <a:xfrm>
            <a:off x="10920734" y="137687"/>
            <a:ext cx="1116958" cy="926068"/>
          </a:xfrm>
          <a:prstGeom prst="rect">
            <a:avLst/>
          </a:prstGeom>
        </p:spPr>
      </p:pic>
      <p:sp>
        <p:nvSpPr>
          <p:cNvPr id="9" name="Freeform 22">
            <a:extLst>
              <a:ext uri="{FF2B5EF4-FFF2-40B4-BE49-F238E27FC236}">
                <a16:creationId xmlns:a16="http://schemas.microsoft.com/office/drawing/2014/main" id="{F81485D9-45D2-41DD-99F1-1B5E89A0EC7E}"/>
              </a:ext>
            </a:extLst>
          </p:cNvPr>
          <p:cNvSpPr/>
          <p:nvPr/>
        </p:nvSpPr>
        <p:spPr>
          <a:xfrm>
            <a:off x="245009" y="1270306"/>
            <a:ext cx="8735060" cy="3443641"/>
          </a:xfrm>
          <a:custGeom>
            <a:avLst/>
            <a:gdLst>
              <a:gd name="connsiteX0" fmla="*/ 0 w 9977909"/>
              <a:gd name="connsiteY0" fmla="*/ 0 h 907082"/>
              <a:gd name="connsiteX1" fmla="*/ 9977909 w 9977909"/>
              <a:gd name="connsiteY1" fmla="*/ 0 h 907082"/>
              <a:gd name="connsiteX2" fmla="*/ 9977909 w 9977909"/>
              <a:gd name="connsiteY2" fmla="*/ 907082 h 907082"/>
              <a:gd name="connsiteX3" fmla="*/ 0 w 9977909"/>
              <a:gd name="connsiteY3" fmla="*/ 907082 h 907082"/>
              <a:gd name="connsiteX4" fmla="*/ 0 w 9977909"/>
              <a:gd name="connsiteY4" fmla="*/ 0 h 90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7909" h="907082">
                <a:moveTo>
                  <a:pt x="0" y="0"/>
                </a:moveTo>
                <a:lnTo>
                  <a:pt x="9977909" y="0"/>
                </a:lnTo>
                <a:lnTo>
                  <a:pt x="9977909" y="907082"/>
                </a:lnTo>
                <a:lnTo>
                  <a:pt x="0" y="9070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THE EMULATOR USES CAN MESSAGES TO DETECT VEHICLE IGNITION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Control and actuator signals are replaced by </a:t>
            </a: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constant voltages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The </a:t>
            </a:r>
            <a:r>
              <a:rPr lang="en-GB" sz="2400" kern="1000" cap="all" dirty="0" err="1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usm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 is feed with fake MAX injection pressure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The pump is required not to inject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endParaRPr lang="en-GB" sz="2400" kern="1000" cap="all" dirty="0">
              <a:ln w="22225">
                <a:noFill/>
              </a:ln>
              <a:solidFill>
                <a:srgbClr val="404040"/>
              </a:solidFill>
              <a:effectLst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  <a:p>
            <a:pPr lvl="1" defTabSz="1244600">
              <a:spcBef>
                <a:spcPts val="600"/>
              </a:spcBef>
              <a:spcAft>
                <a:spcPts val="600"/>
              </a:spcAft>
              <a:defRPr/>
            </a:pPr>
            <a:endParaRPr lang="en-GB" sz="2400" kern="1000" cap="all" dirty="0">
              <a:ln w="22225">
                <a:noFill/>
              </a:ln>
              <a:solidFill>
                <a:srgbClr val="404040"/>
              </a:solidFill>
              <a:effectLst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endParaRPr lang="en-GB" sz="2400" kern="1000" cap="all" dirty="0">
              <a:ln w="22225">
                <a:noFill/>
              </a:ln>
              <a:solidFill>
                <a:srgbClr val="404040"/>
              </a:solidFill>
              <a:effectLst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  <a:p>
            <a:pPr defTabSz="12446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 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endParaRPr lang="en-GB" sz="2400" b="1" kern="1000" dirty="0">
              <a:ln w="9525">
                <a:solidFill>
                  <a:schemeClr val="bg1"/>
                </a:solidFill>
              </a:ln>
              <a:solidFill>
                <a:srgbClr val="003752"/>
              </a:solidFill>
              <a:effectLst>
                <a:outerShdw blurRad="50800" dist="50800" sx="1000" sy="1000" algn="ctr" rotWithShape="0">
                  <a:srgbClr val="000000"/>
                </a:outerShdw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2F6EFC-DF5A-486D-9DC3-4363540DD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728" y="3891163"/>
            <a:ext cx="4421007" cy="27368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A23EFB-159F-4B60-8493-6B71F97CD58A}"/>
              </a:ext>
            </a:extLst>
          </p:cNvPr>
          <p:cNvGrpSpPr/>
          <p:nvPr/>
        </p:nvGrpSpPr>
        <p:grpSpPr>
          <a:xfrm>
            <a:off x="9273504" y="1221931"/>
            <a:ext cx="2673487" cy="2546481"/>
            <a:chOff x="9023248" y="1221931"/>
            <a:chExt cx="2673487" cy="2546481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BBA2768-7D18-4061-8EE6-1CF4B5AA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23248" y="1221931"/>
              <a:ext cx="2673487" cy="254648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2632D5-1B8D-4FBC-B960-40CBE94001AA}"/>
                </a:ext>
              </a:extLst>
            </p:cNvPr>
            <p:cNvSpPr/>
            <p:nvPr/>
          </p:nvSpPr>
          <p:spPr>
            <a:xfrm>
              <a:off x="10858500" y="1732085"/>
              <a:ext cx="334795" cy="1758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09027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8232C-0879-4C2B-9534-447BC8F7DC1C}"/>
              </a:ext>
            </a:extLst>
          </p:cNvPr>
          <p:cNvSpPr/>
          <p:nvPr/>
        </p:nvSpPr>
        <p:spPr>
          <a:xfrm>
            <a:off x="-3948" y="-1472"/>
            <a:ext cx="12192000" cy="120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ACF6C-4DF0-4A98-A758-36A0152A8B9F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RESULTS </a:t>
            </a:r>
            <a:r>
              <a:rPr lang="en-US" sz="4400" dirty="0">
                <a:solidFill>
                  <a:srgbClr val="13A183"/>
                </a:solidFill>
                <a:latin typeface="Segoe UI"/>
              </a:rPr>
              <a:t>DEVICE EVALUATION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D71F-835C-4A4B-8D92-D1F7820E0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12132" r="22660" b="16465"/>
          <a:stretch/>
        </p:blipFill>
        <p:spPr>
          <a:xfrm>
            <a:off x="10920734" y="137687"/>
            <a:ext cx="1116958" cy="926068"/>
          </a:xfrm>
          <a:prstGeom prst="rect">
            <a:avLst/>
          </a:prstGeom>
        </p:spPr>
      </p:pic>
      <p:sp>
        <p:nvSpPr>
          <p:cNvPr id="9" name="Freeform 22">
            <a:extLst>
              <a:ext uri="{FF2B5EF4-FFF2-40B4-BE49-F238E27FC236}">
                <a16:creationId xmlns:a16="http://schemas.microsoft.com/office/drawing/2014/main" id="{F81485D9-45D2-41DD-99F1-1B5E89A0EC7E}"/>
              </a:ext>
            </a:extLst>
          </p:cNvPr>
          <p:cNvSpPr/>
          <p:nvPr/>
        </p:nvSpPr>
        <p:spPr>
          <a:xfrm>
            <a:off x="419100" y="1423502"/>
            <a:ext cx="9186913" cy="4667197"/>
          </a:xfrm>
          <a:custGeom>
            <a:avLst/>
            <a:gdLst>
              <a:gd name="connsiteX0" fmla="*/ 0 w 9977909"/>
              <a:gd name="connsiteY0" fmla="*/ 0 h 907082"/>
              <a:gd name="connsiteX1" fmla="*/ 9977909 w 9977909"/>
              <a:gd name="connsiteY1" fmla="*/ 0 h 907082"/>
              <a:gd name="connsiteX2" fmla="*/ 9977909 w 9977909"/>
              <a:gd name="connsiteY2" fmla="*/ 907082 h 907082"/>
              <a:gd name="connsiteX3" fmla="*/ 0 w 9977909"/>
              <a:gd name="connsiteY3" fmla="*/ 907082 h 907082"/>
              <a:gd name="connsiteX4" fmla="*/ 0 w 9977909"/>
              <a:gd name="connsiteY4" fmla="*/ 0 h 90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7909" h="907082">
                <a:moveTo>
                  <a:pt x="0" y="0"/>
                </a:moveTo>
                <a:lnTo>
                  <a:pt x="9977909" y="0"/>
                </a:lnTo>
                <a:lnTo>
                  <a:pt x="9977909" y="907082"/>
                </a:lnTo>
                <a:lnTo>
                  <a:pt x="0" y="9070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THE SYSTEM </a:t>
            </a: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completely AVOIDS 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THE </a:t>
            </a: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UREA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 INJECTION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THE SYSTEM </a:t>
            </a: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AVOIDS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 ANY </a:t>
            </a: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DTC,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 </a:t>
            </a: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MIL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 OR </a:t>
            </a: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INDUCEMENT MODE 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ACTIVATION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b="1" kern="1000" cap="all" dirty="0" err="1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No</a:t>
            </a:r>
            <a:r>
              <a:rPr lang="en-GB" sz="2000" b="1" kern="1000" dirty="0" err="1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x</a:t>
            </a:r>
            <a:r>
              <a:rPr lang="en-GB" sz="2400" b="1" kern="1000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 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emissions</a:t>
            </a: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 increased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 around </a:t>
            </a: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400%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 in the test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Ad blue </a:t>
            </a: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savings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 added to around </a:t>
            </a: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15€/200 km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Device </a:t>
            </a: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payback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 is around </a:t>
            </a: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2 days 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for an international truck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Savings</a:t>
            </a: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 around </a:t>
            </a:r>
            <a:r>
              <a:rPr lang="en-GB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60€ per day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endParaRPr lang="en-GB" sz="2400" kern="1000" cap="all" dirty="0">
              <a:ln w="22225">
                <a:noFill/>
              </a:ln>
              <a:solidFill>
                <a:srgbClr val="404040"/>
              </a:solidFill>
              <a:effectLst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  <a:p>
            <a:pPr lvl="1" defTabSz="1244600">
              <a:spcBef>
                <a:spcPts val="1200"/>
              </a:spcBef>
              <a:spcAft>
                <a:spcPts val="1200"/>
              </a:spcAft>
              <a:defRPr/>
            </a:pPr>
            <a:endParaRPr lang="en-GB" sz="2400" kern="1000" cap="all" dirty="0">
              <a:ln w="22225">
                <a:noFill/>
              </a:ln>
              <a:solidFill>
                <a:srgbClr val="404040"/>
              </a:solidFill>
              <a:effectLst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endParaRPr lang="en-GB" sz="2400" kern="1000" cap="all" dirty="0">
              <a:ln w="22225">
                <a:noFill/>
              </a:ln>
              <a:solidFill>
                <a:srgbClr val="404040"/>
              </a:solidFill>
              <a:effectLst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  <a:p>
            <a:pPr defTabSz="12446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 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endParaRPr lang="en-GB" sz="2400" b="1" kern="1000" dirty="0">
              <a:ln w="9525">
                <a:solidFill>
                  <a:schemeClr val="bg1"/>
                </a:solidFill>
              </a:ln>
              <a:solidFill>
                <a:srgbClr val="003752"/>
              </a:solidFill>
              <a:effectLst>
                <a:outerShdw blurRad="50800" dist="50800" sx="1000" sy="1000" algn="ctr" rotWithShape="0">
                  <a:srgbClr val="000000"/>
                </a:outerShdw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6661D4-BEFD-4350-B90B-7CBF6F492B21}"/>
              </a:ext>
            </a:extLst>
          </p:cNvPr>
          <p:cNvGrpSpPr/>
          <p:nvPr/>
        </p:nvGrpSpPr>
        <p:grpSpPr>
          <a:xfrm>
            <a:off x="9364205" y="1235138"/>
            <a:ext cx="2673487" cy="2546481"/>
            <a:chOff x="9364205" y="1235138"/>
            <a:chExt cx="2673487" cy="2546481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BBA2768-7D18-4061-8EE6-1CF4B5AA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4205" y="1235138"/>
              <a:ext cx="2673487" cy="254648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D996D4-B3C2-4734-9300-E9072369409F}"/>
                </a:ext>
              </a:extLst>
            </p:cNvPr>
            <p:cNvSpPr/>
            <p:nvPr/>
          </p:nvSpPr>
          <p:spPr>
            <a:xfrm>
              <a:off x="11210192" y="1732085"/>
              <a:ext cx="334795" cy="1758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05883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3DDFCB-8489-4A56-BE24-B5F7AFFEDCC8}"/>
              </a:ext>
            </a:extLst>
          </p:cNvPr>
          <p:cNvGrpSpPr/>
          <p:nvPr/>
        </p:nvGrpSpPr>
        <p:grpSpPr>
          <a:xfrm>
            <a:off x="9283130" y="1333763"/>
            <a:ext cx="2673487" cy="2546481"/>
            <a:chOff x="9023248" y="1221931"/>
            <a:chExt cx="2673487" cy="2546481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BBA2768-7D18-4061-8EE6-1CF4B5AA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23248" y="1221931"/>
              <a:ext cx="2673487" cy="254648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00705B-77F2-442A-B989-BB40B189A0CD}"/>
                </a:ext>
              </a:extLst>
            </p:cNvPr>
            <p:cNvSpPr/>
            <p:nvPr/>
          </p:nvSpPr>
          <p:spPr>
            <a:xfrm>
              <a:off x="10858500" y="1732085"/>
              <a:ext cx="334795" cy="1758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398232C-0879-4C2B-9534-447BC8F7DC1C}"/>
              </a:ext>
            </a:extLst>
          </p:cNvPr>
          <p:cNvSpPr/>
          <p:nvPr/>
        </p:nvSpPr>
        <p:spPr>
          <a:xfrm>
            <a:off x="4844" y="7320"/>
            <a:ext cx="12192000" cy="120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ACF6C-4DF0-4A98-A758-36A0152A8B9F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CONCLUSIONS</a:t>
            </a:r>
            <a:endParaRPr lang="en-US" sz="4400" dirty="0">
              <a:solidFill>
                <a:srgbClr val="13A183"/>
              </a:solidFill>
              <a:latin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D71F-835C-4A4B-8D92-D1F7820E0B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12132" r="22660" b="16465"/>
          <a:stretch/>
        </p:blipFill>
        <p:spPr>
          <a:xfrm>
            <a:off x="10920734" y="137687"/>
            <a:ext cx="1116958" cy="926068"/>
          </a:xfrm>
          <a:prstGeom prst="rect">
            <a:avLst/>
          </a:prstGeom>
        </p:spPr>
      </p:pic>
      <p:sp>
        <p:nvSpPr>
          <p:cNvPr id="9" name="Freeform 22">
            <a:extLst>
              <a:ext uri="{FF2B5EF4-FFF2-40B4-BE49-F238E27FC236}">
                <a16:creationId xmlns:a16="http://schemas.microsoft.com/office/drawing/2014/main" id="{F81485D9-45D2-41DD-99F1-1B5E89A0EC7E}"/>
              </a:ext>
            </a:extLst>
          </p:cNvPr>
          <p:cNvSpPr/>
          <p:nvPr/>
        </p:nvSpPr>
        <p:spPr>
          <a:xfrm>
            <a:off x="235383" y="1333763"/>
            <a:ext cx="9380255" cy="5067037"/>
          </a:xfrm>
          <a:custGeom>
            <a:avLst/>
            <a:gdLst>
              <a:gd name="connsiteX0" fmla="*/ 0 w 9977909"/>
              <a:gd name="connsiteY0" fmla="*/ 0 h 907082"/>
              <a:gd name="connsiteX1" fmla="*/ 9977909 w 9977909"/>
              <a:gd name="connsiteY1" fmla="*/ 0 h 907082"/>
              <a:gd name="connsiteX2" fmla="*/ 9977909 w 9977909"/>
              <a:gd name="connsiteY2" fmla="*/ 907082 h 907082"/>
              <a:gd name="connsiteX3" fmla="*/ 0 w 9977909"/>
              <a:gd name="connsiteY3" fmla="*/ 907082 h 907082"/>
              <a:gd name="connsiteX4" fmla="*/ 0 w 9977909"/>
              <a:gd name="connsiteY4" fmla="*/ 0 h 90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7909" h="907082">
                <a:moveTo>
                  <a:pt x="0" y="0"/>
                </a:moveTo>
                <a:lnTo>
                  <a:pt x="9977909" y="0"/>
                </a:lnTo>
                <a:lnTo>
                  <a:pt x="9977909" y="907082"/>
                </a:lnTo>
                <a:lnTo>
                  <a:pt x="0" y="9070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US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Experience</a:t>
            </a:r>
            <a:r>
              <a:rPr lang="en-US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 shows that </a:t>
            </a:r>
            <a:r>
              <a:rPr lang="en-US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technology progress </a:t>
            </a:r>
            <a:r>
              <a:rPr lang="en-US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will </a:t>
            </a:r>
            <a:r>
              <a:rPr lang="en-US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challenge</a:t>
            </a:r>
            <a:r>
              <a:rPr lang="en-US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 any </a:t>
            </a:r>
            <a:r>
              <a:rPr lang="en-US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tampering protection </a:t>
            </a:r>
            <a:r>
              <a:rPr lang="en-US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by design in few months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US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Current Anti-Tampering provisions should be improved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US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To </a:t>
            </a:r>
            <a:r>
              <a:rPr lang="en-US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prevent tampering</a:t>
            </a:r>
            <a:r>
              <a:rPr lang="en-US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, we need </a:t>
            </a:r>
            <a:r>
              <a:rPr lang="en-US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to improved tampering proof designs </a:t>
            </a:r>
            <a:r>
              <a:rPr lang="en-US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and to </a:t>
            </a:r>
            <a:r>
              <a:rPr lang="en-US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facilitate tampering detection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US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IWG </a:t>
            </a:r>
            <a:r>
              <a:rPr lang="en-US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on</a:t>
            </a:r>
            <a:r>
              <a:rPr lang="en-US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 anti-tampering </a:t>
            </a:r>
            <a:r>
              <a:rPr lang="en-US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and</a:t>
            </a:r>
            <a:r>
              <a:rPr lang="en-US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 whole life-cycle </a:t>
            </a:r>
            <a:r>
              <a:rPr lang="en-US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of the vehicle</a:t>
            </a:r>
            <a:r>
              <a:rPr lang="en-US" sz="2400" b="1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 should be considered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endParaRPr lang="en-GB" sz="2400" kern="1000" cap="all" dirty="0">
              <a:ln w="22225">
                <a:noFill/>
              </a:ln>
              <a:solidFill>
                <a:srgbClr val="404040"/>
              </a:solidFill>
              <a:effectLst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endParaRPr lang="en-GB" sz="2400" kern="1000" cap="all" dirty="0">
              <a:ln w="22225">
                <a:noFill/>
              </a:ln>
              <a:solidFill>
                <a:srgbClr val="404040"/>
              </a:solidFill>
              <a:effectLst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  <a:p>
            <a:pPr lvl="1" defTabSz="1244600">
              <a:spcBef>
                <a:spcPts val="1200"/>
              </a:spcBef>
              <a:spcAft>
                <a:spcPts val="1200"/>
              </a:spcAft>
              <a:defRPr/>
            </a:pPr>
            <a:endParaRPr lang="en-GB" sz="2400" kern="1000" cap="all" dirty="0">
              <a:ln w="22225">
                <a:noFill/>
              </a:ln>
              <a:solidFill>
                <a:srgbClr val="404040"/>
              </a:solidFill>
              <a:effectLst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endParaRPr lang="en-GB" sz="2400" kern="1000" cap="all" dirty="0">
              <a:ln w="22225">
                <a:noFill/>
              </a:ln>
              <a:solidFill>
                <a:srgbClr val="404040"/>
              </a:solidFill>
              <a:effectLst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  <a:p>
            <a:pPr defTabSz="12446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4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 </a:t>
            </a:r>
          </a:p>
          <a:p>
            <a:pPr marL="571500" indent="-571500" defTabSz="1244600">
              <a:spcBef>
                <a:spcPts val="120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endParaRPr lang="en-GB" sz="2400" b="1" kern="1000" dirty="0">
              <a:ln w="9525">
                <a:solidFill>
                  <a:schemeClr val="bg1"/>
                </a:solidFill>
              </a:ln>
              <a:solidFill>
                <a:srgbClr val="003752"/>
              </a:solidFill>
              <a:effectLst>
                <a:outerShdw blurRad="50800" dist="50800" sx="1000" sy="1000" algn="ctr" rotWithShape="0">
                  <a:srgbClr val="000000"/>
                </a:outerShdw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29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5FB431-7B14-4614-BB3B-FA17C1F6C41E}"/>
              </a:ext>
            </a:extLst>
          </p:cNvPr>
          <p:cNvSpPr txBox="1"/>
          <p:nvPr/>
        </p:nvSpPr>
        <p:spPr>
          <a:xfrm>
            <a:off x="463061" y="3465416"/>
            <a:ext cx="11084169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6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Thank you for your attention!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1DF0CF75-5E68-4C70-9BB0-5A3DF8E2BBBD}"/>
              </a:ext>
            </a:extLst>
          </p:cNvPr>
          <p:cNvSpPr/>
          <p:nvPr/>
        </p:nvSpPr>
        <p:spPr>
          <a:xfrm>
            <a:off x="10883900" y="5092700"/>
            <a:ext cx="2616200" cy="2616200"/>
          </a:xfrm>
          <a:prstGeom prst="diamon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80947DE4-4F9B-427E-B00E-6BF2217F9596}"/>
              </a:ext>
            </a:extLst>
          </p:cNvPr>
          <p:cNvSpPr/>
          <p:nvPr/>
        </p:nvSpPr>
        <p:spPr>
          <a:xfrm>
            <a:off x="-1308100" y="5092700"/>
            <a:ext cx="2616200" cy="2616200"/>
          </a:xfrm>
          <a:prstGeom prst="diamon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2197A090-AD0D-4C80-AECC-244468A684AC}"/>
              </a:ext>
            </a:extLst>
          </p:cNvPr>
          <p:cNvSpPr/>
          <p:nvPr/>
        </p:nvSpPr>
        <p:spPr>
          <a:xfrm>
            <a:off x="4787900" y="-897680"/>
            <a:ext cx="2616200" cy="2616200"/>
          </a:xfrm>
          <a:prstGeom prst="diamond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3" y="1409700"/>
            <a:ext cx="4294414" cy="26840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5EC427-1A11-4B5B-A8E6-06E1EE6D2916}"/>
              </a:ext>
            </a:extLst>
          </p:cNvPr>
          <p:cNvSpPr/>
          <p:nvPr/>
        </p:nvSpPr>
        <p:spPr>
          <a:xfrm>
            <a:off x="4826228" y="5128812"/>
            <a:ext cx="139700" cy="8929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47CD9D-4A80-4641-8717-5CF4ACB2C064}"/>
              </a:ext>
            </a:extLst>
          </p:cNvPr>
          <p:cNvSpPr/>
          <p:nvPr/>
        </p:nvSpPr>
        <p:spPr>
          <a:xfrm>
            <a:off x="5062236" y="5097303"/>
            <a:ext cx="3474885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b="1"/>
              <a:t>www.citainsp.org</a:t>
            </a:r>
          </a:p>
          <a:p>
            <a:r>
              <a:rPr lang="en-GB" sz="1400"/>
              <a:t>Rue du Commerce 123 - 1000 Brussels, Belgium</a:t>
            </a:r>
          </a:p>
          <a:p>
            <a:r>
              <a:rPr lang="en-GB" sz="1400"/>
              <a:t>+32 (0)2 469 06 70</a:t>
            </a:r>
          </a:p>
          <a:p>
            <a:r>
              <a:rPr lang="en-GB" sz="1400"/>
              <a:t>secretariat@citainsp.org</a:t>
            </a:r>
          </a:p>
        </p:txBody>
      </p:sp>
    </p:spTree>
    <p:extLst>
      <p:ext uri="{BB962C8B-B14F-4D97-AF65-F5344CB8AC3E}">
        <p14:creationId xmlns:p14="http://schemas.microsoft.com/office/powerpoint/2010/main" val="41653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8232C-0879-4C2B-9534-447BC8F7DC1C}"/>
              </a:ext>
            </a:extLst>
          </p:cNvPr>
          <p:cNvSpPr/>
          <p:nvPr/>
        </p:nvSpPr>
        <p:spPr>
          <a:xfrm>
            <a:off x="0" y="77"/>
            <a:ext cx="12192000" cy="120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ACF6C-4DF0-4A98-A758-36A0152A8B9F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INDEX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3A18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D71F-835C-4A4B-8D92-D1F7820E0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12132" r="22660" b="16465"/>
          <a:stretch/>
        </p:blipFill>
        <p:spPr>
          <a:xfrm>
            <a:off x="10920734" y="137687"/>
            <a:ext cx="1116958" cy="926068"/>
          </a:xfrm>
          <a:prstGeom prst="rect">
            <a:avLst/>
          </a:prstGeom>
        </p:spPr>
      </p:pic>
      <p:sp>
        <p:nvSpPr>
          <p:cNvPr id="45" name="Freeform 22">
            <a:extLst>
              <a:ext uri="{FF2B5EF4-FFF2-40B4-BE49-F238E27FC236}">
                <a16:creationId xmlns:a16="http://schemas.microsoft.com/office/drawing/2014/main" id="{09A6282A-402B-4047-980C-EAEF0EFD9BFB}"/>
              </a:ext>
            </a:extLst>
          </p:cNvPr>
          <p:cNvSpPr/>
          <p:nvPr/>
        </p:nvSpPr>
        <p:spPr>
          <a:xfrm>
            <a:off x="939981" y="1848073"/>
            <a:ext cx="10693037" cy="3443641"/>
          </a:xfrm>
          <a:custGeom>
            <a:avLst/>
            <a:gdLst>
              <a:gd name="connsiteX0" fmla="*/ 0 w 9977909"/>
              <a:gd name="connsiteY0" fmla="*/ 0 h 907082"/>
              <a:gd name="connsiteX1" fmla="*/ 9977909 w 9977909"/>
              <a:gd name="connsiteY1" fmla="*/ 0 h 907082"/>
              <a:gd name="connsiteX2" fmla="*/ 9977909 w 9977909"/>
              <a:gd name="connsiteY2" fmla="*/ 907082 h 907082"/>
              <a:gd name="connsiteX3" fmla="*/ 0 w 9977909"/>
              <a:gd name="connsiteY3" fmla="*/ 907082 h 907082"/>
              <a:gd name="connsiteX4" fmla="*/ 0 w 9977909"/>
              <a:gd name="connsiteY4" fmla="*/ 0 h 90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7909" h="907082">
                <a:moveTo>
                  <a:pt x="0" y="0"/>
                </a:moveTo>
                <a:lnTo>
                  <a:pt x="9977909" y="0"/>
                </a:lnTo>
                <a:lnTo>
                  <a:pt x="9977909" y="907082"/>
                </a:lnTo>
                <a:lnTo>
                  <a:pt x="0" y="9070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32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Ad Blue Emulators</a:t>
            </a:r>
          </a:p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32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Tests</a:t>
            </a:r>
          </a:p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32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Results</a:t>
            </a:r>
          </a:p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r>
              <a:rPr lang="en-GB" sz="3200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+mj-lt"/>
              </a:rPr>
              <a:t>Conclusions</a:t>
            </a:r>
          </a:p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endParaRPr lang="en-GB" sz="3200" b="1" kern="1000" dirty="0">
              <a:ln w="9525">
                <a:solidFill>
                  <a:schemeClr val="bg1"/>
                </a:solidFill>
              </a:ln>
              <a:solidFill>
                <a:srgbClr val="003752"/>
              </a:solidFill>
              <a:effectLst>
                <a:outerShdw blurRad="50800" dist="50800" sx="1000" sy="1000" algn="ctr" rotWithShape="0">
                  <a:srgbClr val="000000"/>
                </a:outerShdw>
                <a:reflection stA="45000" endPos="7000" dist="50800" dir="5400000" sy="-100000" algn="bl" rotWithShape="0"/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54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BE4FDC-276D-4FF4-A147-25FE14F3041E}"/>
              </a:ext>
            </a:extLst>
          </p:cNvPr>
          <p:cNvSpPr/>
          <p:nvPr/>
        </p:nvSpPr>
        <p:spPr>
          <a:xfrm>
            <a:off x="0" y="77"/>
            <a:ext cx="12192000" cy="120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ACF6C-4DF0-4A98-A758-36A0152A8B9F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AD BLUE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lang="en-US" sz="4400" dirty="0">
                <a:solidFill>
                  <a:srgbClr val="13A183"/>
                </a:solidFill>
                <a:latin typeface="Segoe UI"/>
              </a:rPr>
              <a:t>EMULATORS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3A18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D71F-835C-4A4B-8D92-D1F7820E0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12132" r="22660" b="16465"/>
          <a:stretch/>
        </p:blipFill>
        <p:spPr>
          <a:xfrm>
            <a:off x="10920734" y="137687"/>
            <a:ext cx="1116958" cy="92606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37D6F9B-26AF-4679-BE2A-8F188961FB19}"/>
              </a:ext>
            </a:extLst>
          </p:cNvPr>
          <p:cNvSpPr/>
          <p:nvPr/>
        </p:nvSpPr>
        <p:spPr>
          <a:xfrm>
            <a:off x="5276436" y="1359541"/>
            <a:ext cx="5715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/>
              <a:t>https://www.canbusemulator.com/en/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1918C1-6FB4-4E84-82D8-D0C5BCCBC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27" y="2234544"/>
            <a:ext cx="7175478" cy="38508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DD9F57D-BB2B-406A-9990-BF639E8AD9DA}"/>
              </a:ext>
            </a:extLst>
          </p:cNvPr>
          <p:cNvGrpSpPr/>
          <p:nvPr/>
        </p:nvGrpSpPr>
        <p:grpSpPr>
          <a:xfrm>
            <a:off x="1140157" y="2234544"/>
            <a:ext cx="2673487" cy="2546481"/>
            <a:chOff x="591517" y="1497305"/>
            <a:chExt cx="2673487" cy="2546481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34B8DF20-A8D1-4B86-BCCF-CF2B4A6C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517" y="1497305"/>
              <a:ext cx="2673487" cy="254648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A2BA9F-9662-469C-97FF-CF7445246A0E}"/>
                </a:ext>
              </a:extLst>
            </p:cNvPr>
            <p:cNvSpPr/>
            <p:nvPr/>
          </p:nvSpPr>
          <p:spPr>
            <a:xfrm>
              <a:off x="2453054" y="2004646"/>
              <a:ext cx="272561" cy="1582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28699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98109F-981F-4452-BC0A-2CD98A251AC1}"/>
              </a:ext>
            </a:extLst>
          </p:cNvPr>
          <p:cNvSpPr/>
          <p:nvPr/>
        </p:nvSpPr>
        <p:spPr>
          <a:xfrm>
            <a:off x="0" y="77"/>
            <a:ext cx="12192000" cy="120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ACF6C-4DF0-4A98-A758-36A0152A8B9F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TEST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13A18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VEHICLE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D71F-835C-4A4B-8D92-D1F7820E0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12132" r="22660" b="16465"/>
          <a:stretch/>
        </p:blipFill>
        <p:spPr>
          <a:xfrm>
            <a:off x="10920734" y="137687"/>
            <a:ext cx="1116958" cy="926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2C202A-61AD-4D21-A61B-D96E19377F23}"/>
              </a:ext>
            </a:extLst>
          </p:cNvPr>
          <p:cNvGrpSpPr/>
          <p:nvPr/>
        </p:nvGrpSpPr>
        <p:grpSpPr>
          <a:xfrm>
            <a:off x="5165354" y="1970363"/>
            <a:ext cx="6607546" cy="2917274"/>
            <a:chOff x="5165354" y="1970363"/>
            <a:chExt cx="6607546" cy="2917274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4DAC3B2-E96B-4BC4-BE62-056786719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5354" y="1970363"/>
              <a:ext cx="6607546" cy="291727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581EF5-EF39-4DD3-AB22-47B8E6150BD8}"/>
                </a:ext>
              </a:extLst>
            </p:cNvPr>
            <p:cNvSpPr/>
            <p:nvPr/>
          </p:nvSpPr>
          <p:spPr>
            <a:xfrm>
              <a:off x="9270024" y="2681654"/>
              <a:ext cx="1104899" cy="1875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23EADF-5B18-464F-8156-E9F6EF97A370}"/>
                </a:ext>
              </a:extLst>
            </p:cNvPr>
            <p:cNvSpPr/>
            <p:nvPr/>
          </p:nvSpPr>
          <p:spPr>
            <a:xfrm>
              <a:off x="8749627" y="2869224"/>
              <a:ext cx="2171107" cy="1875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E220897-F595-4CFB-B82E-74386E674986}"/>
              </a:ext>
            </a:extLst>
          </p:cNvPr>
          <p:cNvGrpSpPr/>
          <p:nvPr/>
        </p:nvGrpSpPr>
        <p:grpSpPr>
          <a:xfrm>
            <a:off x="419100" y="1719601"/>
            <a:ext cx="4498418" cy="3344768"/>
            <a:chOff x="419100" y="1719601"/>
            <a:chExt cx="4498418" cy="334476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7EEC7F6-711D-40E7-B5F3-F4B91846E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166"/>
            <a:stretch/>
          </p:blipFill>
          <p:spPr>
            <a:xfrm>
              <a:off x="419100" y="1719601"/>
              <a:ext cx="4498418" cy="334476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F854E3-D468-48B8-BC9B-6E0AC2768A22}"/>
                </a:ext>
              </a:extLst>
            </p:cNvPr>
            <p:cNvSpPr/>
            <p:nvPr/>
          </p:nvSpPr>
          <p:spPr>
            <a:xfrm>
              <a:off x="1099039" y="3490546"/>
              <a:ext cx="272561" cy="1582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E932323C-4490-4743-8588-5FFC9E196A13}"/>
              </a:ext>
            </a:extLst>
          </p:cNvPr>
          <p:cNvSpPr/>
          <p:nvPr/>
        </p:nvSpPr>
        <p:spPr>
          <a:xfrm>
            <a:off x="163068" y="5471815"/>
            <a:ext cx="10868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defTabSz="1244600">
              <a:spcBef>
                <a:spcPct val="0"/>
              </a:spcBef>
              <a:spcAft>
                <a:spcPct val="35000"/>
              </a:spcAft>
              <a:buFont typeface="Century Gothic" panose="020B0502020202020204" pitchFamily="34" charset="0"/>
              <a:buChar char="►"/>
              <a:defRPr/>
            </a:pPr>
            <a:r>
              <a:rPr lang="en-US" kern="1000" cap="all" dirty="0">
                <a:ln w="22225">
                  <a:noFill/>
                </a:ln>
                <a:solidFill>
                  <a:srgbClr val="404040"/>
                </a:solidFill>
                <a:effectLst>
                  <a:reflection stA="45000" endPos="7000" dist="50800" dir="5400000" sy="-100000" algn="bl" rotWithShape="0"/>
                </a:effectLst>
                <a:latin typeface="Century Gothic" pitchFamily="34" charset="0"/>
              </a:rPr>
              <a:t>anti-tampering provisions  on ECE R49.06 Annex 11 already applied to this vehicle</a:t>
            </a:r>
          </a:p>
        </p:txBody>
      </p:sp>
    </p:spTree>
    <p:extLst>
      <p:ext uri="{BB962C8B-B14F-4D97-AF65-F5344CB8AC3E}">
        <p14:creationId xmlns:p14="http://schemas.microsoft.com/office/powerpoint/2010/main" val="2880326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8232C-0879-4C2B-9534-447BC8F7DC1C}"/>
              </a:ext>
            </a:extLst>
          </p:cNvPr>
          <p:cNvSpPr/>
          <p:nvPr/>
        </p:nvSpPr>
        <p:spPr>
          <a:xfrm>
            <a:off x="0" y="77"/>
            <a:ext cx="12192000" cy="120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ACF6C-4DF0-4A98-A758-36A0152A8B9F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TEST </a:t>
            </a:r>
            <a:r>
              <a:rPr lang="en-US" sz="4400" dirty="0">
                <a:solidFill>
                  <a:srgbClr val="13A183"/>
                </a:solidFill>
                <a:latin typeface="Segoe UI"/>
              </a:rPr>
              <a:t>VEHICLE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D71F-835C-4A4B-8D92-D1F7820E0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12132" r="22660" b="16465"/>
          <a:stretch/>
        </p:blipFill>
        <p:spPr>
          <a:xfrm>
            <a:off x="10920734" y="137687"/>
            <a:ext cx="1116958" cy="9260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F8F2A7-752F-4747-85E6-007C10F4D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42" y="1599445"/>
            <a:ext cx="5897294" cy="45678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EB98FD5-A4B3-4DA4-9B92-815B9A14A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000" y="1497305"/>
            <a:ext cx="4766494" cy="45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31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8232C-0879-4C2B-9534-447BC8F7DC1C}"/>
              </a:ext>
            </a:extLst>
          </p:cNvPr>
          <p:cNvSpPr/>
          <p:nvPr/>
        </p:nvSpPr>
        <p:spPr>
          <a:xfrm>
            <a:off x="4844" y="-1472"/>
            <a:ext cx="12192000" cy="120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ACF6C-4DF0-4A98-A758-36A0152A8B9F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TEST </a:t>
            </a:r>
            <a:r>
              <a:rPr lang="en-US" sz="4400" dirty="0">
                <a:solidFill>
                  <a:srgbClr val="13A183"/>
                </a:solidFill>
                <a:latin typeface="Segoe UI"/>
              </a:rPr>
              <a:t>INSTRUMENTATION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D71F-835C-4A4B-8D92-D1F7820E0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12132" r="22660" b="16465"/>
          <a:stretch/>
        </p:blipFill>
        <p:spPr>
          <a:xfrm>
            <a:off x="10920734" y="137687"/>
            <a:ext cx="1116958" cy="9260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3D60CBD-779E-435A-8CF1-F730A0608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16" y="1497305"/>
            <a:ext cx="6247987" cy="47428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14E7AE-B308-43E1-9D53-AB6161FBC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60" y="4499565"/>
            <a:ext cx="3863340" cy="137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2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8232C-0879-4C2B-9534-447BC8F7DC1C}"/>
              </a:ext>
            </a:extLst>
          </p:cNvPr>
          <p:cNvSpPr/>
          <p:nvPr/>
        </p:nvSpPr>
        <p:spPr>
          <a:xfrm>
            <a:off x="4844" y="7320"/>
            <a:ext cx="12192000" cy="120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ACF6C-4DF0-4A98-A758-36A0152A8B9F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TEST </a:t>
            </a:r>
            <a:r>
              <a:rPr lang="en-US" sz="4400" dirty="0">
                <a:solidFill>
                  <a:srgbClr val="13A183"/>
                </a:solidFill>
                <a:latin typeface="Segoe UI"/>
              </a:rPr>
              <a:t>OBD VALIDATION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D71F-835C-4A4B-8D92-D1F7820E0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12132" r="22660" b="16465"/>
          <a:stretch/>
        </p:blipFill>
        <p:spPr>
          <a:xfrm>
            <a:off x="10920734" y="137687"/>
            <a:ext cx="1116958" cy="92606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81D3962-C676-41E4-B000-E2B1FCADB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95" y="1659685"/>
            <a:ext cx="6043243" cy="464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6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8232C-0879-4C2B-9534-447BC8F7DC1C}"/>
              </a:ext>
            </a:extLst>
          </p:cNvPr>
          <p:cNvSpPr/>
          <p:nvPr/>
        </p:nvSpPr>
        <p:spPr>
          <a:xfrm>
            <a:off x="4843" y="-1472"/>
            <a:ext cx="12192000" cy="120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ACF6C-4DF0-4A98-A758-36A0152A8B9F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TEST </a:t>
            </a:r>
            <a:r>
              <a:rPr lang="en-US" sz="4400" dirty="0">
                <a:solidFill>
                  <a:srgbClr val="13A183"/>
                </a:solidFill>
                <a:latin typeface="Segoe UI"/>
              </a:rPr>
              <a:t>AD BLUE EMULATOR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D71F-835C-4A4B-8D92-D1F7820E0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12132" r="22660" b="16465"/>
          <a:stretch/>
        </p:blipFill>
        <p:spPr>
          <a:xfrm>
            <a:off x="10920734" y="137687"/>
            <a:ext cx="1116958" cy="9260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63B9B9-B31E-438B-BD5B-91B1E626A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63" y="1619157"/>
            <a:ext cx="5949443" cy="46454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A25695B-4D94-4F72-884B-FB3F1F2252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468"/>
          <a:stretch/>
        </p:blipFill>
        <p:spPr>
          <a:xfrm>
            <a:off x="7712859" y="1519039"/>
            <a:ext cx="3766354" cy="27303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D0DD4A-7939-48E8-ABD2-76AD2AABF639}"/>
              </a:ext>
            </a:extLst>
          </p:cNvPr>
          <p:cNvGrpSpPr/>
          <p:nvPr/>
        </p:nvGrpSpPr>
        <p:grpSpPr>
          <a:xfrm>
            <a:off x="8224436" y="3979110"/>
            <a:ext cx="2743200" cy="2707806"/>
            <a:chOff x="8224436" y="3979110"/>
            <a:chExt cx="2743200" cy="270780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9A54A24-4297-464C-B7FC-377A23B0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279"/>
            <a:stretch/>
          </p:blipFill>
          <p:spPr>
            <a:xfrm>
              <a:off x="8224436" y="3979110"/>
              <a:ext cx="2743200" cy="270780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B3F1CF-1797-46C7-A3CC-631559030883}"/>
                </a:ext>
              </a:extLst>
            </p:cNvPr>
            <p:cNvSpPr/>
            <p:nvPr/>
          </p:nvSpPr>
          <p:spPr>
            <a:xfrm>
              <a:off x="10163908" y="4633546"/>
              <a:ext cx="272561" cy="1582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0637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8232C-0879-4C2B-9534-447BC8F7DC1C}"/>
              </a:ext>
            </a:extLst>
          </p:cNvPr>
          <p:cNvSpPr/>
          <p:nvPr/>
        </p:nvSpPr>
        <p:spPr>
          <a:xfrm>
            <a:off x="4844" y="-1472"/>
            <a:ext cx="12192000" cy="120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ACF6C-4DF0-4A98-A758-36A0152A8B9F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TEST </a:t>
            </a:r>
            <a:r>
              <a:rPr lang="en-US" sz="4400" dirty="0">
                <a:solidFill>
                  <a:srgbClr val="13A183"/>
                </a:solidFill>
                <a:latin typeface="Segoe UI"/>
              </a:rPr>
              <a:t>AD BLUE PARALEL MODE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D71F-835C-4A4B-8D92-D1F7820E0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12132" r="22660" b="16465"/>
          <a:stretch/>
        </p:blipFill>
        <p:spPr>
          <a:xfrm>
            <a:off x="10920734" y="137687"/>
            <a:ext cx="1116958" cy="92606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F9C7284-6F5F-4EE9-A374-42E092262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6" y="1733348"/>
            <a:ext cx="6114062" cy="44915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E25223E-D426-445E-8B2E-34CF2A815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2" y="1393314"/>
            <a:ext cx="3965715" cy="25857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CA2F088-F8D3-418E-9D2A-69EC2AB555F4}"/>
              </a:ext>
            </a:extLst>
          </p:cNvPr>
          <p:cNvGrpSpPr/>
          <p:nvPr/>
        </p:nvGrpSpPr>
        <p:grpSpPr>
          <a:xfrm>
            <a:off x="8224436" y="3979110"/>
            <a:ext cx="2743200" cy="2707806"/>
            <a:chOff x="8224436" y="3979110"/>
            <a:chExt cx="2743200" cy="270780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9A54A24-4297-464C-B7FC-377A23B0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279"/>
            <a:stretch/>
          </p:blipFill>
          <p:spPr>
            <a:xfrm>
              <a:off x="8224436" y="3979110"/>
              <a:ext cx="2743200" cy="270780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9A3F0D-A67E-4728-858B-7F4AF91C484F}"/>
                </a:ext>
              </a:extLst>
            </p:cNvPr>
            <p:cNvSpPr/>
            <p:nvPr/>
          </p:nvSpPr>
          <p:spPr>
            <a:xfrm>
              <a:off x="10172701" y="4633546"/>
              <a:ext cx="272561" cy="1582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301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8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2980B8"/>
      </a:accent1>
      <a:accent2>
        <a:srgbClr val="13A183"/>
      </a:accent2>
      <a:accent3>
        <a:srgbClr val="9EBC60"/>
      </a:accent3>
      <a:accent4>
        <a:srgbClr val="F49A0E"/>
      </a:accent4>
      <a:accent5>
        <a:srgbClr val="C64A3C"/>
      </a:accent5>
      <a:accent6>
        <a:srgbClr val="FFC000"/>
      </a:accent6>
      <a:hlink>
        <a:srgbClr val="954F72"/>
      </a:hlink>
      <a:folHlink>
        <a:srgbClr val="44546A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4" ma:contentTypeDescription="Create a new document." ma:contentTypeScope="" ma:versionID="92a9dd4e8c7f8be46150dda41d58f11b">
  <xsd:schema xmlns:xsd="http://www.w3.org/2001/XMLSchema" xmlns:xs="http://www.w3.org/2001/XMLSchema" xmlns:p="http://schemas.microsoft.com/office/2006/metadata/properties" xmlns:ns2="4b4a1c0d-4a69-4996-a84a-fc699b9f49de" xmlns:ns3="acccb6d4-dbe5-46d2-b4d3-5733603d8cc6" targetNamespace="http://schemas.microsoft.com/office/2006/metadata/properties" ma:root="true" ma:fieldsID="fb9d01cd92e8bcc0c6298e0f34402dac" ns2:_="" ns3:_="">
    <xsd:import namespace="4b4a1c0d-4a69-4996-a84a-fc699b9f49de"/>
    <xsd:import namespace="acccb6d4-dbe5-46d2-b4d3-5733603d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CFC687-5ED4-48E7-B305-9D69AB074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A2422F-742F-4BB5-B5EE-B4DBEC3D51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C04223-1BDF-42B1-B42F-1BC78B70D48A}">
  <ds:schemaRefs>
    <ds:schemaRef ds:uri="ece29867-86fc-41ae-a4ac-cc26b7646a8e"/>
    <ds:schemaRef ds:uri="http://purl.org/dc/terms/"/>
    <ds:schemaRef ds:uri="b51c517d-c6bf-4e14-a5b7-2ef75a8d284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526</Words>
  <Application>Microsoft Office PowerPoint</Application>
  <PresentationFormat>Widescreen</PresentationFormat>
  <Paragraphs>179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Century Gothic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Francois Cuenot</cp:lastModifiedBy>
  <cp:revision>312</cp:revision>
  <dcterms:created xsi:type="dcterms:W3CDTF">2018-07-04T04:33:07Z</dcterms:created>
  <dcterms:modified xsi:type="dcterms:W3CDTF">2022-01-06T15:42:16Z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</Properties>
</file>