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4"/>
  </p:sldMasterIdLst>
  <p:notesMasterIdLst>
    <p:notesMasterId r:id="rId10"/>
  </p:notesMasterIdLst>
  <p:sldIdLst>
    <p:sldId id="429" r:id="rId5"/>
    <p:sldId id="430" r:id="rId6"/>
    <p:sldId id="432" r:id="rId7"/>
    <p:sldId id="431" r:id="rId8"/>
    <p:sldId id="433" r:id="rId9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58ED5"/>
    <a:srgbClr val="CCECFF"/>
    <a:srgbClr val="FFCCFF"/>
    <a:srgbClr val="3D6696"/>
    <a:srgbClr val="01AAD6"/>
    <a:srgbClr val="93CBFE"/>
    <a:srgbClr val="4087C8"/>
    <a:srgbClr val="4F81BD"/>
    <a:srgbClr val="D6E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8" autoAdjust="0"/>
    <p:restoredTop sz="90676" autoAdjust="0"/>
  </p:normalViewPr>
  <p:slideViewPr>
    <p:cSldViewPr>
      <p:cViewPr varScale="1">
        <p:scale>
          <a:sx n="66" d="100"/>
          <a:sy n="66" d="100"/>
        </p:scale>
        <p:origin x="318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CFFC05B1-825B-4812-ACDA-2A96857A339E}"/>
    <pc:docChg chg="modSld">
      <pc:chgData name="Francois Cuenot" userId="9928dff3-8fa4-42b5-9d6e-cd4dcb89281b" providerId="ADAL" clId="{CFFC05B1-825B-4812-ACDA-2A96857A339E}" dt="2021-12-30T12:14:41.797" v="4" actId="1076"/>
      <pc:docMkLst>
        <pc:docMk/>
      </pc:docMkLst>
      <pc:sldChg chg="modSp mod">
        <pc:chgData name="Francois Cuenot" userId="9928dff3-8fa4-42b5-9d6e-cd4dcb89281b" providerId="ADAL" clId="{CFFC05B1-825B-4812-ACDA-2A96857A339E}" dt="2021-12-30T12:14:41.797" v="4" actId="1076"/>
        <pc:sldMkLst>
          <pc:docMk/>
          <pc:sldMk cId="1994441371" sldId="429"/>
        </pc:sldMkLst>
        <pc:spChg chg="mod">
          <ac:chgData name="Francois Cuenot" userId="9928dff3-8fa4-42b5-9d6e-cd4dcb89281b" providerId="ADAL" clId="{CFFC05B1-825B-4812-ACDA-2A96857A339E}" dt="2021-12-30T12:14:41.797" v="4" actId="1076"/>
          <ac:spMkLst>
            <pc:docMk/>
            <pc:sldMk cId="1994441371" sldId="429"/>
            <ac:spMk id="5" creationId="{00000000-0000-0000-0000-000000000000}"/>
          </ac:spMkLst>
        </pc:spChg>
        <pc:spChg chg="mod">
          <ac:chgData name="Francois Cuenot" userId="9928dff3-8fa4-42b5-9d6e-cd4dcb89281b" providerId="ADAL" clId="{CFFC05B1-825B-4812-ACDA-2A96857A339E}" dt="2021-12-30T12:13:52.479" v="3" actId="20577"/>
          <ac:spMkLst>
            <pc:docMk/>
            <pc:sldMk cId="1994441371" sldId="429"/>
            <ac:spMk id="6" creationId="{58211413-421E-44B4-8082-03EB466CE78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123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0B1E7-577D-4C55-A274-24237A643AB0}" type="datetimeFigureOut">
              <a:rPr kumimoji="1" lang="ja-JP" altLang="en-US" smtClean="0"/>
              <a:t>2022/1/6</a:t>
            </a:fld>
            <a:endParaRPr kumimoji="1" lang="ja-JP" altLang="en-US" dirty="0"/>
          </a:p>
        </p:txBody>
      </p:sp>
      <p:sp>
        <p:nvSpPr>
          <p:cNvPr id="123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124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24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124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BBD1F-E207-43F4-B5AC-040B492BF1F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282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1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77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66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1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5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38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13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85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00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86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BA7E5-FB97-4B68-A210-609E3523CDA9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F555-0DC7-4CA5-B030-9BB79D7F6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03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yamada-r26i@mlit.go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0036" y="1390247"/>
            <a:ext cx="8814927" cy="3118873"/>
          </a:xfrm>
        </p:spPr>
        <p:txBody>
          <a:bodyPr>
            <a:normAutofit/>
          </a:bodyPr>
          <a:lstStyle/>
          <a:p>
            <a:r>
              <a:rPr lang="en-US" altLang="ja-JP" sz="5400" b="1" dirty="0">
                <a:latin typeface="Calibri" panose="020F0502020204030204" pitchFamily="34" charset="0"/>
                <a:cs typeface="Calibri" panose="020F0502020204030204" pitchFamily="34" charset="0"/>
              </a:rPr>
              <a:t>Proposal of Discussion Starter on LCA Methodology</a:t>
            </a:r>
            <a:br>
              <a:rPr lang="en-US" altLang="ja-JP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ja-JP" sz="5400" b="1" dirty="0">
                <a:latin typeface="Calibri" panose="020F0502020204030204" pitchFamily="34" charset="0"/>
                <a:cs typeface="Calibri" panose="020F0502020204030204" pitchFamily="34" charset="0"/>
              </a:rPr>
              <a:t>for Automobiles under GRPE</a:t>
            </a:r>
            <a:endParaRPr kumimoji="1" lang="ja-JP" alt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6576" y="5445224"/>
            <a:ext cx="7429500" cy="911126"/>
          </a:xfrm>
        </p:spPr>
        <p:txBody>
          <a:bodyPr/>
          <a:lstStyle/>
          <a:p>
            <a:r>
              <a:rPr lang="en-US" altLang="zh-TW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January 2022</a:t>
            </a:r>
          </a:p>
          <a:p>
            <a:pPr algn="l"/>
            <a:endParaRPr lang="en-US" altLang="zh-TW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1E978-A3B9-4673-8199-379729392307}" type="slidenum">
              <a:rPr lang="en-US" altLang="ja-JP" smtClean="0">
                <a:latin typeface="Arial Narrow" panose="020B0606020202030204" pitchFamily="34" charset="0"/>
              </a:rPr>
              <a:pPr>
                <a:defRPr/>
              </a:pPr>
              <a:t>1</a:t>
            </a:fld>
            <a:endParaRPr lang="en-US" altLang="ja-JP" dirty="0">
              <a:latin typeface="Arial Narrow" panose="020B0606020202030204" pitchFamily="34" charset="0"/>
            </a:endParaRPr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58211413-421E-44B4-8082-03EB466CE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79121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GRPE-85-29 Rev.1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85th GRPE, 11-14 January 2022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14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704528" y="479121"/>
            <a:ext cx="2808312" cy="28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Japan and Korea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44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1B6D9-50B8-4F87-81CE-349A8EA6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FE511-5094-4685-A035-FB392A6605D8}" type="slidenum">
              <a:rPr lang="en-US" altLang="ja-JP" smtClean="0">
                <a:latin typeface="Arial Narrow" panose="020B0606020202030204" pitchFamily="34" charset="0"/>
              </a:rPr>
              <a:pPr>
                <a:defRPr/>
              </a:pPr>
              <a:t>2</a:t>
            </a:fld>
            <a:endParaRPr lang="en-US" altLang="ja-JP" dirty="0">
              <a:latin typeface="Arial Narrow" panose="020B060602020203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9843D5F-4268-41BC-965A-6EDC0DF399E1}"/>
              </a:ext>
            </a:extLst>
          </p:cNvPr>
          <p:cNvSpPr txBox="1"/>
          <p:nvPr/>
        </p:nvSpPr>
        <p:spPr>
          <a:xfrm>
            <a:off x="497130" y="498347"/>
            <a:ext cx="21275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 u="sng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Purpose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E3E114-8CC9-4A93-AE57-49BA1CE024AE}"/>
              </a:ext>
            </a:extLst>
          </p:cNvPr>
          <p:cNvSpPr txBox="1"/>
          <p:nvPr/>
        </p:nvSpPr>
        <p:spPr>
          <a:xfrm>
            <a:off x="497130" y="1083122"/>
            <a:ext cx="852432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For towards to achieve carbon neutrality, assessment of  the life cycle CO</a:t>
            </a:r>
            <a:r>
              <a:rPr lang="en-US" altLang="ja-JP" sz="2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emission of automobiles needs to be clarified.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843D5F-4268-41BC-965A-6EDC0DF399E1}"/>
              </a:ext>
            </a:extLst>
          </p:cNvPr>
          <p:cNvSpPr txBox="1"/>
          <p:nvPr/>
        </p:nvSpPr>
        <p:spPr>
          <a:xfrm>
            <a:off x="513867" y="2468117"/>
            <a:ext cx="21275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 u="sng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Aim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E3E114-8CC9-4A93-AE57-49BA1CE024AE}"/>
              </a:ext>
            </a:extLst>
          </p:cNvPr>
          <p:cNvSpPr txBox="1"/>
          <p:nvPr/>
        </p:nvSpPr>
        <p:spPr>
          <a:xfrm>
            <a:off x="605142" y="3052892"/>
            <a:ext cx="841630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marL="342900" indent="-342900" algn="just">
              <a:buFont typeface="Wingdings" panose="05000000000000000000" pitchFamily="2" charset="2"/>
              <a:buChar char="Ø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altLang="ja-JP" dirty="0"/>
              <a:t>This activity aims to develop Carbon </a:t>
            </a:r>
            <a:r>
              <a:rPr lang="en-US" altLang="ja-JP" dirty="0" err="1"/>
              <a:t>FootPrint</a:t>
            </a:r>
            <a:r>
              <a:rPr lang="en-US" altLang="ja-JP" dirty="0"/>
              <a:t> - Product Category Rules for automobiles. (CFP-PCR (LCA Methodology))</a:t>
            </a:r>
          </a:p>
          <a:p>
            <a:r>
              <a:rPr lang="en-US" altLang="ja-JP" dirty="0"/>
              <a:t>The CFP-PCR formulated by this activity </a:t>
            </a:r>
            <a:r>
              <a:rPr lang="en-US" altLang="ja-JP"/>
              <a:t>may </a:t>
            </a:r>
            <a:r>
              <a:rPr lang="en-US" altLang="ja-JP" smtClean="0"/>
              <a:t>be used </a:t>
            </a:r>
            <a:r>
              <a:rPr lang="en-US" altLang="ja-JP" dirty="0"/>
              <a:t>by CPs of both the 1958 and the 1998 agreements or by automobile manufacturers, </a:t>
            </a:r>
            <a:r>
              <a:rPr lang="en-US" altLang="ja-JP" u="sng" dirty="0"/>
              <a:t>as a guideline to assess the life cycle CO</a:t>
            </a:r>
            <a:r>
              <a:rPr lang="en-US" altLang="ja-JP" u="sng" baseline="-25000" dirty="0"/>
              <a:t>2</a:t>
            </a:r>
            <a:r>
              <a:rPr lang="en-US" altLang="ja-JP" u="sng" dirty="0"/>
              <a:t> emissions of automobiles for assistance in policy making or product development.</a:t>
            </a:r>
            <a:endParaRPr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384189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1B6D9-50B8-4F87-81CE-349A8EA6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FE511-5094-4685-A035-FB392A6605D8}" type="slidenum">
              <a:rPr lang="en-US" altLang="ja-JP" smtClean="0">
                <a:latin typeface="Arial Narrow" panose="020B0606020202030204" pitchFamily="34" charset="0"/>
              </a:rPr>
              <a:pPr>
                <a:defRPr/>
              </a:pPr>
              <a:t>3</a:t>
            </a:fld>
            <a:endParaRPr lang="en-US" altLang="ja-JP" dirty="0">
              <a:latin typeface="Arial Narrow" panose="020B060602020203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E5D0F2C-BF31-4F9E-928E-EE8937A6EB70}"/>
              </a:ext>
            </a:extLst>
          </p:cNvPr>
          <p:cNvSpPr txBox="1"/>
          <p:nvPr/>
        </p:nvSpPr>
        <p:spPr>
          <a:xfrm>
            <a:off x="646375" y="948526"/>
            <a:ext cx="38820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 u="sng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Working</a:t>
            </a:r>
            <a:r>
              <a:rPr lang="ja-JP" altLang="en-US" sz="3200" b="1" u="sng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en-US" altLang="ja-JP" sz="3200" b="1" u="sng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Principle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EAED803-E9A2-4411-BC13-B0CFA971DD24}"/>
              </a:ext>
            </a:extLst>
          </p:cNvPr>
          <p:cNvSpPr txBox="1"/>
          <p:nvPr/>
        </p:nvSpPr>
        <p:spPr>
          <a:xfrm>
            <a:off x="646376" y="1700808"/>
            <a:ext cx="819505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Develop a fair, impartial and reproducible method that </a:t>
            </a: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takes into consideration the circumstances relevant to the automobile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according to the ISO 14040/44/14067/14027.</a:t>
            </a: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62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1B6D9-50B8-4F87-81CE-349A8EA6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4754" y="6402516"/>
            <a:ext cx="2228850" cy="365125"/>
          </a:xfrm>
        </p:spPr>
        <p:txBody>
          <a:bodyPr/>
          <a:lstStyle/>
          <a:p>
            <a:pPr>
              <a:defRPr/>
            </a:pPr>
            <a:fld id="{06FFE511-5094-4685-A035-FB392A6605D8}" type="slidenum">
              <a:rPr lang="en-US" altLang="ja-JP" smtClean="0">
                <a:latin typeface="Arial Narrow" panose="020B0606020202030204" pitchFamily="34" charset="0"/>
              </a:rPr>
              <a:pPr>
                <a:defRPr/>
              </a:pPr>
              <a:t>4</a:t>
            </a:fld>
            <a:endParaRPr lang="en-US" altLang="ja-JP" dirty="0">
              <a:latin typeface="Arial Narrow" panose="020B060602020203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9843D5F-4268-41BC-965A-6EDC0DF399E1}"/>
              </a:ext>
            </a:extLst>
          </p:cNvPr>
          <p:cNvSpPr txBox="1"/>
          <p:nvPr/>
        </p:nvSpPr>
        <p:spPr>
          <a:xfrm>
            <a:off x="560512" y="517590"/>
            <a:ext cx="35447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b="1" u="sng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Working</a:t>
            </a:r>
            <a:r>
              <a:rPr lang="ja-JP" altLang="en-US" sz="3200" b="1" u="sng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en-US" altLang="ja-JP" sz="3200" b="1" u="sng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Items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CA7FD7D-D745-4319-ABDD-FDE40507EAE1}"/>
              </a:ext>
            </a:extLst>
          </p:cNvPr>
          <p:cNvSpPr txBox="1"/>
          <p:nvPr/>
        </p:nvSpPr>
        <p:spPr>
          <a:xfrm>
            <a:off x="1568624" y="1163192"/>
            <a:ext cx="38490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(1) </a:t>
            </a:r>
            <a:r>
              <a:rPr lang="en-US" altLang="ja-JP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Scope Definition</a:t>
            </a:r>
            <a:endParaRPr lang="en-US" altLang="ja-JP" sz="280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EAED803-E9A2-4411-BC13-B0CFA971DD24}"/>
              </a:ext>
            </a:extLst>
          </p:cNvPr>
          <p:cNvSpPr txBox="1"/>
          <p:nvPr/>
        </p:nvSpPr>
        <p:spPr>
          <a:xfrm>
            <a:off x="2288704" y="1657519"/>
            <a:ext cx="32914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Applicable product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Functional units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System boundary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Data and data quality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AEF5D28-6D28-4867-9EAF-A43B51402C46}"/>
              </a:ext>
            </a:extLst>
          </p:cNvPr>
          <p:cNvSpPr txBox="1"/>
          <p:nvPr/>
        </p:nvSpPr>
        <p:spPr>
          <a:xfrm>
            <a:off x="1568624" y="3198286"/>
            <a:ext cx="60655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(2) </a:t>
            </a:r>
            <a:r>
              <a:rPr lang="en-US" altLang="ja-JP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Inventory analysis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82C4366-F6AA-46F6-8D7B-70FBB1A5FC65}"/>
              </a:ext>
            </a:extLst>
          </p:cNvPr>
          <p:cNvSpPr txBox="1"/>
          <p:nvPr/>
        </p:nvSpPr>
        <p:spPr>
          <a:xfrm>
            <a:off x="2288704" y="3692613"/>
            <a:ext cx="6188009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Data collection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Validation of data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Allocation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2CF880-3392-4E25-95E6-909A809E258F}"/>
              </a:ext>
            </a:extLst>
          </p:cNvPr>
          <p:cNvSpPr txBox="1"/>
          <p:nvPr/>
        </p:nvSpPr>
        <p:spPr>
          <a:xfrm>
            <a:off x="1563087" y="5065053"/>
            <a:ext cx="64862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(3)</a:t>
            </a:r>
            <a:r>
              <a:rPr lang="en-US" altLang="ja-JP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Impact assessment &amp; report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C762F34-4995-4168-92D8-AFF56A5E922F}"/>
              </a:ext>
            </a:extLst>
          </p:cNvPr>
          <p:cNvSpPr txBox="1"/>
          <p:nvPr/>
        </p:nvSpPr>
        <p:spPr>
          <a:xfrm>
            <a:off x="2288704" y="5559381"/>
            <a:ext cx="5170688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Impact assessment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Required information for CFP report</a:t>
            </a: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3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71B6D9-50B8-4F87-81CE-349A8EA6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FE511-5094-4685-A035-FB392A6605D8}" type="slidenum">
              <a:rPr lang="en-US" altLang="ja-JP" smtClean="0">
                <a:latin typeface="Arial Narrow" panose="020B0606020202030204" pitchFamily="34" charset="0"/>
              </a:rPr>
              <a:pPr>
                <a:defRPr/>
              </a:pPr>
              <a:t>5</a:t>
            </a:fld>
            <a:endParaRPr lang="en-US" altLang="ja-JP" dirty="0">
              <a:latin typeface="Arial Narrow" panose="020B060602020203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86A9B6-F1B5-4EBF-819A-8924475A4EA1}"/>
              </a:ext>
            </a:extLst>
          </p:cNvPr>
          <p:cNvSpPr txBox="1"/>
          <p:nvPr/>
        </p:nvSpPr>
        <p:spPr>
          <a:xfrm>
            <a:off x="416497" y="2054412"/>
            <a:ext cx="85689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725" indent="-720725" algn="just">
              <a:buFont typeface="Wingdings" panose="05000000000000000000" pitchFamily="2" charset="2"/>
              <a:buChar char="ü"/>
            </a:pPr>
            <a:r>
              <a:rPr lang="en-US" altLang="ja-JP" sz="40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Propose [full or half]* day session for discussion of the necessity to build the LCA IWG, including discussion of  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Draft </a:t>
            </a:r>
            <a:r>
              <a:rPr lang="en-US" altLang="ja-JP" sz="4000" b="1" dirty="0" err="1">
                <a:solidFill>
                  <a:srgbClr val="0000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ToR</a:t>
            </a:r>
            <a:endParaRPr lang="en-US" altLang="ja-JP" sz="400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02559B-9E03-4B50-BC4A-F3EA7716994C}"/>
              </a:ext>
            </a:extLst>
          </p:cNvPr>
          <p:cNvSpPr txBox="1"/>
          <p:nvPr/>
        </p:nvSpPr>
        <p:spPr>
          <a:xfrm>
            <a:off x="3224808" y="5153917"/>
            <a:ext cx="561662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Feel free to contact</a:t>
            </a:r>
          </a:p>
          <a:p>
            <a:pPr algn="ctr"/>
            <a:r>
              <a:rPr lang="en-US" altLang="ja-JP" sz="2800" dirty="0">
                <a:latin typeface="Calibri" panose="020F0502020204030204" pitchFamily="34" charset="0"/>
                <a:ea typeface="+mj-ea"/>
                <a:cs typeface="Calibri" panose="020F0502020204030204" pitchFamily="34" charset="0"/>
                <a:hlinkClick r:id="rId2"/>
              </a:rPr>
              <a:t>yamada-r26i@mlit.go.jp</a:t>
            </a:r>
            <a:endParaRPr lang="en-US" altLang="ja-JP" sz="280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r>
              <a:rPr lang="en-US" altLang="ja-JP" sz="2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for preparation of next GRPE session 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0BF2B86C-B2E6-4BFE-85B7-C40C03B54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600" y="618516"/>
            <a:ext cx="7210003" cy="1325563"/>
          </a:xfrm>
        </p:spPr>
        <p:txBody>
          <a:bodyPr/>
          <a:lstStyle/>
          <a:p>
            <a:r>
              <a:rPr lang="en-US" altLang="ja-JP" b="1" dirty="0">
                <a:latin typeface="Calibri" panose="020F0502020204030204" pitchFamily="34" charset="0"/>
                <a:cs typeface="Calibri" panose="020F0502020204030204" pitchFamily="34" charset="0"/>
              </a:rPr>
              <a:t>LCA discussion at next session of GRPE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E40580-43BA-43FD-AF53-A08A4CA506B3}"/>
              </a:ext>
            </a:extLst>
          </p:cNvPr>
          <p:cNvSpPr txBox="1"/>
          <p:nvPr/>
        </p:nvSpPr>
        <p:spPr>
          <a:xfrm>
            <a:off x="3351182" y="4457680"/>
            <a:ext cx="56455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2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* : depends on 85</a:t>
            </a:r>
            <a:r>
              <a:rPr lang="en-US" altLang="ja-JP" sz="2800" baseline="300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</a:t>
            </a:r>
            <a:r>
              <a:rPr lang="en-US" altLang="ja-JP" sz="28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GRPE outcomes</a:t>
            </a:r>
          </a:p>
        </p:txBody>
      </p:sp>
    </p:spTree>
    <p:extLst>
      <p:ext uri="{BB962C8B-B14F-4D97-AF65-F5344CB8AC3E}">
        <p14:creationId xmlns:p14="http://schemas.microsoft.com/office/powerpoint/2010/main" val="423810682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E284A9-09DE-49FD-94B8-74E9F84781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7ACFC-8AF6-4E9A-A82D-5EB2F4EE61F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27BB389-7E45-45BC-956A-3C32A4CEEA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7307</TotalTime>
  <Words>240</Words>
  <Application>Microsoft Office PowerPoint</Application>
  <PresentationFormat>A4 210 x 297 mm</PresentationFormat>
  <Paragraphs>37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ＭＳ Ｐゴシック</vt:lpstr>
      <vt:lpstr>新細明體</vt:lpstr>
      <vt:lpstr>游ゴシック</vt:lpstr>
      <vt:lpstr>游ゴシック Light</vt:lpstr>
      <vt:lpstr>Arial</vt:lpstr>
      <vt:lpstr>Arial Narrow</vt:lpstr>
      <vt:lpstr>Calibri</vt:lpstr>
      <vt:lpstr>Times New Roman</vt:lpstr>
      <vt:lpstr>Wingdings</vt:lpstr>
      <vt:lpstr>デザインの設定</vt:lpstr>
      <vt:lpstr>Proposal of Discussion Starter on LCA Methodology for Automobiles under GRPE</vt:lpstr>
      <vt:lpstr>PowerPoint プレゼンテーション</vt:lpstr>
      <vt:lpstr>PowerPoint プレゼンテーション</vt:lpstr>
      <vt:lpstr>PowerPoint プレゼンテーション</vt:lpstr>
      <vt:lpstr>LCA discussion at next session of GRPE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国連ＷＰ２９におけるＬＣＡの議論について</dc:title>
  <dc:creator>Inage-Keisuke</dc:creator>
  <cp:lastModifiedBy>ㅤ</cp:lastModifiedBy>
  <cp:revision>104</cp:revision>
  <cp:lastPrinted>2021-12-23T02:35:54Z</cp:lastPrinted>
  <dcterms:created xsi:type="dcterms:W3CDTF">2017-09-21T04:40:46Z</dcterms:created>
  <dcterms:modified xsi:type="dcterms:W3CDTF">2022-01-06T12:21:36Z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