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76" r:id="rId5"/>
    <p:sldId id="639" r:id="rId6"/>
    <p:sldId id="260" r:id="rId7"/>
    <p:sldId id="651" r:id="rId8"/>
    <p:sldId id="649" r:id="rId9"/>
    <p:sldId id="648" r:id="rId10"/>
    <p:sldId id="281" r:id="rId11"/>
    <p:sldId id="652" r:id="rId12"/>
    <p:sldId id="653" r:id="rId13"/>
    <p:sldId id="654" r:id="rId14"/>
    <p:sldId id="655" r:id="rId15"/>
    <p:sldId id="656" r:id="rId16"/>
    <p:sldId id="657" r:id="rId17"/>
    <p:sldId id="658" r:id="rId18"/>
    <p:sldId id="659" r:id="rId19"/>
    <p:sldId id="660" r:id="rId20"/>
    <p:sldId id="661" r:id="rId21"/>
    <p:sldId id="662" r:id="rId22"/>
    <p:sldId id="663" r:id="rId23"/>
    <p:sldId id="664" r:id="rId24"/>
    <p:sldId id="665" r:id="rId25"/>
    <p:sldId id="666" r:id="rId26"/>
    <p:sldId id="667" r:id="rId27"/>
    <p:sldId id="669" r:id="rId28"/>
    <p:sldId id="668" r:id="rId29"/>
    <p:sldId id="288"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82C5B0"/>
    <a:srgbClr val="006600"/>
    <a:srgbClr val="DEF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98CC22-28EA-42A4-A292-82B0B436D198}" v="1" dt="2022-01-14T09:17:43.638"/>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50" autoAdjust="0"/>
  </p:normalViewPr>
  <p:slideViewPr>
    <p:cSldViewPr snapToGrid="0">
      <p:cViewPr varScale="1">
        <p:scale>
          <a:sx n="109" d="100"/>
          <a:sy n="109" d="100"/>
        </p:scale>
        <p:origin x="612"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 Cuenot" userId="9928dff3-8fa4-42b5-9d6e-cd4dcb89281b" providerId="ADAL" clId="{4798CC22-28EA-42A4-A292-82B0B436D198}"/>
    <pc:docChg chg="modSld">
      <pc:chgData name="Francois Cuenot" userId="9928dff3-8fa4-42b5-9d6e-cd4dcb89281b" providerId="ADAL" clId="{4798CC22-28EA-42A4-A292-82B0B436D198}" dt="2022-01-14T09:17:43.636" v="6" actId="14100"/>
      <pc:docMkLst>
        <pc:docMk/>
      </pc:docMkLst>
      <pc:sldChg chg="modSp mod">
        <pc:chgData name="Francois Cuenot" userId="9928dff3-8fa4-42b5-9d6e-cd4dcb89281b" providerId="ADAL" clId="{4798CC22-28EA-42A4-A292-82B0B436D198}" dt="2022-01-14T09:17:43.636" v="6" actId="14100"/>
        <pc:sldMkLst>
          <pc:docMk/>
          <pc:sldMk cId="3397943505" sldId="276"/>
        </pc:sldMkLst>
        <pc:spChg chg="mod">
          <ac:chgData name="Francois Cuenot" userId="9928dff3-8fa4-42b5-9d6e-cd4dcb89281b" providerId="ADAL" clId="{4798CC22-28EA-42A4-A292-82B0B436D198}" dt="2022-01-14T09:17:43.636" v="6" actId="14100"/>
          <ac:spMkLst>
            <pc:docMk/>
            <pc:sldMk cId="3397943505" sldId="276"/>
            <ac:spMk id="10" creationId="{94D0FD70-DC63-488C-A425-7F79949C51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542C0-8E7F-4033-9914-21E9AA87C19F}" type="datetimeFigureOut">
              <a:rPr lang="ru-RU" smtClean="0"/>
              <a:t>14.01.2022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28D55-1528-4272-B9DB-50B40BDDB40B}" type="slidenum">
              <a:rPr lang="ru-RU" smtClean="0"/>
              <a:t>‹#›</a:t>
            </a:fld>
            <a:endParaRPr lang="ru-RU"/>
          </a:p>
        </p:txBody>
      </p:sp>
    </p:spTree>
    <p:extLst>
      <p:ext uri="{BB962C8B-B14F-4D97-AF65-F5344CB8AC3E}">
        <p14:creationId xmlns:p14="http://schemas.microsoft.com/office/powerpoint/2010/main" val="120819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333" eaLnBrk="0" hangingPunct="0">
              <a:defRPr kumimoji="1" sz="1100">
                <a:solidFill>
                  <a:schemeClr val="bg1"/>
                </a:solidFill>
                <a:latin typeface="HY울릉도M" pitchFamily="18" charset="-127"/>
                <a:ea typeface="HY울릉도M" pitchFamily="18" charset="-127"/>
              </a:defRPr>
            </a:lvl1pPr>
            <a:lvl2pPr marL="722808" indent="-278003" defTabSz="897333" eaLnBrk="0" hangingPunct="0">
              <a:defRPr kumimoji="1" sz="1100">
                <a:solidFill>
                  <a:schemeClr val="bg1"/>
                </a:solidFill>
                <a:latin typeface="HY울릉도M" pitchFamily="18" charset="-127"/>
                <a:ea typeface="HY울릉도M" pitchFamily="18" charset="-127"/>
              </a:defRPr>
            </a:lvl2pPr>
            <a:lvl3pPr marL="1112013" indent="-222403" defTabSz="897333" eaLnBrk="0" hangingPunct="0">
              <a:defRPr kumimoji="1" sz="1100">
                <a:solidFill>
                  <a:schemeClr val="bg1"/>
                </a:solidFill>
                <a:latin typeface="HY울릉도M" pitchFamily="18" charset="-127"/>
                <a:ea typeface="HY울릉도M" pitchFamily="18" charset="-127"/>
              </a:defRPr>
            </a:lvl3pPr>
            <a:lvl4pPr marL="1556818" indent="-222403" defTabSz="897333" eaLnBrk="0" hangingPunct="0">
              <a:defRPr kumimoji="1" sz="1100">
                <a:solidFill>
                  <a:schemeClr val="bg1"/>
                </a:solidFill>
                <a:latin typeface="HY울릉도M" pitchFamily="18" charset="-127"/>
                <a:ea typeface="HY울릉도M" pitchFamily="18" charset="-127"/>
              </a:defRPr>
            </a:lvl4pPr>
            <a:lvl5pPr marL="2001624" indent="-222403" defTabSz="897333" eaLnBrk="0" hangingPunct="0">
              <a:defRPr kumimoji="1" sz="1100">
                <a:solidFill>
                  <a:schemeClr val="bg1"/>
                </a:solidFill>
                <a:latin typeface="HY울릉도M" pitchFamily="18" charset="-127"/>
                <a:ea typeface="HY울릉도M" pitchFamily="18" charset="-127"/>
              </a:defRPr>
            </a:lvl5pPr>
            <a:lvl6pPr marL="2446429"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6pPr>
            <a:lvl7pPr marL="2891235"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7pPr>
            <a:lvl8pPr marL="3336041"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8pPr>
            <a:lvl9pPr marL="3780845"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9pPr>
          </a:lstStyle>
          <a:p>
            <a:pPr eaLnBrk="1" hangingPunct="1"/>
            <a:fld id="{74709008-22A6-4203-9958-BEA34733006E}" type="slidenum">
              <a:rPr lang="en-US" altLang="ko-KR" sz="1200">
                <a:solidFill>
                  <a:prstClr val="black"/>
                </a:solidFill>
                <a:latin typeface="굴림" pitchFamily="50" charset="-127"/>
                <a:ea typeface="굴림" pitchFamily="50" charset="-127"/>
              </a:rPr>
              <a:pPr eaLnBrk="1" hangingPunct="1"/>
              <a:t>1</a:t>
            </a:fld>
            <a:endParaRPr lang="en-US" altLang="ko-KR" sz="1200">
              <a:solidFill>
                <a:prstClr val="black"/>
              </a:solidFill>
              <a:latin typeface="굴림" pitchFamily="50" charset="-127"/>
              <a:ea typeface="굴림" pitchFamily="50" charset="-127"/>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a:p>
        </p:txBody>
      </p:sp>
    </p:spTree>
    <p:extLst>
      <p:ext uri="{BB962C8B-B14F-4D97-AF65-F5344CB8AC3E}">
        <p14:creationId xmlns:p14="http://schemas.microsoft.com/office/powerpoint/2010/main" val="403554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11</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330323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12</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943977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13</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887596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14</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444811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15</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556942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16</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625468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17</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594936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18</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978594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19</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2501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20</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642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8696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21</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896380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22</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232390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23</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803424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24</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4225264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25</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820673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26</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2578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3</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47458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A6B8D2AD-BF98-44FE-8166-AFA57206D5C1}" type="slidenum">
              <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rPr>
              <a:pPr marL="0" marR="0" lvl="0" indent="0" algn="r" defTabSz="922338" rtl="0" eaLnBrk="1" fontAlgn="auto" latinLnBrk="0" hangingPunct="1">
                <a:lnSpc>
                  <a:spcPct val="100000"/>
                </a:lnSpc>
                <a:spcBef>
                  <a:spcPts val="0"/>
                </a:spcBef>
                <a:spcAft>
                  <a:spcPts val="0"/>
                </a:spcAft>
                <a:buClrTx/>
                <a:buSzTx/>
                <a:buFontTx/>
                <a:buNone/>
                <a:tabLst/>
                <a:defRPr/>
              </a:pPr>
              <a:t>4</a:t>
            </a:fld>
            <a:endPar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95402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6</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71729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A6B8D2AD-BF98-44FE-8166-AFA57206D5C1}" type="slidenum">
              <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rPr>
              <a:pPr marL="0" marR="0" lvl="0" indent="0" algn="r" defTabSz="922338" rtl="0" eaLnBrk="1" fontAlgn="auto" latinLnBrk="0" hangingPunct="1">
                <a:lnSpc>
                  <a:spcPct val="100000"/>
                </a:lnSpc>
                <a:spcBef>
                  <a:spcPts val="0"/>
                </a:spcBef>
                <a:spcAft>
                  <a:spcPts val="0"/>
                </a:spcAft>
                <a:buClrTx/>
                <a:buSzTx/>
                <a:buFontTx/>
                <a:buNone/>
                <a:tabLst/>
                <a:defRPr/>
              </a:pPr>
              <a:t>7</a:t>
            </a:fld>
            <a:endPar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591273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A6B8D2AD-BF98-44FE-8166-AFA57206D5C1}" type="slidenum">
              <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rPr>
              <a:pPr marL="0" marR="0" lvl="0" indent="0" algn="r" defTabSz="922338" rtl="0" eaLnBrk="1" fontAlgn="auto" latinLnBrk="0" hangingPunct="1">
                <a:lnSpc>
                  <a:spcPct val="100000"/>
                </a:lnSpc>
                <a:spcBef>
                  <a:spcPts val="0"/>
                </a:spcBef>
                <a:spcAft>
                  <a:spcPts val="0"/>
                </a:spcAft>
                <a:buClrTx/>
                <a:buSzTx/>
                <a:buFontTx/>
                <a:buNone/>
                <a:tabLst/>
                <a:defRPr/>
              </a:pPr>
              <a:t>8</a:t>
            </a:fld>
            <a:endPar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645519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9</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576368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10</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66702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14.01.2022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472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14.01.2022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904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14.01.2022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7993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빈내용">
    <p:spTree>
      <p:nvGrpSpPr>
        <p:cNvPr id="1" name=""/>
        <p:cNvGrpSpPr/>
        <p:nvPr/>
      </p:nvGrpSpPr>
      <p:grpSpPr>
        <a:xfrm>
          <a:off x="0" y="0"/>
          <a:ext cx="0" cy="0"/>
          <a:chOff x="0" y="0"/>
          <a:chExt cx="0" cy="0"/>
        </a:xfrm>
      </p:grpSpPr>
      <p:sp>
        <p:nvSpPr>
          <p:cNvPr id="2" name="직사각형 5"/>
          <p:cNvSpPr/>
          <p:nvPr userDrawn="1"/>
        </p:nvSpPr>
        <p:spPr>
          <a:xfrm>
            <a:off x="0" y="928670"/>
            <a:ext cx="12192000" cy="5929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solidFill>
                <a:srgbClr val="FFFFFF"/>
              </a:solidFill>
            </a:endParaRPr>
          </a:p>
        </p:txBody>
      </p:sp>
      <p:sp>
        <p:nvSpPr>
          <p:cNvPr id="4" name="TextBox 3"/>
          <p:cNvSpPr txBox="1"/>
          <p:nvPr userDrawn="1"/>
        </p:nvSpPr>
        <p:spPr>
          <a:xfrm>
            <a:off x="8858269" y="98048"/>
            <a:ext cx="3333731" cy="738664"/>
          </a:xfrm>
          <a:prstGeom prst="rect">
            <a:avLst/>
          </a:prstGeom>
          <a:noFill/>
        </p:spPr>
        <p:txBody>
          <a:bodyPr wrap="square">
            <a:spAutoFit/>
          </a:bodyPr>
          <a:lstStyle>
            <a:lvl1pPr eaLnBrk="0" hangingPunct="0">
              <a:defRPr kumimoji="1" sz="1200">
                <a:solidFill>
                  <a:schemeClr val="bg1"/>
                </a:solidFill>
                <a:latin typeface="HY울릉도M" pitchFamily="18" charset="-127"/>
                <a:ea typeface="HY울릉도M" pitchFamily="18" charset="-127"/>
              </a:defRPr>
            </a:lvl1pPr>
            <a:lvl2pPr marL="742950" indent="-285750" eaLnBrk="0" hangingPunct="0">
              <a:defRPr kumimoji="1" sz="1200">
                <a:solidFill>
                  <a:schemeClr val="bg1"/>
                </a:solidFill>
                <a:latin typeface="HY울릉도M" pitchFamily="18" charset="-127"/>
                <a:ea typeface="HY울릉도M" pitchFamily="18" charset="-127"/>
              </a:defRPr>
            </a:lvl2pPr>
            <a:lvl3pPr marL="1143000" indent="-228600" eaLnBrk="0" hangingPunct="0">
              <a:defRPr kumimoji="1" sz="1200">
                <a:solidFill>
                  <a:schemeClr val="bg1"/>
                </a:solidFill>
                <a:latin typeface="HY울릉도M" pitchFamily="18" charset="-127"/>
                <a:ea typeface="HY울릉도M" pitchFamily="18" charset="-127"/>
              </a:defRPr>
            </a:lvl3pPr>
            <a:lvl4pPr marL="1600200" indent="-228600" eaLnBrk="0" hangingPunct="0">
              <a:defRPr kumimoji="1" sz="1200">
                <a:solidFill>
                  <a:schemeClr val="bg1"/>
                </a:solidFill>
                <a:latin typeface="HY울릉도M" pitchFamily="18" charset="-127"/>
                <a:ea typeface="HY울릉도M" pitchFamily="18" charset="-127"/>
              </a:defRPr>
            </a:lvl4pPr>
            <a:lvl5pPr marL="2057400" indent="-228600" eaLnBrk="0" hangingPunct="0">
              <a:defRPr kumimoji="1" sz="1200">
                <a:solidFill>
                  <a:schemeClr val="bg1"/>
                </a:solidFill>
                <a:latin typeface="HY울릉도M" pitchFamily="18" charset="-127"/>
                <a:ea typeface="HY울릉도M" pitchFamily="18" charset="-127"/>
              </a:defRPr>
            </a:lvl5pPr>
            <a:lvl6pPr marL="25146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eaLnBrk="1" hangingPunct="1"/>
            <a:r>
              <a:rPr lang="en-US" altLang="ko-KR" sz="1800"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VIAQ IWG</a:t>
            </a:r>
          </a:p>
          <a:p>
            <a:pPr eaLnBrk="1" hangingPunct="1"/>
            <a:r>
              <a:rPr lang="en-US" altLang="ko-KR"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Vehicle Interior Air Quality</a:t>
            </a:r>
          </a:p>
          <a:p>
            <a:pPr eaLnBrk="1" hangingPunct="1"/>
            <a:r>
              <a:rPr lang="en-US" altLang="ko-KR"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Informal Working Group</a:t>
            </a:r>
          </a:p>
        </p:txBody>
      </p:sp>
      <p:sp>
        <p:nvSpPr>
          <p:cNvPr id="5" name="Rectangle 10"/>
          <p:cNvSpPr>
            <a:spLocks noChangeArrowheads="1"/>
          </p:cNvSpPr>
          <p:nvPr userDrawn="1"/>
        </p:nvSpPr>
        <p:spPr bwMode="auto">
          <a:xfrm>
            <a:off x="5651501" y="6553200"/>
            <a:ext cx="827617"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ADDD4C19-1730-4E07-9EB5-4D889BF255D2}" type="slidenum">
              <a:rPr lang="ko-KR" altLang="en-US" sz="1000" b="1" i="1">
                <a:solidFill>
                  <a:srgbClr val="000000"/>
                </a:solidFill>
                <a:latin typeface="Arial" charset="0"/>
                <a:cs typeface="Arial" charset="0"/>
              </a:rPr>
              <a:pPr algn="ctr">
                <a:lnSpc>
                  <a:spcPct val="150000"/>
                </a:lnSpc>
                <a:buFont typeface="Wingdings" pitchFamily="2" charset="2"/>
                <a:buNone/>
                <a:defRPr/>
              </a:pPr>
              <a:t>‹#›</a:t>
            </a:fld>
            <a:r>
              <a:rPr lang="en-US" altLang="ko-KR" sz="1000" b="1" i="1" dirty="0">
                <a:solidFill>
                  <a:srgbClr val="000000"/>
                </a:solidFill>
                <a:latin typeface="Arial" charset="0"/>
                <a:cs typeface="Arial" charset="0"/>
              </a:rPr>
              <a:t>p</a:t>
            </a:r>
          </a:p>
        </p:txBody>
      </p:sp>
    </p:spTree>
    <p:extLst>
      <p:ext uri="{BB962C8B-B14F-4D97-AF65-F5344CB8AC3E}">
        <p14:creationId xmlns:p14="http://schemas.microsoft.com/office/powerpoint/2010/main" val="378894097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14.01.2022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7895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14.01.2022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206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14.01.2022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082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B95CEDF-CCD1-4242-A4BC-06A1B0034A70}" type="datetimeFigureOut">
              <a:rPr lang="ru-RU" smtClean="0">
                <a:solidFill>
                  <a:prstClr val="black">
                    <a:tint val="75000"/>
                  </a:prstClr>
                </a:solidFill>
              </a:rPr>
              <a:pPr/>
              <a:t>14.01.2022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151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B95CEDF-CCD1-4242-A4BC-06A1B0034A70}" type="datetimeFigureOut">
              <a:rPr lang="ru-RU" smtClean="0">
                <a:solidFill>
                  <a:prstClr val="black">
                    <a:tint val="75000"/>
                  </a:prstClr>
                </a:solidFill>
              </a:rPr>
              <a:pPr/>
              <a:t>14.01.2022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565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95CEDF-CCD1-4242-A4BC-06A1B0034A70}" type="datetimeFigureOut">
              <a:rPr lang="ru-RU" smtClean="0">
                <a:solidFill>
                  <a:prstClr val="black">
                    <a:tint val="75000"/>
                  </a:prstClr>
                </a:solidFill>
              </a:rPr>
              <a:pPr/>
              <a:t>14.01.2022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555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14.01.2022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831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14.01.2022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96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5CEDF-CCD1-4242-A4BC-06A1B0034A70}" type="datetimeFigureOut">
              <a:rPr lang="ru-RU" smtClean="0">
                <a:solidFill>
                  <a:prstClr val="black">
                    <a:tint val="75000"/>
                  </a:prstClr>
                </a:solidFill>
              </a:rPr>
              <a:pPr/>
              <a:t>14.01.2022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6461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unece.org/fileadmin/DAM/trans/doc/2020/wp29grpe/GRPE-81-09r1e.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055879" y="254176"/>
            <a:ext cx="5461778" cy="369332"/>
          </a:xfrm>
          <a:prstGeom prst="rect">
            <a:avLst/>
          </a:prstGeom>
        </p:spPr>
        <p:txBody>
          <a:bodyPr wrap="square">
            <a:spAutoFit/>
          </a:bodyPr>
          <a:lstStyle/>
          <a:p>
            <a:pPr algn="just"/>
            <a:r>
              <a:rPr lang="en-US" altLang="ja-JP" b="1" dirty="0">
                <a:solidFill>
                  <a:prstClr val="white"/>
                </a:solidFill>
                <a:latin typeface="Arial" pitchFamily="34" charset="0"/>
                <a:ea typeface="ＭＳ 明朝" charset="-128"/>
                <a:cs typeface="Arial" pitchFamily="34" charset="0"/>
              </a:rPr>
              <a:t>Transmitted by the Chair and Secretary of VIAQ </a:t>
            </a:r>
            <a:endParaRPr lang="de-DE" altLang="ja-JP" b="1" dirty="0">
              <a:solidFill>
                <a:prstClr val="white"/>
              </a:solidFill>
              <a:latin typeface="Arial" pitchFamily="34" charset="0"/>
              <a:ea typeface="ＭＳ 明朝" charset="-128"/>
              <a:cs typeface="Arial" pitchFamily="34" charset="0"/>
            </a:endParaRPr>
          </a:p>
        </p:txBody>
      </p:sp>
      <p:sp>
        <p:nvSpPr>
          <p:cNvPr id="7" name="직사각형 6"/>
          <p:cNvSpPr/>
          <p:nvPr/>
        </p:nvSpPr>
        <p:spPr>
          <a:xfrm>
            <a:off x="3709344" y="4320566"/>
            <a:ext cx="4773312" cy="1131848"/>
          </a:xfrm>
          <a:prstGeom prst="rect">
            <a:avLst/>
          </a:prstGeom>
        </p:spPr>
        <p:txBody>
          <a:bodyPr wrap="square">
            <a:spAutoFit/>
          </a:bodyPr>
          <a:lstStyle/>
          <a:p>
            <a:pPr algn="ctr">
              <a:lnSpc>
                <a:spcPct val="150000"/>
              </a:lnSpc>
            </a:pPr>
            <a:r>
              <a:rPr lang="de-DE" altLang="ko-KR" sz="2400" dirty="0">
                <a:solidFill>
                  <a:prstClr val="black"/>
                </a:solidFill>
                <a:latin typeface="Arial" pitchFamily="34" charset="0"/>
                <a:ea typeface="Tahoma" pitchFamily="34" charset="0"/>
                <a:cs typeface="Arial" pitchFamily="34" charset="0"/>
              </a:rPr>
              <a:t>Geneva, </a:t>
            </a:r>
            <a:r>
              <a:rPr lang="en-US" altLang="ko-KR" sz="2400" dirty="0">
                <a:solidFill>
                  <a:prstClr val="black"/>
                </a:solidFill>
                <a:latin typeface="Arial" pitchFamily="34" charset="0"/>
                <a:ea typeface="Tahoma" pitchFamily="34" charset="0"/>
                <a:cs typeface="Arial" pitchFamily="34" charset="0"/>
              </a:rPr>
              <a:t>January</a:t>
            </a:r>
            <a:r>
              <a:rPr lang="de-DE" altLang="ko-KR" sz="2400" dirty="0">
                <a:solidFill>
                  <a:prstClr val="black"/>
                </a:solidFill>
                <a:latin typeface="Arial" pitchFamily="34" charset="0"/>
                <a:ea typeface="Tahoma" pitchFamily="34" charset="0"/>
                <a:cs typeface="Arial" pitchFamily="34" charset="0"/>
              </a:rPr>
              <a:t> </a:t>
            </a:r>
            <a:r>
              <a:rPr lang="en-US" altLang="ko-KR" sz="2400" dirty="0">
                <a:solidFill>
                  <a:prstClr val="black"/>
                </a:solidFill>
                <a:latin typeface="Arial" pitchFamily="34" charset="0"/>
                <a:ea typeface="Tahoma" pitchFamily="34" charset="0"/>
                <a:cs typeface="Arial" pitchFamily="34" charset="0"/>
              </a:rPr>
              <a:t>11-14,</a:t>
            </a:r>
            <a:r>
              <a:rPr lang="de-DE" altLang="ko-KR" sz="2400" dirty="0">
                <a:solidFill>
                  <a:prstClr val="black"/>
                </a:solidFill>
                <a:latin typeface="Arial" pitchFamily="34" charset="0"/>
                <a:ea typeface="Tahoma" pitchFamily="34" charset="0"/>
                <a:cs typeface="Arial" pitchFamily="34" charset="0"/>
              </a:rPr>
              <a:t> 2022</a:t>
            </a:r>
          </a:p>
          <a:p>
            <a:pPr algn="ctr">
              <a:lnSpc>
                <a:spcPct val="150000"/>
              </a:lnSpc>
            </a:pPr>
            <a:endParaRPr lang="de-DE" altLang="ko-KR" sz="2400" dirty="0">
              <a:solidFill>
                <a:prstClr val="black"/>
              </a:solidFill>
              <a:latin typeface="Arial" pitchFamily="34" charset="0"/>
              <a:ea typeface="Tahoma" pitchFamily="34" charset="0"/>
              <a:cs typeface="Arial" pitchFamily="34" charset="0"/>
            </a:endParaRPr>
          </a:p>
        </p:txBody>
      </p:sp>
      <p:sp>
        <p:nvSpPr>
          <p:cNvPr id="5" name="직사각형 4"/>
          <p:cNvSpPr/>
          <p:nvPr/>
        </p:nvSpPr>
        <p:spPr>
          <a:xfrm>
            <a:off x="3047730" y="5157192"/>
            <a:ext cx="6130741" cy="1338828"/>
          </a:xfrm>
          <a:prstGeom prst="rect">
            <a:avLst/>
          </a:prstGeom>
        </p:spPr>
        <p:txBody>
          <a:bodyPr wrap="square">
            <a:spAutoFit/>
          </a:bodyPr>
          <a:lstStyle/>
          <a:p>
            <a:pPr marL="609600" indent="-609600" algn="ctr">
              <a:lnSpc>
                <a:spcPct val="150000"/>
              </a:lnSpc>
              <a:defRPr/>
            </a:pPr>
            <a:r>
              <a:rPr lang="en-US" altLang="ko-KR" spc="80" dirty="0">
                <a:solidFill>
                  <a:prstClr val="black"/>
                </a:solidFill>
                <a:latin typeface="Arial" pitchFamily="34" charset="0"/>
                <a:cs typeface="Arial" pitchFamily="34" charset="0"/>
              </a:rPr>
              <a:t>Chair:  Andrey KOZLOV, Russian Federation </a:t>
            </a:r>
          </a:p>
          <a:p>
            <a:pPr marL="609600" indent="-609600" algn="ctr">
              <a:lnSpc>
                <a:spcPct val="150000"/>
              </a:lnSpc>
              <a:defRPr/>
            </a:pPr>
            <a:r>
              <a:rPr lang="en-US" altLang="ko-KR" spc="80" dirty="0">
                <a:solidFill>
                  <a:prstClr val="black"/>
                </a:solidFill>
                <a:latin typeface="Arial" pitchFamily="34" charset="0"/>
                <a:cs typeface="Arial" pitchFamily="34" charset="0"/>
              </a:rPr>
              <a:t>Co-Chair: </a:t>
            </a:r>
            <a:r>
              <a:rPr lang="en-US" altLang="ko-KR" spc="80" dirty="0" err="1">
                <a:solidFill>
                  <a:prstClr val="black"/>
                </a:solidFill>
                <a:latin typeface="Arial" pitchFamily="34" charset="0"/>
                <a:cs typeface="Arial" pitchFamily="34" charset="0"/>
              </a:rPr>
              <a:t>Inji</a:t>
            </a:r>
            <a:r>
              <a:rPr lang="en-US" altLang="ko-KR" spc="80" dirty="0">
                <a:solidFill>
                  <a:prstClr val="black"/>
                </a:solidFill>
                <a:latin typeface="Arial" pitchFamily="34" charset="0"/>
                <a:cs typeface="Arial" pitchFamily="34" charset="0"/>
              </a:rPr>
              <a:t> PARK, The Republic of Korea </a:t>
            </a:r>
          </a:p>
          <a:p>
            <a:pPr marL="609600" indent="-609600" algn="ctr">
              <a:lnSpc>
                <a:spcPct val="150000"/>
              </a:lnSpc>
              <a:defRPr/>
            </a:pPr>
            <a:r>
              <a:rPr lang="en-US" altLang="ko-KR" spc="80" dirty="0">
                <a:solidFill>
                  <a:prstClr val="black"/>
                </a:solidFill>
                <a:latin typeface="Arial" pitchFamily="34" charset="0"/>
                <a:cs typeface="Arial" pitchFamily="34" charset="0"/>
              </a:rPr>
              <a:t>Secretary:  Andreas WEHRMEIER, BMW </a:t>
            </a:r>
          </a:p>
        </p:txBody>
      </p:sp>
      <p:sp>
        <p:nvSpPr>
          <p:cNvPr id="9" name="Rectangle 3">
            <a:extLst>
              <a:ext uri="{FF2B5EF4-FFF2-40B4-BE49-F238E27FC236}">
                <a16:creationId xmlns:a16="http://schemas.microsoft.com/office/drawing/2014/main" id="{E6786786-007D-4579-99F1-7664955D21DD}"/>
              </a:ext>
            </a:extLst>
          </p:cNvPr>
          <p:cNvSpPr txBox="1">
            <a:spLocks noChangeArrowheads="1"/>
          </p:cNvSpPr>
          <p:nvPr/>
        </p:nvSpPr>
        <p:spPr bwMode="auto">
          <a:xfrm>
            <a:off x="1809720" y="1772816"/>
            <a:ext cx="8606760" cy="2357454"/>
          </a:xfrm>
          <a:prstGeom prst="rect">
            <a:avLst/>
          </a:prstGeom>
          <a:noFill/>
          <a:ln>
            <a:miter lim="800000"/>
            <a:headEnd/>
            <a:tailEnd/>
          </a:ln>
        </p:spPr>
        <p:txBody>
          <a:bodyPr anchor="ctr"/>
          <a:lstStyle/>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Status Report of the</a:t>
            </a:r>
          </a:p>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VIAQ (Vehicle Interior Air Quality)</a:t>
            </a:r>
          </a:p>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Informal Working Group</a:t>
            </a:r>
          </a:p>
        </p:txBody>
      </p:sp>
      <p:sp>
        <p:nvSpPr>
          <p:cNvPr id="10" name="Textfeld 12">
            <a:extLst>
              <a:ext uri="{FF2B5EF4-FFF2-40B4-BE49-F238E27FC236}">
                <a16:creationId xmlns:a16="http://schemas.microsoft.com/office/drawing/2014/main" id="{94D0FD70-DC63-488C-A425-7F79949C5142}"/>
              </a:ext>
            </a:extLst>
          </p:cNvPr>
          <p:cNvSpPr txBox="1">
            <a:spLocks noChangeArrowheads="1"/>
          </p:cNvSpPr>
          <p:nvPr/>
        </p:nvSpPr>
        <p:spPr bwMode="auto">
          <a:xfrm>
            <a:off x="7746023" y="1074689"/>
            <a:ext cx="4351619"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Informal document </a:t>
            </a:r>
            <a:r>
              <a:rPr kumimoji="0" lang="en-US" dirty="0">
                <a:solidFill>
                  <a:prstClr val="black"/>
                </a:solidFill>
                <a:latin typeface="Arial" panose="020B0604020202020204" pitchFamily="34" charset="0"/>
                <a:cs typeface="Arial" panose="020B0604020202020204" pitchFamily="34" charset="0"/>
              </a:rPr>
              <a:t>GRPE-85-</a:t>
            </a:r>
            <a:r>
              <a:rPr kumimoji="0" lang="ru-RU" dirty="0">
                <a:solidFill>
                  <a:prstClr val="black"/>
                </a:solidFill>
                <a:latin typeface="Arial" panose="020B0604020202020204" pitchFamily="34" charset="0"/>
                <a:cs typeface="Arial" panose="020B0604020202020204" pitchFamily="34" charset="0"/>
              </a:rPr>
              <a:t>26</a:t>
            </a:r>
            <a:r>
              <a:rPr kumimoji="0" lang="fr-CH" dirty="0">
                <a:solidFill>
                  <a:prstClr val="black"/>
                </a:solidFill>
                <a:latin typeface="Arial" panose="020B0604020202020204" pitchFamily="34" charset="0"/>
                <a:cs typeface="Arial" panose="020B0604020202020204" pitchFamily="34" charset="0"/>
              </a:rPr>
              <a:t>-Rev.1</a:t>
            </a:r>
            <a:endParaRPr kumimoji="0" lang="de-DE" dirty="0">
              <a:solidFill>
                <a:prstClr val="black"/>
              </a:solidFill>
              <a:latin typeface="Arial" panose="020B0604020202020204" pitchFamily="34" charset="0"/>
              <a:cs typeface="Arial" panose="020B0604020202020204" pitchFamily="34" charset="0"/>
            </a:endParaRP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8</a:t>
            </a:r>
            <a:r>
              <a:rPr kumimoji="0" lang="en-GB" dirty="0">
                <a:solidFill>
                  <a:prstClr val="black"/>
                </a:solidFill>
                <a:latin typeface="Arial" panose="020B0604020202020204" pitchFamily="34" charset="0"/>
                <a:cs typeface="Arial" panose="020B0604020202020204" pitchFamily="34" charset="0"/>
              </a:rPr>
              <a:t>5</a:t>
            </a:r>
            <a:r>
              <a:rPr kumimoji="0" lang="en-GB" baseline="30000" dirty="0">
                <a:solidFill>
                  <a:prstClr val="black"/>
                </a:solidFill>
                <a:latin typeface="Arial" panose="020B0604020202020204" pitchFamily="34" charset="0"/>
                <a:cs typeface="Arial" panose="020B0604020202020204" pitchFamily="34" charset="0"/>
              </a:rPr>
              <a:t>th</a:t>
            </a:r>
            <a:r>
              <a:rPr kumimoji="0" lang="en-GB" dirty="0">
                <a:solidFill>
                  <a:prstClr val="black"/>
                </a:solidFill>
                <a:latin typeface="Arial" panose="020B0604020202020204" pitchFamily="34" charset="0"/>
                <a:cs typeface="Arial" panose="020B0604020202020204" pitchFamily="34" charset="0"/>
              </a:rPr>
              <a:t>  </a:t>
            </a:r>
            <a:r>
              <a:rPr kumimoji="0" lang="en-US" dirty="0">
                <a:solidFill>
                  <a:prstClr val="black"/>
                </a:solidFill>
                <a:latin typeface="Arial" panose="020B0604020202020204" pitchFamily="34" charset="0"/>
                <a:cs typeface="Arial" panose="020B0604020202020204" pitchFamily="34" charset="0"/>
              </a:rPr>
              <a:t>GRPE, </a:t>
            </a:r>
            <a:r>
              <a:rPr kumimoji="0" lang="en-GB" dirty="0">
                <a:solidFill>
                  <a:prstClr val="black"/>
                </a:solidFill>
                <a:latin typeface="Arial" panose="020B0604020202020204" pitchFamily="34" charset="0"/>
                <a:cs typeface="Arial" panose="020B0604020202020204" pitchFamily="34" charset="0"/>
              </a:rPr>
              <a:t>11-1</a:t>
            </a:r>
            <a:r>
              <a:rPr kumimoji="0" lang="ru-RU" dirty="0">
                <a:solidFill>
                  <a:prstClr val="black"/>
                </a:solidFill>
                <a:latin typeface="Arial" panose="020B0604020202020204" pitchFamily="34" charset="0"/>
                <a:cs typeface="Arial" panose="020B0604020202020204" pitchFamily="34" charset="0"/>
              </a:rPr>
              <a:t>4</a:t>
            </a:r>
            <a:r>
              <a:rPr kumimoji="0" lang="en-GB" dirty="0">
                <a:solidFill>
                  <a:prstClr val="black"/>
                </a:solidFill>
                <a:latin typeface="Arial" panose="020B0604020202020204" pitchFamily="34" charset="0"/>
                <a:cs typeface="Arial" panose="020B0604020202020204" pitchFamily="34" charset="0"/>
              </a:rPr>
              <a:t> January</a:t>
            </a:r>
            <a:r>
              <a:rPr kumimoji="0" lang="en-US" dirty="0">
                <a:solidFill>
                  <a:prstClr val="black"/>
                </a:solidFill>
                <a:latin typeface="Arial" panose="020B0604020202020204" pitchFamily="34" charset="0"/>
                <a:cs typeface="Arial" panose="020B0604020202020204" pitchFamily="34" charset="0"/>
              </a:rPr>
              <a:t> 2022</a:t>
            </a: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Agenda item 12</a:t>
            </a:r>
            <a:endParaRPr kumimoji="0" lang="de-DE" dirty="0">
              <a:solidFill>
                <a:prstClr val="black"/>
              </a:solidFill>
              <a:latin typeface="Arial" panose="020B0604020202020204" pitchFamily="34" charset="0"/>
              <a:cs typeface="Arial" panose="020B0604020202020204" pitchFamily="34" charset="0"/>
            </a:endParaRPr>
          </a:p>
          <a:p>
            <a:pPr algn="r"/>
            <a:endParaRPr lang="de-DE"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94350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2. Criteria for excluding a vehicle from tests</a:t>
            </a:r>
            <a:endParaRPr lang="ru-RU" sz="2400" dirty="0"/>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11537384" cy="3785652"/>
          </a:xfrm>
          <a:prstGeom prst="rect">
            <a:avLst/>
          </a:prstGeom>
          <a:noFill/>
        </p:spPr>
        <p:txBody>
          <a:bodyPr wrap="square" rtlCol="0">
            <a:spAutoFit/>
          </a:bodyPr>
          <a:lstStyle/>
          <a:p>
            <a:r>
              <a:rPr lang="en-GB" sz="2000" b="1" u="sng" dirty="0"/>
              <a:t>Proposals:</a:t>
            </a:r>
          </a:p>
          <a:p>
            <a:endParaRPr lang="en-GB" sz="2000" dirty="0"/>
          </a:p>
          <a:p>
            <a:r>
              <a:rPr lang="en-GB" sz="2000" dirty="0"/>
              <a:t>Exclusion shall be based on a positive answer to any of the criteria below:</a:t>
            </a:r>
          </a:p>
          <a:p>
            <a:pPr marL="342900" indent="-342900">
              <a:buFont typeface="Wingdings" panose="05000000000000000000" pitchFamily="2" charset="2"/>
              <a:buChar char="ü"/>
            </a:pPr>
            <a:r>
              <a:rPr lang="en-GB" sz="2000" dirty="0"/>
              <a:t>Is the vehicle </a:t>
            </a:r>
            <a:r>
              <a:rPr lang="en-GB" sz="2000" dirty="0">
                <a:solidFill>
                  <a:srgbClr val="0070C0"/>
                </a:solidFill>
              </a:rPr>
              <a:t>more than one month aged?</a:t>
            </a:r>
            <a:endParaRPr lang="en-GB" sz="2000" dirty="0"/>
          </a:p>
          <a:p>
            <a:pPr marL="342900" indent="-342900">
              <a:buFont typeface="Wingdings" panose="05000000000000000000" pitchFamily="2" charset="2"/>
              <a:buChar char="ü"/>
            </a:pPr>
            <a:r>
              <a:rPr lang="en-GB" sz="2000" dirty="0"/>
              <a:t>Does </a:t>
            </a:r>
            <a:r>
              <a:rPr lang="en-GB" sz="2000" dirty="0">
                <a:solidFill>
                  <a:srgbClr val="0070C0"/>
                </a:solidFill>
              </a:rPr>
              <a:t>the vehicle not have a full service history</a:t>
            </a:r>
            <a:r>
              <a:rPr lang="en-GB" sz="2000" dirty="0"/>
              <a:t>?</a:t>
            </a:r>
          </a:p>
          <a:p>
            <a:pPr marL="342900" indent="-342900">
              <a:buFont typeface="Wingdings" panose="05000000000000000000" pitchFamily="2" charset="2"/>
              <a:buChar char="ü"/>
            </a:pPr>
            <a:r>
              <a:rPr lang="en-GB" sz="2000" dirty="0"/>
              <a:t>Is there a </a:t>
            </a:r>
            <a:r>
              <a:rPr lang="en-GB" sz="2000" dirty="0">
                <a:solidFill>
                  <a:srgbClr val="0070C0"/>
                </a:solidFill>
              </a:rPr>
              <a:t>Malfunction Indication Light </a:t>
            </a:r>
            <a:r>
              <a:rPr lang="en-GB" sz="2000" dirty="0"/>
              <a:t>showing on the vehicle instrument panel?</a:t>
            </a:r>
          </a:p>
          <a:p>
            <a:pPr marL="342900" indent="-342900">
              <a:buFont typeface="Wingdings" panose="05000000000000000000" pitchFamily="2" charset="2"/>
              <a:buChar char="ü"/>
            </a:pPr>
            <a:r>
              <a:rPr lang="en-GB" sz="2000" dirty="0"/>
              <a:t>Has the </a:t>
            </a:r>
            <a:r>
              <a:rPr lang="en-GB" sz="2000" dirty="0">
                <a:solidFill>
                  <a:srgbClr val="0070C0"/>
                </a:solidFill>
              </a:rPr>
              <a:t>vehicle had unauthorised vehicle repairs</a:t>
            </a:r>
            <a:r>
              <a:rPr lang="en-GB" sz="2000" dirty="0"/>
              <a:t>?</a:t>
            </a:r>
          </a:p>
          <a:p>
            <a:pPr marL="342900" indent="-342900">
              <a:buFont typeface="Wingdings" panose="05000000000000000000" pitchFamily="2" charset="2"/>
              <a:buChar char="ü"/>
            </a:pPr>
            <a:r>
              <a:rPr lang="en-GB" sz="2000" dirty="0"/>
              <a:t>Has </a:t>
            </a:r>
            <a:r>
              <a:rPr lang="en-GB" sz="2000" dirty="0">
                <a:solidFill>
                  <a:srgbClr val="0070C0"/>
                </a:solidFill>
              </a:rPr>
              <a:t>any part of the vehicle’s heating and ventilation system replaced with non-original parts</a:t>
            </a:r>
            <a:r>
              <a:rPr lang="en-GB" sz="2000" dirty="0"/>
              <a:t>?</a:t>
            </a:r>
          </a:p>
          <a:p>
            <a:pPr marL="342900" indent="-342900">
              <a:buFont typeface="Wingdings" panose="05000000000000000000" pitchFamily="2" charset="2"/>
              <a:buChar char="ü"/>
            </a:pPr>
            <a:r>
              <a:rPr lang="en-GB" sz="2000" dirty="0"/>
              <a:t>Through visual inspection of the vehicle, are there </a:t>
            </a:r>
            <a:r>
              <a:rPr lang="en-GB" sz="2000" dirty="0">
                <a:solidFill>
                  <a:srgbClr val="0070C0"/>
                </a:solidFill>
              </a:rPr>
              <a:t>any damaged ventilation system relevant components</a:t>
            </a:r>
            <a:r>
              <a:rPr lang="en-GB" sz="2000" dirty="0"/>
              <a:t>?</a:t>
            </a:r>
          </a:p>
          <a:p>
            <a:pPr marL="342900" indent="-342900">
              <a:buFont typeface="Wingdings" panose="05000000000000000000" pitchFamily="2" charset="2"/>
              <a:buChar char="ü"/>
            </a:pPr>
            <a:r>
              <a:rPr lang="en-GB" sz="2000" dirty="0"/>
              <a:t>Are there </a:t>
            </a:r>
            <a:r>
              <a:rPr lang="en-GB" sz="2000" dirty="0">
                <a:solidFill>
                  <a:srgbClr val="0070C0"/>
                </a:solidFill>
              </a:rPr>
              <a:t>any obstructions to the vehicle air intake path</a:t>
            </a:r>
            <a:r>
              <a:rPr lang="en-GB" sz="2000" dirty="0"/>
              <a:t>?</a:t>
            </a:r>
          </a:p>
          <a:p>
            <a:pPr marL="342900" indent="-342900">
              <a:buFont typeface="Wingdings" panose="05000000000000000000" pitchFamily="2" charset="2"/>
              <a:buChar char="ü"/>
            </a:pPr>
            <a:r>
              <a:rPr lang="en-GB" sz="2000" dirty="0"/>
              <a:t>Is </a:t>
            </a:r>
            <a:r>
              <a:rPr lang="en-GB" sz="2000" dirty="0">
                <a:solidFill>
                  <a:srgbClr val="0070C0"/>
                </a:solidFill>
              </a:rPr>
              <a:t>the vehicle not in overall safe operating condition</a:t>
            </a:r>
            <a:r>
              <a:rPr lang="en-GB" sz="2000" dirty="0"/>
              <a:t>?</a:t>
            </a:r>
          </a:p>
          <a:p>
            <a:pPr marL="342900" indent="-342900">
              <a:buFont typeface="Wingdings" panose="05000000000000000000" pitchFamily="2" charset="2"/>
              <a:buChar char="ü"/>
            </a:pPr>
            <a:r>
              <a:rPr lang="en-GB" sz="2000" dirty="0"/>
              <a:t>Is there </a:t>
            </a:r>
            <a:r>
              <a:rPr lang="en-GB" sz="2000" dirty="0">
                <a:solidFill>
                  <a:srgbClr val="0070C0"/>
                </a:solidFill>
              </a:rPr>
              <a:t>any damage to the body of the vehicle</a:t>
            </a:r>
            <a:r>
              <a:rPr lang="en-GB" sz="2000" dirty="0"/>
              <a:t>, including but not limited to doors, windows and the rear?</a:t>
            </a:r>
            <a:endParaRPr lang="ru-RU" sz="2000" dirty="0"/>
          </a:p>
        </p:txBody>
      </p:sp>
    </p:spTree>
    <p:extLst>
      <p:ext uri="{BB962C8B-B14F-4D97-AF65-F5344CB8AC3E}">
        <p14:creationId xmlns:p14="http://schemas.microsoft.com/office/powerpoint/2010/main" val="3968866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3. Test Vehicle age/mileage</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11537384" cy="1938992"/>
          </a:xfrm>
          <a:prstGeom prst="rect">
            <a:avLst/>
          </a:prstGeom>
          <a:noFill/>
        </p:spPr>
        <p:txBody>
          <a:bodyPr wrap="square" rtlCol="0">
            <a:spAutoFit/>
          </a:bodyPr>
          <a:lstStyle/>
          <a:p>
            <a:r>
              <a:rPr lang="en-GB" sz="2000" b="1" u="sng" dirty="0"/>
              <a:t>Proposals:</a:t>
            </a:r>
          </a:p>
          <a:p>
            <a:endParaRPr lang="en-GB" sz="2000" dirty="0"/>
          </a:p>
          <a:p>
            <a:pPr marL="457200" indent="-457200">
              <a:buFont typeface="+mj-lt"/>
              <a:buAutoNum type="arabicPeriod"/>
            </a:pPr>
            <a:r>
              <a:rPr lang="en-GB" sz="2000" dirty="0"/>
              <a:t>3 000…15 000 km</a:t>
            </a:r>
            <a:endParaRPr lang="en-GB" sz="1100" dirty="0"/>
          </a:p>
          <a:p>
            <a:pPr marL="457200" indent="-457200">
              <a:buFont typeface="+mj-lt"/>
              <a:buAutoNum type="arabicPeriod"/>
            </a:pPr>
            <a:r>
              <a:rPr lang="en-GB" sz="2000" dirty="0"/>
              <a:t>3 000…160 000 km</a:t>
            </a:r>
          </a:p>
          <a:p>
            <a:pPr marL="457200" indent="-457200">
              <a:buFont typeface="+mj-lt"/>
              <a:buAutoNum type="arabicPeriod"/>
            </a:pPr>
            <a:r>
              <a:rPr lang="en-GB" sz="2000" dirty="0"/>
              <a:t>&lt;25 000 km and age &lt;2 years</a:t>
            </a:r>
          </a:p>
          <a:p>
            <a:pPr marL="457200" indent="-457200">
              <a:buFont typeface="+mj-lt"/>
              <a:buAutoNum type="arabicPeriod"/>
            </a:pPr>
            <a:r>
              <a:rPr lang="en-GB" sz="2000" dirty="0"/>
              <a:t>&gt;5 000 km</a:t>
            </a:r>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4" y="5587695"/>
            <a:ext cx="4371152"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This item needs additional discussion</a:t>
            </a:r>
            <a:endParaRPr lang="ru-RU" sz="2000" b="1" dirty="0"/>
          </a:p>
        </p:txBody>
      </p:sp>
    </p:spTree>
    <p:extLst>
      <p:ext uri="{BB962C8B-B14F-4D97-AF65-F5344CB8AC3E}">
        <p14:creationId xmlns:p14="http://schemas.microsoft.com/office/powerpoint/2010/main" val="405684667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4. Meteorological Conditions</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11537384" cy="3170099"/>
          </a:xfrm>
          <a:prstGeom prst="rect">
            <a:avLst/>
          </a:prstGeom>
          <a:noFill/>
        </p:spPr>
        <p:txBody>
          <a:bodyPr wrap="square" rtlCol="0">
            <a:spAutoFit/>
          </a:bodyPr>
          <a:lstStyle/>
          <a:p>
            <a:r>
              <a:rPr lang="en-GB" sz="2000" b="1" u="sng" dirty="0"/>
              <a:t>Proposals:</a:t>
            </a:r>
          </a:p>
          <a:p>
            <a:endParaRPr lang="en-GB" sz="2000" dirty="0"/>
          </a:p>
          <a:p>
            <a:r>
              <a:rPr lang="en-GB" sz="2000" spc="-80" dirty="0"/>
              <a:t>Weather condition: </a:t>
            </a:r>
            <a:r>
              <a:rPr lang="en-GB" sz="2000" spc="-80" dirty="0">
                <a:solidFill>
                  <a:srgbClr val="0070C0"/>
                </a:solidFill>
              </a:rPr>
              <a:t>no rain, fog, snow or standing water on the carriageway </a:t>
            </a:r>
          </a:p>
          <a:p>
            <a:r>
              <a:rPr lang="en-GB" sz="2000" dirty="0"/>
              <a:t>Relative Humidity		40…80%</a:t>
            </a:r>
          </a:p>
          <a:p>
            <a:r>
              <a:rPr lang="en-GB" sz="2000" dirty="0"/>
              <a:t>Atmospheric pressure	</a:t>
            </a:r>
            <a:r>
              <a:rPr lang="en-GB" sz="2000" spc="-80" dirty="0"/>
              <a:t>85…110 kPa</a:t>
            </a:r>
          </a:p>
          <a:p>
            <a:endParaRPr lang="en-GB" sz="2000" dirty="0"/>
          </a:p>
          <a:p>
            <a:r>
              <a:rPr lang="en-GB" sz="2000" b="1" dirty="0"/>
              <a:t>Temperature:</a:t>
            </a:r>
          </a:p>
          <a:p>
            <a:pPr marL="457200" indent="-457200">
              <a:buFont typeface="+mj-lt"/>
              <a:buAutoNum type="arabicPeriod"/>
            </a:pPr>
            <a:r>
              <a:rPr lang="en-GB" sz="2000" dirty="0"/>
              <a:t>-7…+35</a:t>
            </a:r>
            <a:r>
              <a:rPr lang="en-GB" sz="2000" baseline="30000" dirty="0"/>
              <a:t>o</a:t>
            </a:r>
            <a:r>
              <a:rPr lang="en-GB" sz="2000" dirty="0"/>
              <a:t>C</a:t>
            </a:r>
          </a:p>
          <a:p>
            <a:pPr marL="457200" indent="-457200">
              <a:buFont typeface="+mj-lt"/>
              <a:buAutoNum type="arabicPeriod"/>
            </a:pPr>
            <a:r>
              <a:rPr lang="en-GB" sz="2000" dirty="0"/>
              <a:t>10…20</a:t>
            </a:r>
            <a:r>
              <a:rPr lang="en-GB" sz="2000" baseline="30000" dirty="0"/>
              <a:t>o</a:t>
            </a:r>
            <a:r>
              <a:rPr lang="en-GB" sz="2000" dirty="0"/>
              <a:t>C</a:t>
            </a:r>
          </a:p>
          <a:p>
            <a:pPr marL="457200" indent="-457200">
              <a:buFont typeface="+mj-lt"/>
              <a:buAutoNum type="arabicPeriod"/>
            </a:pPr>
            <a:r>
              <a:rPr lang="en-GB" sz="2000" dirty="0"/>
              <a:t>5…25</a:t>
            </a:r>
            <a:r>
              <a:rPr lang="en-GB" sz="2000" baseline="30000" dirty="0"/>
              <a:t>o</a:t>
            </a:r>
            <a:r>
              <a:rPr lang="en-GB" sz="2000" dirty="0"/>
              <a:t>C</a:t>
            </a:r>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4" y="5587695"/>
            <a:ext cx="5697546"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Temperature range needs additional discussion</a:t>
            </a:r>
            <a:endParaRPr lang="ru-RU" sz="2000" b="1" dirty="0"/>
          </a:p>
        </p:txBody>
      </p:sp>
    </p:spTree>
    <p:extLst>
      <p:ext uri="{BB962C8B-B14F-4D97-AF65-F5344CB8AC3E}">
        <p14:creationId xmlns:p14="http://schemas.microsoft.com/office/powerpoint/2010/main" val="24296514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5. Test Conditions</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654374"/>
            <a:ext cx="8456769" cy="5355312"/>
          </a:xfrm>
          <a:prstGeom prst="rect">
            <a:avLst/>
          </a:prstGeom>
          <a:noFill/>
        </p:spPr>
        <p:txBody>
          <a:bodyPr wrap="square" rtlCol="0">
            <a:spAutoFit/>
          </a:bodyPr>
          <a:lstStyle/>
          <a:p>
            <a:pPr>
              <a:lnSpc>
                <a:spcPct val="90000"/>
              </a:lnSpc>
            </a:pPr>
            <a:r>
              <a:rPr lang="en-GB" sz="2000" b="1" u="sng" dirty="0"/>
              <a:t>Proposals:</a:t>
            </a:r>
          </a:p>
          <a:p>
            <a:pPr marL="342900" indent="-342900">
              <a:lnSpc>
                <a:spcPct val="90000"/>
              </a:lnSpc>
              <a:buFont typeface="Arial" panose="020B0604020202020204" pitchFamily="34" charset="0"/>
              <a:buChar char="•"/>
            </a:pPr>
            <a:r>
              <a:rPr lang="en-GB" sz="2000" dirty="0"/>
              <a:t>The test must be primarily conducted </a:t>
            </a:r>
            <a:r>
              <a:rPr lang="en-GB" sz="2000" b="1" dirty="0">
                <a:solidFill>
                  <a:srgbClr val="0070C0"/>
                </a:solidFill>
              </a:rPr>
              <a:t>on city roads and urban locations</a:t>
            </a:r>
          </a:p>
          <a:p>
            <a:pPr marL="342900" indent="-342900">
              <a:lnSpc>
                <a:spcPct val="90000"/>
              </a:lnSpc>
              <a:buFont typeface="Arial" panose="020B0604020202020204" pitchFamily="34" charset="0"/>
              <a:buChar char="•"/>
            </a:pPr>
            <a:r>
              <a:rPr lang="en-GB" sz="2000" dirty="0"/>
              <a:t>Driving time		Monday to Sunday, 06:00 to 20:00</a:t>
            </a:r>
          </a:p>
          <a:p>
            <a:pPr marL="342900" indent="-342900">
              <a:lnSpc>
                <a:spcPct val="90000"/>
              </a:lnSpc>
              <a:buFont typeface="Arial" panose="020B0604020202020204" pitchFamily="34" charset="0"/>
              <a:buChar char="•"/>
            </a:pPr>
            <a:r>
              <a:rPr lang="en-GB" sz="2000" dirty="0"/>
              <a:t>Road condition	Paved streets</a:t>
            </a:r>
          </a:p>
          <a:p>
            <a:pPr marL="342900" indent="-342900">
              <a:lnSpc>
                <a:spcPct val="90000"/>
              </a:lnSpc>
              <a:buFont typeface="Arial" panose="020B0604020202020204" pitchFamily="34" charset="0"/>
              <a:buChar char="•"/>
            </a:pPr>
            <a:r>
              <a:rPr lang="en-GB" sz="2000" dirty="0"/>
              <a:t>It is recommended to </a:t>
            </a:r>
            <a:r>
              <a:rPr lang="en-GB" sz="2000" b="1" dirty="0">
                <a:solidFill>
                  <a:srgbClr val="0070C0"/>
                </a:solidFill>
              </a:rPr>
              <a:t>avoid long tunnels, high altitudes and construction areas</a:t>
            </a:r>
            <a:r>
              <a:rPr lang="en-GB" sz="2000" dirty="0"/>
              <a:t>.</a:t>
            </a:r>
          </a:p>
          <a:p>
            <a:pPr>
              <a:lnSpc>
                <a:spcPct val="90000"/>
              </a:lnSpc>
            </a:pPr>
            <a:r>
              <a:rPr lang="en-GB" sz="2000" dirty="0"/>
              <a:t>Each trip shall meet the conditions  below</a:t>
            </a:r>
            <a:r>
              <a:rPr lang="ru-RU" sz="2000" dirty="0"/>
              <a:t>:</a:t>
            </a:r>
          </a:p>
          <a:p>
            <a:pPr marL="342900" indent="-342900">
              <a:lnSpc>
                <a:spcPct val="90000"/>
              </a:lnSpc>
              <a:buFont typeface="Arial" panose="020B0604020202020204" pitchFamily="34" charset="0"/>
              <a:buChar char="•"/>
            </a:pPr>
            <a:r>
              <a:rPr lang="en-GB" sz="2000" b="1" dirty="0">
                <a:solidFill>
                  <a:srgbClr val="0070C0"/>
                </a:solidFill>
              </a:rPr>
              <a:t>Instantaneous vehicle speed</a:t>
            </a:r>
            <a:r>
              <a:rPr lang="ru-RU" sz="2000" b="1" dirty="0">
                <a:solidFill>
                  <a:srgbClr val="0070C0"/>
                </a:solidFill>
              </a:rPr>
              <a:t> ≤60 </a:t>
            </a:r>
            <a:r>
              <a:rPr lang="en-GB" sz="2000" b="1" dirty="0">
                <a:solidFill>
                  <a:srgbClr val="0070C0"/>
                </a:solidFill>
              </a:rPr>
              <a:t>km/h</a:t>
            </a:r>
          </a:p>
          <a:p>
            <a:pPr marL="342900" indent="-342900">
              <a:lnSpc>
                <a:spcPct val="90000"/>
              </a:lnSpc>
              <a:buFont typeface="Arial" panose="020B0604020202020204" pitchFamily="34" charset="0"/>
              <a:buChar char="•"/>
            </a:pPr>
            <a:r>
              <a:rPr lang="en-GB" sz="2000" b="1" dirty="0">
                <a:solidFill>
                  <a:srgbClr val="0070C0"/>
                </a:solidFill>
              </a:rPr>
              <a:t>Minimum distance</a:t>
            </a:r>
            <a:r>
              <a:rPr lang="ru-RU" sz="2000" b="1" dirty="0">
                <a:solidFill>
                  <a:srgbClr val="0070C0"/>
                </a:solidFill>
              </a:rPr>
              <a:t>	</a:t>
            </a:r>
            <a:r>
              <a:rPr lang="en-GB" sz="2000" b="1" dirty="0">
                <a:solidFill>
                  <a:srgbClr val="0070C0"/>
                </a:solidFill>
              </a:rPr>
              <a:t>10 km</a:t>
            </a:r>
          </a:p>
          <a:p>
            <a:pPr marL="342900" indent="-342900">
              <a:lnSpc>
                <a:spcPct val="90000"/>
              </a:lnSpc>
              <a:buFont typeface="Arial" panose="020B0604020202020204" pitchFamily="34" charset="0"/>
              <a:buChar char="•"/>
            </a:pPr>
            <a:r>
              <a:rPr lang="en-GB" sz="2000" b="1" dirty="0">
                <a:solidFill>
                  <a:srgbClr val="0070C0"/>
                </a:solidFill>
              </a:rPr>
              <a:t>Minimum duration 	30 min</a:t>
            </a:r>
          </a:p>
          <a:p>
            <a:pPr marL="342900" indent="-342900">
              <a:lnSpc>
                <a:spcPct val="90000"/>
              </a:lnSpc>
              <a:buFont typeface="Arial" panose="020B0604020202020204" pitchFamily="34" charset="0"/>
              <a:buChar char="•"/>
            </a:pPr>
            <a:r>
              <a:rPr lang="en-GB" sz="2000" dirty="0"/>
              <a:t>A normal driving style shall be adopted. </a:t>
            </a:r>
          </a:p>
          <a:p>
            <a:pPr marL="342900" indent="-342900">
              <a:lnSpc>
                <a:spcPct val="90000"/>
              </a:lnSpc>
              <a:buFont typeface="Arial" panose="020B0604020202020204" pitchFamily="34" charset="0"/>
              <a:buChar char="•"/>
            </a:pPr>
            <a:r>
              <a:rPr lang="en-GB" sz="2000" b="1" dirty="0">
                <a:solidFill>
                  <a:srgbClr val="0070C0"/>
                </a:solidFill>
              </a:rPr>
              <a:t>Average speed 	40…60 km/h</a:t>
            </a:r>
          </a:p>
          <a:p>
            <a:pPr marL="342900" indent="-342900">
              <a:lnSpc>
                <a:spcPct val="90000"/>
              </a:lnSpc>
              <a:buFont typeface="Arial" panose="020B0604020202020204" pitchFamily="34" charset="0"/>
              <a:buChar char="•"/>
            </a:pPr>
            <a:r>
              <a:rPr lang="en-GB" sz="2000" b="1" dirty="0">
                <a:solidFill>
                  <a:srgbClr val="0070C0"/>
                </a:solidFill>
              </a:rPr>
              <a:t>Average altitude 	0…700 m</a:t>
            </a:r>
          </a:p>
          <a:p>
            <a:pPr marL="342900" indent="-342900">
              <a:lnSpc>
                <a:spcPct val="90000"/>
              </a:lnSpc>
              <a:buFont typeface="Arial" panose="020B0604020202020204" pitchFamily="34" charset="0"/>
              <a:buChar char="•"/>
            </a:pPr>
            <a:r>
              <a:rPr lang="en-GB" sz="2000" dirty="0"/>
              <a:t>There should </a:t>
            </a:r>
            <a:r>
              <a:rPr lang="en-GB" sz="2000" b="1" dirty="0">
                <a:solidFill>
                  <a:srgbClr val="0070C0"/>
                </a:solidFill>
              </a:rPr>
              <a:t>the driver and one passenger present in the vehicle for the duration of the test</a:t>
            </a:r>
            <a:r>
              <a:rPr lang="en-GB" sz="2000" dirty="0"/>
              <a:t>. </a:t>
            </a:r>
          </a:p>
          <a:p>
            <a:pPr marL="342900" indent="-342900">
              <a:lnSpc>
                <a:spcPct val="90000"/>
              </a:lnSpc>
              <a:buFont typeface="Arial" panose="020B0604020202020204" pitchFamily="34" charset="0"/>
              <a:buChar char="•"/>
            </a:pPr>
            <a:r>
              <a:rPr lang="en-GB" sz="2000" dirty="0"/>
              <a:t>All </a:t>
            </a:r>
            <a:r>
              <a:rPr lang="en-GB" sz="2000" b="1" dirty="0">
                <a:solidFill>
                  <a:srgbClr val="0070C0"/>
                </a:solidFill>
              </a:rPr>
              <a:t>outer clothing of the driver should be made of [polyester] to minimise particle generation</a:t>
            </a:r>
            <a:r>
              <a:rPr lang="en-GB" sz="2000" dirty="0"/>
              <a:t> from the driver.</a:t>
            </a:r>
          </a:p>
          <a:p>
            <a:pPr marL="342900" indent="-342900">
              <a:lnSpc>
                <a:spcPct val="90000"/>
              </a:lnSpc>
              <a:buFont typeface="Arial" panose="020B0604020202020204" pitchFamily="34" charset="0"/>
              <a:buChar char="•"/>
            </a:pPr>
            <a:r>
              <a:rPr lang="en-GB" sz="2000" dirty="0"/>
              <a:t>The cabin before the test should be cleaned and free of dust or other dirt.</a:t>
            </a:r>
          </a:p>
          <a:p>
            <a:pPr>
              <a:lnSpc>
                <a:spcPct val="90000"/>
              </a:lnSpc>
            </a:pPr>
            <a:endParaRPr lang="en-GB" sz="20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9360011" y="5603133"/>
            <a:ext cx="2572775"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The item needs additional discussion</a:t>
            </a:r>
            <a:endParaRPr lang="ru-RU" sz="2000" b="1" dirty="0"/>
          </a:p>
        </p:txBody>
      </p:sp>
      <p:sp>
        <p:nvSpPr>
          <p:cNvPr id="4" name="TextBox 3">
            <a:extLst>
              <a:ext uri="{FF2B5EF4-FFF2-40B4-BE49-F238E27FC236}">
                <a16:creationId xmlns:a16="http://schemas.microsoft.com/office/drawing/2014/main" id="{6B81B6CE-957D-40A1-9DD2-F0B54B738896}"/>
              </a:ext>
            </a:extLst>
          </p:cNvPr>
          <p:cNvSpPr txBox="1"/>
          <p:nvPr/>
        </p:nvSpPr>
        <p:spPr>
          <a:xfrm>
            <a:off x="8962227" y="1654374"/>
            <a:ext cx="2970559"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b="1" u="sng" dirty="0"/>
              <a:t>Alternatively:</a:t>
            </a:r>
          </a:p>
          <a:p>
            <a:r>
              <a:rPr lang="en-GB" dirty="0"/>
              <a:t>UN Requirements to RDE</a:t>
            </a:r>
          </a:p>
        </p:txBody>
      </p:sp>
    </p:spTree>
    <p:extLst>
      <p:ext uri="{BB962C8B-B14F-4D97-AF65-F5344CB8AC3E}">
        <p14:creationId xmlns:p14="http://schemas.microsoft.com/office/powerpoint/2010/main" val="372198980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6. Sampling Points/Sampling Lines</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11537384" cy="3785652"/>
          </a:xfrm>
          <a:prstGeom prst="rect">
            <a:avLst/>
          </a:prstGeom>
          <a:noFill/>
        </p:spPr>
        <p:txBody>
          <a:bodyPr wrap="square" rtlCol="0">
            <a:spAutoFit/>
          </a:bodyPr>
          <a:lstStyle/>
          <a:p>
            <a:r>
              <a:rPr lang="en-GB" sz="2000" b="1" u="sng" dirty="0"/>
              <a:t>Proposals:</a:t>
            </a:r>
          </a:p>
          <a:p>
            <a:endParaRPr lang="en-GB" sz="2000" dirty="0"/>
          </a:p>
          <a:p>
            <a:pPr marL="273050" indent="-273050">
              <a:buAutoNum type="arabicPeriod"/>
            </a:pPr>
            <a:r>
              <a:rPr lang="en-GB" sz="2000" dirty="0"/>
              <a:t>The interior sampling point should be a </a:t>
            </a:r>
            <a:r>
              <a:rPr lang="en-GB" sz="2000" b="1" dirty="0">
                <a:solidFill>
                  <a:srgbClr val="0070C0"/>
                </a:solidFill>
              </a:rPr>
              <a:t>head-height between the front headrests</a:t>
            </a:r>
            <a:br>
              <a:rPr lang="en-GB" sz="2000" b="1" dirty="0">
                <a:solidFill>
                  <a:srgbClr val="0070C0"/>
                </a:solidFill>
              </a:rPr>
            </a:br>
            <a:endParaRPr lang="en-GB" sz="2000" b="1" dirty="0">
              <a:solidFill>
                <a:srgbClr val="0070C0"/>
              </a:solidFill>
            </a:endParaRPr>
          </a:p>
          <a:p>
            <a:pPr marL="273050" indent="-273050">
              <a:buAutoNum type="arabicPeriod"/>
            </a:pPr>
            <a:r>
              <a:rPr lang="en-GB" sz="2000" dirty="0"/>
              <a:t>The external sampling point should be </a:t>
            </a:r>
            <a:r>
              <a:rPr lang="en-GB" sz="2000" b="1" dirty="0">
                <a:solidFill>
                  <a:srgbClr val="0070C0"/>
                </a:solidFill>
              </a:rPr>
              <a:t>as close as reasonably </a:t>
            </a:r>
            <a:br>
              <a:rPr lang="en-GB" sz="2000" b="1" dirty="0">
                <a:solidFill>
                  <a:srgbClr val="0070C0"/>
                </a:solidFill>
              </a:rPr>
            </a:br>
            <a:r>
              <a:rPr lang="en-GB" sz="2000" b="1" dirty="0">
                <a:solidFill>
                  <a:srgbClr val="0070C0"/>
                </a:solidFill>
              </a:rPr>
              <a:t>possible  to the ventilation air intake</a:t>
            </a:r>
            <a:r>
              <a:rPr lang="en-GB" sz="2000" dirty="0"/>
              <a:t>. Sampling should be isokinetic.</a:t>
            </a:r>
            <a:br>
              <a:rPr lang="en-GB" sz="2000" dirty="0"/>
            </a:br>
            <a:r>
              <a:rPr lang="en-GB" sz="2000" u="sng" dirty="0"/>
              <a:t>Alternatively: </a:t>
            </a:r>
            <a:r>
              <a:rPr lang="en-GB" sz="2000" dirty="0"/>
              <a:t>Not measured, and used PM10 and PM2.5 </a:t>
            </a:r>
            <a:r>
              <a:rPr lang="en-GB" sz="2000" b="1" dirty="0">
                <a:solidFill>
                  <a:srgbClr val="0070C0"/>
                </a:solidFill>
              </a:rPr>
              <a:t>data from real-time roadside monitoring </a:t>
            </a:r>
            <a:r>
              <a:rPr lang="en-GB" sz="2000" dirty="0"/>
              <a:t>stations </a:t>
            </a:r>
          </a:p>
          <a:p>
            <a:pPr marL="273050" indent="-273050">
              <a:buAutoNum type="arabicPeriod"/>
            </a:pPr>
            <a:endParaRPr lang="ru-RU" sz="2000" dirty="0"/>
          </a:p>
          <a:p>
            <a:pPr marL="273050" indent="-273050">
              <a:buAutoNum type="arabicPeriod"/>
            </a:pPr>
            <a:r>
              <a:rPr lang="en-GB" sz="2000" dirty="0"/>
              <a:t>The sample lines should be made of a near-zero-loss material </a:t>
            </a:r>
            <a:br>
              <a:rPr lang="en-GB" sz="2000" dirty="0"/>
            </a:br>
            <a:r>
              <a:rPr lang="en-GB" sz="2000" dirty="0"/>
              <a:t>such as PTFE for gas and anti-static material for particulates.</a:t>
            </a:r>
            <a:br>
              <a:rPr lang="en-GB" sz="2000" dirty="0"/>
            </a:br>
            <a:r>
              <a:rPr lang="en-GB" sz="2000" dirty="0">
                <a:solidFill>
                  <a:srgbClr val="000000"/>
                </a:solidFill>
              </a:rPr>
              <a:t>Not longer than 1 m and with no sharp bends.</a:t>
            </a:r>
            <a:endParaRPr lang="en-GB" sz="2000" dirty="0"/>
          </a:p>
          <a:p>
            <a:endParaRPr lang="en-GB" sz="20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4" y="5965546"/>
            <a:ext cx="5321410"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The item needs additional discussion</a:t>
            </a:r>
            <a:endParaRPr lang="ru-RU" sz="2000" b="1" dirty="0"/>
          </a:p>
        </p:txBody>
      </p:sp>
    </p:spTree>
    <p:extLst>
      <p:ext uri="{BB962C8B-B14F-4D97-AF65-F5344CB8AC3E}">
        <p14:creationId xmlns:p14="http://schemas.microsoft.com/office/powerpoint/2010/main" val="216177671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7.Background air pollution level</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11537384" cy="2554545"/>
          </a:xfrm>
          <a:prstGeom prst="rect">
            <a:avLst/>
          </a:prstGeom>
          <a:noFill/>
        </p:spPr>
        <p:txBody>
          <a:bodyPr wrap="square" rtlCol="0">
            <a:spAutoFit/>
          </a:bodyPr>
          <a:lstStyle/>
          <a:p>
            <a:r>
              <a:rPr lang="en-GB" sz="2000" b="1" u="sng" dirty="0"/>
              <a:t>Proposals:</a:t>
            </a:r>
          </a:p>
          <a:p>
            <a:endParaRPr lang="en-GB" sz="2000" dirty="0"/>
          </a:p>
          <a:p>
            <a:r>
              <a:rPr lang="en-GB" sz="2000" dirty="0"/>
              <a:t>PM</a:t>
            </a:r>
            <a:r>
              <a:rPr lang="en-GB" sz="2000" baseline="-25000" dirty="0"/>
              <a:t>2.5</a:t>
            </a:r>
            <a:r>
              <a:rPr lang="en-GB" sz="2000" dirty="0"/>
              <a:t> concentration: </a:t>
            </a:r>
          </a:p>
          <a:p>
            <a:pPr marL="342900" indent="-342900">
              <a:buFont typeface="Arial" panose="020B0604020202020204" pitchFamily="34" charset="0"/>
              <a:buChar char="•"/>
            </a:pPr>
            <a:r>
              <a:rPr lang="en-GB" sz="2000" dirty="0"/>
              <a:t>5…100 </a:t>
            </a:r>
            <a:r>
              <a:rPr lang="en-GB" sz="2000" dirty="0" err="1"/>
              <a:t>μg</a:t>
            </a:r>
            <a:r>
              <a:rPr lang="en-GB" sz="2000" dirty="0"/>
              <a:t>/m</a:t>
            </a:r>
            <a:r>
              <a:rPr lang="en-GB" sz="2000" baseline="30000" dirty="0"/>
              <a:t>3</a:t>
            </a:r>
          </a:p>
          <a:p>
            <a:pPr marL="342900" indent="-342900">
              <a:buFont typeface="Arial" panose="020B0604020202020204" pitchFamily="34" charset="0"/>
              <a:buChar char="•"/>
            </a:pPr>
            <a:r>
              <a:rPr lang="en-GB" sz="2000" dirty="0"/>
              <a:t>10…200 </a:t>
            </a:r>
            <a:r>
              <a:rPr lang="en-GB" sz="2000" dirty="0" err="1"/>
              <a:t>μg</a:t>
            </a:r>
            <a:r>
              <a:rPr lang="en-GB" sz="2000" dirty="0"/>
              <a:t>/m</a:t>
            </a:r>
            <a:r>
              <a:rPr lang="en-GB" sz="2000" baseline="30000" dirty="0"/>
              <a:t>3</a:t>
            </a:r>
          </a:p>
          <a:p>
            <a:pPr marL="342900" indent="-342900">
              <a:buFont typeface="Arial" panose="020B0604020202020204" pitchFamily="34" charset="0"/>
              <a:buChar char="•"/>
            </a:pPr>
            <a:r>
              <a:rPr lang="en-GB" sz="2000" dirty="0"/>
              <a:t>81…150  </a:t>
            </a:r>
            <a:r>
              <a:rPr lang="en-GB" sz="2000" dirty="0" err="1"/>
              <a:t>μg</a:t>
            </a:r>
            <a:r>
              <a:rPr lang="en-GB" sz="2000" dirty="0"/>
              <a:t>/m</a:t>
            </a:r>
            <a:r>
              <a:rPr lang="en-GB" sz="2000" baseline="30000" dirty="0"/>
              <a:t>3</a:t>
            </a:r>
          </a:p>
          <a:p>
            <a:pPr marL="342900" indent="-342900">
              <a:buFont typeface="Arial" panose="020B0604020202020204" pitchFamily="34" charset="0"/>
              <a:buChar char="•"/>
            </a:pPr>
            <a:r>
              <a:rPr lang="en-GB" sz="2000" dirty="0"/>
              <a:t>&gt;</a:t>
            </a:r>
            <a:r>
              <a:rPr kumimoji="0" lang="en-GB" sz="2000" i="0" u="none" strike="noStrike" kern="1200" cap="none" spc="0" normalizeH="0" baseline="0" noProof="0" dirty="0">
                <a:ln>
                  <a:noFill/>
                </a:ln>
                <a:effectLst/>
                <a:uLnTx/>
                <a:uFillTx/>
                <a:ea typeface="+mn-ea"/>
                <a:cs typeface="+mn-cs"/>
              </a:rPr>
              <a:t> 30 µg/m</a:t>
            </a:r>
            <a:r>
              <a:rPr kumimoji="0" lang="en-GB" sz="2000" i="0" u="none" strike="noStrike" kern="1200" cap="none" spc="0" normalizeH="0" baseline="30000" noProof="0" dirty="0">
                <a:ln>
                  <a:noFill/>
                </a:ln>
                <a:effectLst/>
                <a:uLnTx/>
                <a:uFillTx/>
                <a:ea typeface="+mn-ea"/>
                <a:cs typeface="+mn-cs"/>
              </a:rPr>
              <a:t>3</a:t>
            </a:r>
            <a:endParaRPr lang="en-GB" sz="2000" baseline="30000" dirty="0"/>
          </a:p>
          <a:p>
            <a:pPr marL="342900" indent="-342900">
              <a:buFont typeface="Arial" panose="020B0604020202020204" pitchFamily="34" charset="0"/>
              <a:buChar char="•"/>
            </a:pPr>
            <a:endParaRPr lang="en-GB" sz="20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4" y="5965546"/>
            <a:ext cx="5321410"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The item needs additional discussion</a:t>
            </a:r>
            <a:endParaRPr lang="ru-RU" sz="2000" b="1" dirty="0"/>
          </a:p>
        </p:txBody>
      </p:sp>
    </p:spTree>
    <p:extLst>
      <p:ext uri="{BB962C8B-B14F-4D97-AF65-F5344CB8AC3E}">
        <p14:creationId xmlns:p14="http://schemas.microsoft.com/office/powerpoint/2010/main" val="416340010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8.Cabin air filter age</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11537384" cy="2862322"/>
          </a:xfrm>
          <a:prstGeom prst="rect">
            <a:avLst/>
          </a:prstGeom>
          <a:noFill/>
        </p:spPr>
        <p:txBody>
          <a:bodyPr wrap="square" rtlCol="0">
            <a:spAutoFit/>
          </a:bodyPr>
          <a:lstStyle/>
          <a:p>
            <a:r>
              <a:rPr lang="en-GB" sz="2000" b="1" u="sng" dirty="0"/>
              <a:t>Proposals:</a:t>
            </a:r>
          </a:p>
          <a:p>
            <a:endParaRPr lang="en-GB" sz="2000" dirty="0"/>
          </a:p>
          <a:p>
            <a:r>
              <a:rPr lang="en-GB" sz="2000" dirty="0"/>
              <a:t>HVAC filter age: </a:t>
            </a:r>
          </a:p>
          <a:p>
            <a:pPr marL="342900" indent="-342900">
              <a:buFont typeface="Arial" panose="020B0604020202020204" pitchFamily="34" charset="0"/>
              <a:buChar char="•"/>
            </a:pPr>
            <a:r>
              <a:rPr lang="en-GB" sz="2000" dirty="0">
                <a:solidFill>
                  <a:srgbClr val="0070C0"/>
                </a:solidFill>
              </a:rPr>
              <a:t>New, OEM-approved</a:t>
            </a:r>
          </a:p>
          <a:p>
            <a:pPr marL="342900" indent="-342900">
              <a:buFont typeface="Arial" panose="020B0604020202020204" pitchFamily="34" charset="0"/>
              <a:buChar char="•"/>
            </a:pPr>
            <a:r>
              <a:rPr lang="en-GB" sz="2000" dirty="0">
                <a:solidFill>
                  <a:srgbClr val="0070C0"/>
                </a:solidFill>
              </a:rPr>
              <a:t>Normal filters use for 3000 km  or Ageing procedure</a:t>
            </a:r>
          </a:p>
          <a:p>
            <a:pPr marL="342900" indent="-342900">
              <a:buFont typeface="Arial" panose="020B0604020202020204" pitchFamily="34" charset="0"/>
              <a:buChar char="•"/>
            </a:pPr>
            <a:r>
              <a:rPr lang="en-GB" sz="2000" dirty="0">
                <a:solidFill>
                  <a:srgbClr val="0070C0"/>
                </a:solidFill>
              </a:rPr>
              <a:t>Original OEM HVAC filter with max. 3000 km</a:t>
            </a:r>
          </a:p>
          <a:p>
            <a:pPr marL="342900" indent="-342900">
              <a:buFont typeface="Arial" panose="020B0604020202020204" pitchFamily="34" charset="0"/>
              <a:buChar char="•"/>
            </a:pPr>
            <a:r>
              <a:rPr lang="en-GB" sz="2000" dirty="0">
                <a:solidFill>
                  <a:srgbClr val="0070C0"/>
                </a:solidFill>
              </a:rPr>
              <a:t>Aged filer </a:t>
            </a:r>
            <a:r>
              <a:rPr lang="en-GB" sz="2000" dirty="0"/>
              <a:t>out of filter replacement cycle which driving mileage 10 000 km∼15 000 km</a:t>
            </a:r>
            <a:endParaRPr lang="en-GB" sz="2000" dirty="0">
              <a:solidFill>
                <a:srgbClr val="0070C0"/>
              </a:solidFill>
            </a:endParaRPr>
          </a:p>
          <a:p>
            <a:pPr marL="342900" indent="-342900">
              <a:buFont typeface="Arial" panose="020B0604020202020204" pitchFamily="34" charset="0"/>
              <a:buChar char="•"/>
            </a:pPr>
            <a:r>
              <a:rPr lang="en-GB" sz="2000" dirty="0">
                <a:solidFill>
                  <a:srgbClr val="0070C0"/>
                </a:solidFill>
              </a:rPr>
              <a:t>Both New and Aged</a:t>
            </a:r>
          </a:p>
          <a:p>
            <a:pPr marL="342900" indent="-342900">
              <a:buFont typeface="Arial" panose="020B0604020202020204" pitchFamily="34" charset="0"/>
              <a:buChar char="•"/>
            </a:pPr>
            <a:endParaRPr lang="en-GB" sz="20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4" y="5965546"/>
            <a:ext cx="5321410"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The item needs additional discussion</a:t>
            </a:r>
            <a:endParaRPr lang="ru-RU" sz="2000" b="1" dirty="0"/>
          </a:p>
        </p:txBody>
      </p:sp>
    </p:spTree>
    <p:extLst>
      <p:ext uri="{BB962C8B-B14F-4D97-AF65-F5344CB8AC3E}">
        <p14:creationId xmlns:p14="http://schemas.microsoft.com/office/powerpoint/2010/main" val="7411489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9. PM and gas components to be Measured</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3252471" cy="3385542"/>
          </a:xfrm>
          <a:prstGeom prst="rect">
            <a:avLst/>
          </a:prstGeom>
          <a:noFill/>
        </p:spPr>
        <p:txBody>
          <a:bodyPr wrap="square" rtlCol="0">
            <a:spAutoFit/>
          </a:bodyPr>
          <a:lstStyle/>
          <a:p>
            <a:r>
              <a:rPr lang="en-GB" sz="2000" b="1" u="sng" dirty="0"/>
              <a:t>Proposals:</a:t>
            </a:r>
          </a:p>
          <a:p>
            <a:endParaRPr lang="en-GB" sz="20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23048"/>
                </a:solidFill>
                <a:effectLst/>
                <a:uLnTx/>
                <a:uFillTx/>
                <a:ea typeface="+mn-ea"/>
                <a:cs typeface="+mn-cs"/>
              </a:rPr>
              <a:t>PN (10 nm to 10 </a:t>
            </a:r>
            <a:r>
              <a:rPr kumimoji="0" lang="el-GR" sz="2200" b="0" i="0" u="none" strike="noStrike" kern="1200" cap="none" spc="0" normalizeH="0" baseline="0" noProof="0" dirty="0">
                <a:ln>
                  <a:noFill/>
                </a:ln>
                <a:solidFill>
                  <a:srgbClr val="123048"/>
                </a:solidFill>
                <a:effectLst/>
                <a:uLnTx/>
                <a:uFillTx/>
                <a:ea typeface="+mn-ea"/>
                <a:cs typeface="+mn-cs"/>
              </a:rPr>
              <a:t>μ</a:t>
            </a:r>
            <a:r>
              <a:rPr kumimoji="0" lang="en-GB" sz="2200" b="0" i="0" u="none" strike="noStrike" kern="1200" cap="none" spc="0" normalizeH="0" baseline="0" noProof="0" dirty="0">
                <a:ln>
                  <a:noFill/>
                </a:ln>
                <a:solidFill>
                  <a:srgbClr val="123048"/>
                </a:solidFill>
                <a:effectLst/>
                <a:uLnTx/>
                <a:uFillTx/>
                <a:ea typeface="+mn-ea"/>
                <a:cs typeface="+mn-cs"/>
              </a:rPr>
              <a:t>m)</a:t>
            </a:r>
            <a:endParaRPr kumimoji="0" lang="en-GB" sz="2200" b="0" i="0" u="none" strike="noStrike" kern="1200" cap="none" spc="0" normalizeH="0" baseline="30000" noProof="0" dirty="0">
              <a:ln>
                <a:noFill/>
              </a:ln>
              <a:solidFill>
                <a:srgbClr val="123048"/>
              </a:solidFill>
              <a:effectLst/>
              <a:uLnTx/>
              <a:uFillTx/>
              <a:ea typeface="+mn-ea"/>
              <a:cs typeface="+mn-cs"/>
            </a:endParaRPr>
          </a:p>
          <a:p>
            <a:r>
              <a:rPr kumimoji="0" lang="en-GB" sz="2200" i="0" u="none" strike="noStrike" kern="1200" cap="none" spc="0" normalizeH="0" baseline="0" noProof="0" dirty="0">
                <a:ln>
                  <a:noFill/>
                </a:ln>
                <a:solidFill>
                  <a:srgbClr val="123048"/>
                </a:solidFill>
                <a:effectLst/>
                <a:uLnTx/>
                <a:uFillTx/>
                <a:ea typeface="+mn-ea"/>
                <a:cs typeface="+mn-cs"/>
              </a:rPr>
              <a:t>PM</a:t>
            </a:r>
            <a:r>
              <a:rPr kumimoji="0" lang="en-GB" sz="2200" i="0" u="none" strike="noStrike" kern="1200" cap="none" spc="0" normalizeH="0" baseline="-25000" noProof="0" dirty="0">
                <a:ln>
                  <a:noFill/>
                </a:ln>
                <a:solidFill>
                  <a:srgbClr val="123048"/>
                </a:solidFill>
                <a:effectLst/>
                <a:uLnTx/>
                <a:uFillTx/>
                <a:ea typeface="+mn-ea"/>
                <a:cs typeface="+mn-cs"/>
              </a:rPr>
              <a:t>2.5</a:t>
            </a:r>
            <a:endParaRPr kumimoji="0" lang="en-GB" sz="2200" i="0" u="none" strike="noStrike" kern="1200" cap="none" spc="0" normalizeH="0" baseline="0" noProof="0" dirty="0">
              <a:ln>
                <a:noFill/>
              </a:ln>
              <a:solidFill>
                <a:srgbClr val="123048"/>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23048"/>
                </a:solidFill>
                <a:effectLst/>
                <a:uLnTx/>
                <a:uFillTx/>
                <a:ea typeface="+mn-ea"/>
                <a:cs typeface="+mn-cs"/>
              </a:rPr>
              <a:t>PM</a:t>
            </a:r>
            <a:r>
              <a:rPr kumimoji="0" lang="en-GB" sz="2200" b="0" i="0" u="none" strike="noStrike" kern="1200" cap="none" spc="0" normalizeH="0" baseline="-25000" noProof="0" dirty="0">
                <a:ln>
                  <a:noFill/>
                </a:ln>
                <a:solidFill>
                  <a:srgbClr val="123048"/>
                </a:solidFill>
                <a:effectLst/>
                <a:uLnTx/>
                <a:uFillTx/>
                <a:ea typeface="+mn-ea"/>
                <a:cs typeface="+mn-cs"/>
              </a:rPr>
              <a:t>10</a:t>
            </a:r>
            <a:endParaRPr kumimoji="0" lang="en-GB" sz="2200" b="0" i="0" u="none" strike="noStrike" kern="1200" cap="none" spc="0" normalizeH="0" baseline="30000" noProof="0" dirty="0">
              <a:ln>
                <a:noFill/>
              </a:ln>
              <a:solidFill>
                <a:srgbClr val="123048"/>
              </a:solidFill>
              <a:effectLst/>
              <a:uLnTx/>
              <a:uFillTx/>
              <a:ea typeface="+mn-ea"/>
              <a:cs typeface="+mn-cs"/>
            </a:endParaRPr>
          </a:p>
          <a:p>
            <a:r>
              <a:rPr kumimoji="0" lang="en-GB" sz="2200" i="0" u="none" strike="noStrike" kern="1200" cap="none" spc="0" normalizeH="0" baseline="0" noProof="0" dirty="0">
                <a:ln>
                  <a:noFill/>
                </a:ln>
                <a:solidFill>
                  <a:srgbClr val="123048"/>
                </a:solidFill>
                <a:effectLst/>
                <a:uLnTx/>
                <a:uFillTx/>
                <a:ea typeface="+mn-ea"/>
                <a:cs typeface="+mn-cs"/>
              </a:rPr>
              <a:t>CO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23048"/>
                </a:solidFill>
                <a:effectLst/>
                <a:uLnTx/>
                <a:uFillTx/>
                <a:ea typeface="+mn-ea"/>
                <a:cs typeface="+mn-cs"/>
              </a:rPr>
              <a:t>CO</a:t>
            </a:r>
            <a:r>
              <a:rPr kumimoji="0" lang="en-GB" sz="2200" b="0" i="0" u="none" strike="noStrike" kern="1200" cap="none" spc="0" normalizeH="0" baseline="-25000" noProof="0" dirty="0">
                <a:ln>
                  <a:noFill/>
                </a:ln>
                <a:solidFill>
                  <a:srgbClr val="123048"/>
                </a:solidFill>
                <a:effectLst/>
                <a:uLnTx/>
                <a:uFillTx/>
                <a:ea typeface="+mn-ea"/>
                <a:cs typeface="+mn-cs"/>
              </a:rPr>
              <a:t>2 </a:t>
            </a:r>
            <a:endParaRPr kumimoji="0" lang="en-GB" sz="2200" b="0" i="0" u="none" strike="noStrike" kern="1200" cap="none" spc="0" normalizeH="0" baseline="0" noProof="0" dirty="0">
              <a:ln>
                <a:noFill/>
              </a:ln>
              <a:solidFill>
                <a:srgbClr val="123048"/>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23048"/>
                </a:solidFill>
                <a:effectLst/>
                <a:uLnTx/>
                <a:uFillTx/>
                <a:ea typeface="+mn-ea"/>
                <a:cs typeface="+mn-cs"/>
              </a:rPr>
              <a:t>NO</a:t>
            </a:r>
            <a:r>
              <a:rPr kumimoji="0" lang="en-GB" sz="2200" b="0" i="0" u="none" strike="noStrike" kern="1200" cap="none" spc="0" normalizeH="0" baseline="-25000" noProof="0" dirty="0">
                <a:ln>
                  <a:noFill/>
                </a:ln>
                <a:solidFill>
                  <a:srgbClr val="123048"/>
                </a:solidFill>
                <a:effectLst/>
                <a:uLnTx/>
                <a:uFillTx/>
                <a:ea typeface="+mn-ea"/>
                <a:cs typeface="+mn-cs"/>
              </a:rPr>
              <a:t>2</a:t>
            </a:r>
            <a:endParaRPr lang="en-GB" sz="2200" dirty="0">
              <a:solidFill>
                <a:srgbClr val="123048"/>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123048"/>
              </a:solidFill>
              <a:effectLst/>
              <a:uLnTx/>
              <a:uFillTx/>
              <a:ea typeface="+mn-ea"/>
              <a:cs typeface="+mn-cs"/>
            </a:endParaRPr>
          </a:p>
          <a:p>
            <a:pPr marL="342900" indent="-342900">
              <a:buFont typeface="Arial" panose="020B0604020202020204" pitchFamily="34" charset="0"/>
              <a:buChar char="•"/>
            </a:pPr>
            <a:endParaRPr lang="en-GB" sz="20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4" y="5965546"/>
            <a:ext cx="5321410"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The item needs additional discussion</a:t>
            </a:r>
            <a:endParaRPr lang="ru-RU" sz="2000" b="1" dirty="0"/>
          </a:p>
        </p:txBody>
      </p:sp>
      <p:sp>
        <p:nvSpPr>
          <p:cNvPr id="6" name="TextBox 5">
            <a:extLst>
              <a:ext uri="{FF2B5EF4-FFF2-40B4-BE49-F238E27FC236}">
                <a16:creationId xmlns:a16="http://schemas.microsoft.com/office/drawing/2014/main" id="{1D060025-DFCF-48A0-92CB-1481CEF0683B}"/>
              </a:ext>
            </a:extLst>
          </p:cNvPr>
          <p:cNvSpPr txBox="1"/>
          <p:nvPr/>
        </p:nvSpPr>
        <p:spPr>
          <a:xfrm>
            <a:off x="3761172" y="1955932"/>
            <a:ext cx="4050139" cy="3724096"/>
          </a:xfrm>
          <a:prstGeom prst="rect">
            <a:avLst/>
          </a:prstGeom>
          <a:noFill/>
        </p:spPr>
        <p:txBody>
          <a:bodyPr wrap="square" rtlCol="0">
            <a:spAutoFit/>
          </a:bodyPr>
          <a:lstStyle/>
          <a:p>
            <a:r>
              <a:rPr lang="en-GB" sz="2000" b="1" u="sng" dirty="0">
                <a:solidFill>
                  <a:srgbClr val="123048"/>
                </a:solidFill>
              </a:rPr>
              <a:t>Optionally:</a:t>
            </a:r>
            <a:endParaRPr lang="en-GB" sz="2000" b="1" u="sng" dirty="0"/>
          </a:p>
          <a:p>
            <a:endParaRPr lang="en-GB" sz="2000" dirty="0"/>
          </a:p>
          <a:p>
            <a:r>
              <a:rPr kumimoji="0" lang="en-GB" sz="2200" i="0" u="none" strike="noStrike" kern="1200" cap="none" spc="0" normalizeH="0" baseline="0" noProof="0" dirty="0">
                <a:ln>
                  <a:noFill/>
                </a:ln>
                <a:solidFill>
                  <a:srgbClr val="123048"/>
                </a:solidFill>
                <a:effectLst/>
                <a:uLnTx/>
                <a:uFillTx/>
                <a:ea typeface="+mn-ea"/>
                <a:cs typeface="+mn-cs"/>
              </a:rPr>
              <a:t>small fraction PM (0.1-1 µm)</a:t>
            </a:r>
            <a:endParaRPr kumimoji="0" lang="en-GB" sz="2200" i="0" u="none" strike="noStrike" kern="1200" cap="none" spc="0" normalizeH="0" noProof="0" dirty="0">
              <a:ln>
                <a:noFill/>
              </a:ln>
              <a:solidFill>
                <a:srgbClr val="123048"/>
              </a:solidFill>
              <a:effectLst/>
              <a:uLnTx/>
              <a:uFillTx/>
              <a:ea typeface="+mn-ea"/>
              <a:cs typeface="+mn-cs"/>
            </a:endParaRPr>
          </a:p>
          <a:p>
            <a:r>
              <a:rPr kumimoji="0" lang="en-GB" sz="2200" i="0" u="none" strike="noStrike" kern="1200" cap="none" spc="0" normalizeH="0" noProof="0" dirty="0" err="1">
                <a:ln>
                  <a:noFill/>
                </a:ln>
                <a:solidFill>
                  <a:srgbClr val="123048"/>
                </a:solidFill>
                <a:effectLst/>
                <a:uLnTx/>
                <a:uFillTx/>
                <a:ea typeface="+mn-ea"/>
                <a:cs typeface="+mn-cs"/>
              </a:rPr>
              <a:t>tVOC</a:t>
            </a:r>
            <a:endParaRPr kumimoji="0" lang="en-GB" sz="2200" i="0" u="none" strike="noStrike" kern="1200" cap="none" spc="0" normalizeH="0" noProof="0" dirty="0">
              <a:ln>
                <a:noFill/>
              </a:ln>
              <a:solidFill>
                <a:srgbClr val="123048"/>
              </a:solidFill>
              <a:effectLst/>
              <a:uLnTx/>
              <a:uFillTx/>
              <a:ea typeface="+mn-ea"/>
              <a:cs typeface="+mn-cs"/>
            </a:endParaRPr>
          </a:p>
          <a:p>
            <a:r>
              <a:rPr lang="en-GB" sz="2200" dirty="0">
                <a:solidFill>
                  <a:srgbClr val="123048"/>
                </a:solidFill>
              </a:rPr>
              <a:t>PAH</a:t>
            </a:r>
            <a:endParaRPr kumimoji="0" lang="en-GB" sz="2200" i="0" u="none" strike="noStrike" kern="1200" cap="none" spc="0" normalizeH="0" noProof="0" dirty="0">
              <a:ln>
                <a:noFill/>
              </a:ln>
              <a:solidFill>
                <a:srgbClr val="123048"/>
              </a:solidFill>
              <a:effectLst/>
              <a:uLnTx/>
              <a:uFillTx/>
              <a:ea typeface="+mn-ea"/>
              <a:cs typeface="+mn-cs"/>
            </a:endParaRPr>
          </a:p>
          <a:p>
            <a:r>
              <a:rPr kumimoji="0" lang="en-GB" sz="2200" i="0" u="none" strike="noStrike" kern="1200" cap="none" spc="0" normalizeH="0" noProof="0" dirty="0">
                <a:ln>
                  <a:noFill/>
                </a:ln>
                <a:solidFill>
                  <a:srgbClr val="123048"/>
                </a:solidFill>
                <a:effectLst/>
                <a:uLnTx/>
                <a:uFillTx/>
                <a:ea typeface="+mn-ea"/>
                <a:cs typeface="+mn-cs"/>
              </a:rPr>
              <a:t>NO</a:t>
            </a:r>
            <a:r>
              <a:rPr kumimoji="0" lang="en-GB" sz="2200" i="0" u="none" strike="noStrike" kern="1200" cap="none" spc="0" normalizeH="0" baseline="-25000" noProof="0" dirty="0">
                <a:ln>
                  <a:noFill/>
                </a:ln>
                <a:solidFill>
                  <a:srgbClr val="123048"/>
                </a:solidFill>
                <a:effectLst/>
                <a:uLnTx/>
                <a:uFillTx/>
                <a:ea typeface="+mn-ea"/>
                <a:cs typeface="+mn-cs"/>
              </a:rPr>
              <a:t>x</a:t>
            </a:r>
            <a:r>
              <a:rPr kumimoji="0" lang="en-GB" sz="2200" i="0" u="none" strike="noStrike" kern="1200" cap="none" spc="0" normalizeH="0" noProof="0" dirty="0">
                <a:ln>
                  <a:noFill/>
                </a:ln>
                <a:solidFill>
                  <a:srgbClr val="123048"/>
                </a:solidFill>
                <a:effectLst/>
                <a:uLnTx/>
                <a:uFillTx/>
                <a:ea typeface="+mn-ea"/>
                <a:cs typeface="+mn-cs"/>
              </a:rPr>
              <a:t> (NO</a:t>
            </a:r>
            <a:r>
              <a:rPr kumimoji="0" lang="en-GB" sz="2200" i="0" u="none" strike="noStrike" kern="1200" cap="none" spc="0" normalizeH="0" baseline="-25000" noProof="0" dirty="0">
                <a:ln>
                  <a:noFill/>
                </a:ln>
                <a:solidFill>
                  <a:srgbClr val="123048"/>
                </a:solidFill>
                <a:effectLst/>
                <a:uLnTx/>
                <a:uFillTx/>
                <a:ea typeface="+mn-ea"/>
                <a:cs typeface="+mn-cs"/>
              </a:rPr>
              <a:t>2</a:t>
            </a:r>
            <a:r>
              <a:rPr kumimoji="0" lang="en-GB" sz="2200" i="0" u="none" strike="noStrike" kern="1200" cap="none" spc="0" normalizeH="0" noProof="0" dirty="0">
                <a:ln>
                  <a:noFill/>
                </a:ln>
                <a:solidFill>
                  <a:srgbClr val="123048"/>
                </a:solidFill>
                <a:effectLst/>
                <a:uLnTx/>
                <a:uFillTx/>
                <a:ea typeface="+mn-ea"/>
                <a:cs typeface="+mn-cs"/>
              </a:rPr>
              <a:t> &amp; NO)</a:t>
            </a:r>
          </a:p>
          <a:p>
            <a:r>
              <a:rPr kumimoji="0" lang="en-GB" sz="2200" i="0" u="none" strike="noStrike" kern="1200" cap="none" spc="0" normalizeH="0" noProof="0" dirty="0">
                <a:ln>
                  <a:noFill/>
                </a:ln>
                <a:solidFill>
                  <a:srgbClr val="123048"/>
                </a:solidFill>
                <a:effectLst/>
                <a:uLnTx/>
                <a:uFillTx/>
                <a:ea typeface="+mn-ea"/>
                <a:cs typeface="+mn-cs"/>
              </a:rPr>
              <a:t>NH</a:t>
            </a:r>
            <a:r>
              <a:rPr kumimoji="0" lang="en-GB" sz="2200" i="0" u="none" strike="noStrike" kern="1200" cap="none" spc="0" normalizeH="0" baseline="-25000" noProof="0" dirty="0">
                <a:ln>
                  <a:noFill/>
                </a:ln>
                <a:solidFill>
                  <a:srgbClr val="123048"/>
                </a:solidFill>
                <a:effectLst/>
                <a:uLnTx/>
                <a:uFillTx/>
                <a:ea typeface="+mn-ea"/>
                <a:cs typeface="+mn-cs"/>
              </a:rPr>
              <a:t>3</a:t>
            </a:r>
            <a:endParaRPr lang="en-GB" sz="2200" baseline="-25000" dirty="0">
              <a:solidFill>
                <a:srgbClr val="123048"/>
              </a:solidFill>
            </a:endParaRPr>
          </a:p>
          <a:p>
            <a:r>
              <a:rPr kumimoji="0" lang="en-GB" sz="2200" i="0" u="none" strike="noStrike" kern="1200" cap="none" spc="0" normalizeH="0" noProof="0" dirty="0">
                <a:ln>
                  <a:noFill/>
                </a:ln>
                <a:solidFill>
                  <a:srgbClr val="123048"/>
                </a:solidFill>
                <a:effectLst/>
                <a:uLnTx/>
                <a:uFillTx/>
                <a:ea typeface="+mn-ea"/>
                <a:cs typeface="+mn-cs"/>
              </a:rPr>
              <a:t>O</a:t>
            </a:r>
            <a:r>
              <a:rPr kumimoji="0" lang="en-GB" sz="2200" i="0" u="none" strike="noStrike" kern="1200" cap="none" spc="0" normalizeH="0" baseline="-25000" noProof="0" dirty="0">
                <a:ln>
                  <a:noFill/>
                </a:ln>
                <a:solidFill>
                  <a:srgbClr val="123048"/>
                </a:solidFill>
                <a:effectLst/>
                <a:uLnTx/>
                <a:uFillTx/>
                <a:ea typeface="+mn-ea"/>
                <a:cs typeface="+mn-cs"/>
              </a:rPr>
              <a:t>3</a:t>
            </a:r>
          </a:p>
          <a:p>
            <a:endParaRPr kumimoji="0" lang="en-GB" sz="2200" i="0" u="none" strike="noStrike" kern="1200" cap="none" spc="0" normalizeH="0" baseline="0" noProof="0" dirty="0">
              <a:ln>
                <a:noFill/>
              </a:ln>
              <a:solidFill>
                <a:srgbClr val="123048"/>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123048"/>
              </a:solidFill>
              <a:effectLst/>
              <a:uLnTx/>
              <a:uFillTx/>
              <a:ea typeface="+mn-ea"/>
              <a:cs typeface="+mn-cs"/>
            </a:endParaRP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25554660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10. Measurement Methods</a:t>
            </a:r>
          </a:p>
        </p:txBody>
      </p:sp>
      <p:sp>
        <p:nvSpPr>
          <p:cNvPr id="2" name="TextBox 1">
            <a:extLst>
              <a:ext uri="{FF2B5EF4-FFF2-40B4-BE49-F238E27FC236}">
                <a16:creationId xmlns:a16="http://schemas.microsoft.com/office/drawing/2014/main" id="{5FC3AD5E-5B46-4C4D-A0E7-7ACA9B30E9ED}"/>
              </a:ext>
            </a:extLst>
          </p:cNvPr>
          <p:cNvSpPr txBox="1"/>
          <p:nvPr/>
        </p:nvSpPr>
        <p:spPr>
          <a:xfrm>
            <a:off x="398453" y="1858085"/>
            <a:ext cx="8307801" cy="4093428"/>
          </a:xfrm>
          <a:prstGeom prst="rect">
            <a:avLst/>
          </a:prstGeom>
          <a:noFill/>
        </p:spPr>
        <p:txBody>
          <a:bodyPr wrap="square" rtlCol="0">
            <a:spAutoFit/>
          </a:bodyPr>
          <a:lstStyle/>
          <a:p>
            <a:r>
              <a:rPr lang="en-GB" sz="2000" b="1" u="sng" dirty="0"/>
              <a:t>Proposals:</a:t>
            </a:r>
          </a:p>
          <a:p>
            <a:endParaRPr lang="en-GB" sz="20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23048"/>
                </a:solidFill>
                <a:effectLst/>
                <a:uLnTx/>
                <a:uFillTx/>
                <a:ea typeface="+mn-ea"/>
                <a:cs typeface="+mn-cs"/>
              </a:rPr>
              <a:t>PN concentration</a:t>
            </a:r>
            <a:r>
              <a:rPr kumimoji="0" lang="ru-RU" sz="2200" b="0" i="0" u="none" strike="noStrike" kern="1200" cap="none" spc="0" normalizeH="0" baseline="0" noProof="0" dirty="0">
                <a:ln>
                  <a:noFill/>
                </a:ln>
                <a:solidFill>
                  <a:srgbClr val="123048"/>
                </a:solidFill>
                <a:effectLst/>
                <a:uLnTx/>
                <a:uFillTx/>
                <a:ea typeface="+mn-ea"/>
                <a:cs typeface="+mn-cs"/>
              </a:rPr>
              <a:t> 	</a:t>
            </a:r>
            <a:r>
              <a:rPr kumimoji="0" lang="en-GB" sz="2200" b="0" i="0" u="none" strike="noStrike" kern="1200" cap="none" spc="0" normalizeH="0" baseline="0" noProof="0" dirty="0">
                <a:ln>
                  <a:noFill/>
                </a:ln>
                <a:solidFill>
                  <a:srgbClr val="123048"/>
                </a:solidFill>
                <a:effectLst/>
                <a:uLnTx/>
                <a:uFillTx/>
                <a:ea typeface="+mn-ea"/>
                <a:cs typeface="+mn-cs"/>
              </a:rPr>
              <a:t>	Condensation particle 												counter (10 nm to 10 </a:t>
            </a:r>
            <a:r>
              <a:rPr kumimoji="0" lang="el-GR" sz="2200" b="0" i="0" u="none" strike="noStrike" kern="1200" cap="none" spc="0" normalizeH="0" baseline="0" noProof="0" dirty="0">
                <a:ln>
                  <a:noFill/>
                </a:ln>
                <a:solidFill>
                  <a:srgbClr val="123048"/>
                </a:solidFill>
                <a:effectLst/>
                <a:uLnTx/>
                <a:uFillTx/>
                <a:ea typeface="+mn-ea"/>
                <a:cs typeface="+mn-cs"/>
              </a:rPr>
              <a:t>μ</a:t>
            </a:r>
            <a:r>
              <a:rPr kumimoji="0" lang="en-GB" sz="2200" b="0" i="0" u="none" strike="noStrike" kern="1200" cap="none" spc="0" normalizeH="0" baseline="0" noProof="0" dirty="0">
                <a:ln>
                  <a:noFill/>
                </a:ln>
                <a:solidFill>
                  <a:srgbClr val="123048"/>
                </a:solidFill>
                <a:effectLst/>
                <a:uLnTx/>
                <a:uFillTx/>
                <a:ea typeface="+mn-ea"/>
                <a:cs typeface="+mn-cs"/>
              </a:rPr>
              <a:t>m)</a:t>
            </a:r>
            <a:endParaRPr kumimoji="0" lang="en-GB" sz="2200" b="0" i="0" u="none" strike="noStrike" kern="1200" cap="none" spc="0" normalizeH="0" baseline="30000" noProof="0" dirty="0">
              <a:ln>
                <a:noFill/>
              </a:ln>
              <a:solidFill>
                <a:srgbClr val="123048"/>
              </a:solidFill>
              <a:effectLst/>
              <a:uLnTx/>
              <a:uFillTx/>
              <a:ea typeface="+mn-ea"/>
              <a:cs typeface="+mn-cs"/>
            </a:endParaRPr>
          </a:p>
          <a:p>
            <a:pPr lvl="0" defTabSz="457200">
              <a:defRPr/>
            </a:pPr>
            <a:r>
              <a:rPr kumimoji="0" lang="en-GB" sz="2200" b="0" i="0" u="none" strike="noStrike" kern="1200" cap="none" spc="0" normalizeH="0" baseline="0" noProof="0" dirty="0">
                <a:ln>
                  <a:noFill/>
                </a:ln>
                <a:solidFill>
                  <a:srgbClr val="123048"/>
                </a:solidFill>
                <a:effectLst/>
                <a:uLnTx/>
                <a:uFillTx/>
                <a:ea typeface="+mn-ea"/>
                <a:cs typeface="+mn-cs"/>
              </a:rPr>
              <a:t>PM concentration</a:t>
            </a:r>
            <a:r>
              <a:rPr kumimoji="0" lang="ru-RU" sz="2200" b="0" i="0" u="none" strike="noStrike" kern="1200" cap="none" spc="0" normalizeH="0" baseline="0" noProof="0" dirty="0">
                <a:ln>
                  <a:noFill/>
                </a:ln>
                <a:solidFill>
                  <a:srgbClr val="123048"/>
                </a:solidFill>
                <a:effectLst/>
                <a:uLnTx/>
                <a:uFillTx/>
                <a:ea typeface="+mn-ea"/>
                <a:cs typeface="+mn-cs"/>
              </a:rPr>
              <a:t> </a:t>
            </a:r>
            <a:r>
              <a:rPr kumimoji="0" lang="en-GB" sz="2200" b="0" i="0" u="none" strike="noStrike" kern="1200" cap="none" spc="0" normalizeH="0" baseline="0" noProof="0" dirty="0">
                <a:ln>
                  <a:noFill/>
                </a:ln>
                <a:solidFill>
                  <a:srgbClr val="123048"/>
                </a:solidFill>
                <a:effectLst/>
                <a:uLnTx/>
                <a:uFillTx/>
                <a:ea typeface="+mn-ea"/>
                <a:cs typeface="+mn-cs"/>
              </a:rPr>
              <a:t>		</a:t>
            </a:r>
            <a:r>
              <a:rPr lang="en-GB" sz="2200" dirty="0">
                <a:solidFill>
                  <a:srgbClr val="123048"/>
                </a:solidFill>
              </a:rPr>
              <a:t>Mini Wide Range Aerosol Spectrometer</a:t>
            </a:r>
            <a:endParaRPr kumimoji="0" lang="en-GB" sz="2200" b="0" i="0" u="none" strike="noStrike" kern="1200" cap="none" spc="0" normalizeH="0" baseline="0" noProof="0" dirty="0">
              <a:ln>
                <a:noFill/>
              </a:ln>
              <a:solidFill>
                <a:srgbClr val="123048"/>
              </a:solidFill>
              <a:effectLst/>
              <a:uLnTx/>
              <a:uFillTx/>
              <a:ea typeface="+mn-ea"/>
              <a:cs typeface="+mn-cs"/>
            </a:endParaRPr>
          </a:p>
          <a:p>
            <a:pPr lvl="0" defTabSz="457200">
              <a:defRPr/>
            </a:pPr>
            <a:r>
              <a:rPr kumimoji="0" lang="el-GR" sz="2200" b="0" i="0" u="none" strike="noStrike" kern="1200" cap="none" spc="0" normalizeH="0" baseline="0" noProof="0" dirty="0">
                <a:ln>
                  <a:noFill/>
                </a:ln>
                <a:solidFill>
                  <a:srgbClr val="123048"/>
                </a:solidFill>
                <a:effectLst/>
                <a:uLnTx/>
                <a:uFillTx/>
                <a:ea typeface="+mn-ea"/>
                <a:cs typeface="+mn-cs"/>
              </a:rPr>
              <a:t>(&lt;10 μ</a:t>
            </a:r>
            <a:r>
              <a:rPr kumimoji="0" lang="en-GB" sz="2200" b="0" i="0" u="none" strike="noStrike" kern="1200" cap="none" spc="0" normalizeH="0" baseline="0" noProof="0" dirty="0">
                <a:ln>
                  <a:noFill/>
                </a:ln>
                <a:solidFill>
                  <a:srgbClr val="123048"/>
                </a:solidFill>
                <a:effectLst/>
                <a:uLnTx/>
                <a:uFillTx/>
                <a:ea typeface="+mn-ea"/>
                <a:cs typeface="+mn-cs"/>
              </a:rPr>
              <a:t>m)</a:t>
            </a:r>
            <a:r>
              <a:rPr kumimoji="0" lang="ru-RU" sz="2200" b="0" i="0" u="none" strike="noStrike" kern="1200" cap="none" spc="0" normalizeH="0" baseline="0" noProof="0" dirty="0">
                <a:ln>
                  <a:noFill/>
                </a:ln>
                <a:solidFill>
                  <a:srgbClr val="123048"/>
                </a:solidFill>
                <a:effectLst/>
                <a:uLnTx/>
                <a:uFillTx/>
                <a:ea typeface="+mn-ea"/>
                <a:cs typeface="+mn-cs"/>
              </a:rPr>
              <a:t>	</a:t>
            </a:r>
            <a:r>
              <a:rPr kumimoji="0" lang="en-GB" sz="2200" b="0" i="0" u="none" strike="noStrike" kern="1200" cap="none" spc="0" normalizeH="0" baseline="0" noProof="0" dirty="0">
                <a:ln>
                  <a:noFill/>
                </a:ln>
                <a:solidFill>
                  <a:srgbClr val="123048"/>
                </a:solidFill>
                <a:effectLst/>
                <a:uLnTx/>
                <a:uFillTx/>
                <a:ea typeface="+mn-ea"/>
                <a:cs typeface="+mn-cs"/>
              </a:rPr>
              <a:t>			</a:t>
            </a:r>
            <a:r>
              <a:rPr lang="en-GB" sz="2200" dirty="0">
                <a:solidFill>
                  <a:srgbClr val="123048"/>
                </a:solidFill>
              </a:rPr>
              <a:t>Aethalometer</a:t>
            </a:r>
            <a:endParaRPr kumimoji="0" lang="en-GB" sz="2200" b="0" i="0" u="none" strike="noStrike" kern="1200" cap="none" spc="0" normalizeH="0" baseline="0" noProof="0" dirty="0">
              <a:ln>
                <a:noFill/>
              </a:ln>
              <a:solidFill>
                <a:srgbClr val="123048"/>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solidFill>
                  <a:srgbClr val="123048"/>
                </a:solidFill>
              </a:rPr>
              <a:t>						90° light scattering &amp; filter-sampling</a:t>
            </a:r>
            <a:endParaRPr kumimoji="0" lang="en-GB" sz="2200" b="0" i="0" u="none" strike="noStrike" kern="1200" cap="none" spc="0" normalizeH="0" baseline="30000" noProof="0" dirty="0">
              <a:ln>
                <a:noFill/>
              </a:ln>
              <a:solidFill>
                <a:srgbClr val="123048"/>
              </a:solidFill>
              <a:effectLst/>
              <a:uLnTx/>
              <a:uFillTx/>
              <a:ea typeface="+mn-ea"/>
              <a:cs typeface="+mn-cs"/>
            </a:endParaRPr>
          </a:p>
          <a:p>
            <a:pPr defTabSz="457200">
              <a:defRPr/>
            </a:pPr>
            <a:r>
              <a:rPr kumimoji="0" lang="en-GB" sz="2200" b="0" i="0" u="none" strike="noStrike" kern="1200" cap="none" spc="0" normalizeH="0" baseline="0" noProof="0" dirty="0">
                <a:ln>
                  <a:noFill/>
                </a:ln>
                <a:solidFill>
                  <a:srgbClr val="123048"/>
                </a:solidFill>
                <a:effectLst/>
                <a:uLnTx/>
                <a:uFillTx/>
                <a:ea typeface="+mn-ea"/>
                <a:cs typeface="+mn-cs"/>
              </a:rPr>
              <a:t>CO concentration</a:t>
            </a:r>
            <a:r>
              <a:rPr kumimoji="0" lang="ru-RU" sz="2200" b="0" i="0" u="none" strike="noStrike" kern="1200" cap="none" spc="0" normalizeH="0" baseline="0" noProof="0" dirty="0">
                <a:ln>
                  <a:noFill/>
                </a:ln>
                <a:solidFill>
                  <a:srgbClr val="123048"/>
                </a:solidFill>
                <a:effectLst/>
                <a:uLnTx/>
                <a:uFillTx/>
                <a:ea typeface="+mn-ea"/>
                <a:cs typeface="+mn-cs"/>
              </a:rPr>
              <a:t>	</a:t>
            </a:r>
            <a:r>
              <a:rPr kumimoji="0" lang="en-GB" sz="2200" b="0" i="0" u="none" strike="noStrike" kern="1200" cap="none" spc="0" normalizeH="0" baseline="0" noProof="0" dirty="0">
                <a:ln>
                  <a:noFill/>
                </a:ln>
                <a:solidFill>
                  <a:srgbClr val="123048"/>
                </a:solidFill>
                <a:effectLst/>
                <a:uLnTx/>
                <a:uFillTx/>
                <a:ea typeface="+mn-ea"/>
                <a:cs typeface="+mn-cs"/>
              </a:rPr>
              <a:t>	Non-dispersive infra-red</a:t>
            </a:r>
          </a:p>
          <a:p>
            <a:pPr defTabSz="457200">
              <a:defRPr/>
            </a:pPr>
            <a:r>
              <a:rPr lang="en-GB" sz="2200" dirty="0">
                <a:solidFill>
                  <a:srgbClr val="123048"/>
                </a:solidFill>
              </a:rPr>
              <a:t>						Electrochemical cell</a:t>
            </a:r>
            <a:endParaRPr kumimoji="0" lang="en-GB" sz="2200" b="0" i="0" u="none" strike="noStrike" kern="1200" cap="none" spc="0" normalizeH="0" baseline="0" noProof="0" dirty="0">
              <a:ln>
                <a:noFill/>
              </a:ln>
              <a:solidFill>
                <a:srgbClr val="123048"/>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23048"/>
                </a:solidFill>
                <a:effectLst/>
                <a:uLnTx/>
                <a:uFillTx/>
                <a:ea typeface="+mn-ea"/>
                <a:cs typeface="+mn-cs"/>
              </a:rPr>
              <a:t>CO</a:t>
            </a:r>
            <a:r>
              <a:rPr kumimoji="0" lang="en-GB" sz="2200" b="0" i="0" u="none" strike="noStrike" kern="1200" cap="none" spc="0" normalizeH="0" baseline="-25000" noProof="0" dirty="0">
                <a:ln>
                  <a:noFill/>
                </a:ln>
                <a:solidFill>
                  <a:srgbClr val="123048"/>
                </a:solidFill>
                <a:effectLst/>
                <a:uLnTx/>
                <a:uFillTx/>
                <a:ea typeface="+mn-ea"/>
                <a:cs typeface="+mn-cs"/>
              </a:rPr>
              <a:t>2</a:t>
            </a:r>
            <a:r>
              <a:rPr kumimoji="0" lang="en-GB" sz="2200" b="0" i="0" u="none" strike="noStrike" kern="1200" cap="none" spc="0" normalizeH="0" baseline="0" noProof="0" dirty="0">
                <a:ln>
                  <a:noFill/>
                </a:ln>
                <a:solidFill>
                  <a:srgbClr val="123048"/>
                </a:solidFill>
                <a:effectLst/>
                <a:uLnTx/>
                <a:uFillTx/>
                <a:ea typeface="+mn-ea"/>
                <a:cs typeface="+mn-cs"/>
              </a:rPr>
              <a:t> concentration</a:t>
            </a:r>
            <a:r>
              <a:rPr kumimoji="0" lang="ru-RU" sz="2200" b="0" i="0" u="none" strike="noStrike" kern="1200" cap="none" spc="0" normalizeH="0" baseline="0" noProof="0" dirty="0">
                <a:ln>
                  <a:noFill/>
                </a:ln>
                <a:solidFill>
                  <a:srgbClr val="123048"/>
                </a:solidFill>
                <a:effectLst/>
                <a:uLnTx/>
                <a:uFillTx/>
                <a:ea typeface="+mn-ea"/>
                <a:cs typeface="+mn-cs"/>
              </a:rPr>
              <a:t>	</a:t>
            </a:r>
            <a:r>
              <a:rPr kumimoji="0" lang="en-GB" sz="2200" b="0" i="0" u="none" strike="noStrike" kern="1200" cap="none" spc="0" normalizeH="0" baseline="0" noProof="0" dirty="0">
                <a:ln>
                  <a:noFill/>
                </a:ln>
                <a:solidFill>
                  <a:srgbClr val="123048"/>
                </a:solidFill>
                <a:effectLst/>
                <a:uLnTx/>
                <a:uFillTx/>
                <a:ea typeface="+mn-ea"/>
                <a:cs typeface="+mn-cs"/>
              </a:rPr>
              <a:t>	Non-dispersive infra-red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23048"/>
                </a:solidFill>
                <a:effectLst/>
                <a:uLnTx/>
                <a:uFillTx/>
                <a:ea typeface="+mn-ea"/>
                <a:cs typeface="+mn-cs"/>
              </a:rPr>
              <a:t>NO</a:t>
            </a:r>
            <a:r>
              <a:rPr kumimoji="0" lang="en-GB" sz="2200" b="0" i="0" u="none" strike="noStrike" kern="1200" cap="none" spc="0" normalizeH="0" baseline="-25000" noProof="0" dirty="0">
                <a:ln>
                  <a:noFill/>
                </a:ln>
                <a:solidFill>
                  <a:srgbClr val="123048"/>
                </a:solidFill>
                <a:effectLst/>
                <a:uLnTx/>
                <a:uFillTx/>
                <a:ea typeface="+mn-ea"/>
                <a:cs typeface="+mn-cs"/>
              </a:rPr>
              <a:t>2</a:t>
            </a:r>
            <a:r>
              <a:rPr kumimoji="0" lang="en-GB" sz="2200" b="0" i="0" u="none" strike="noStrike" kern="1200" cap="none" spc="0" normalizeH="0" baseline="0" noProof="0" dirty="0">
                <a:ln>
                  <a:noFill/>
                </a:ln>
                <a:solidFill>
                  <a:srgbClr val="123048"/>
                </a:solidFill>
                <a:effectLst/>
                <a:uLnTx/>
                <a:uFillTx/>
                <a:ea typeface="+mn-ea"/>
                <a:cs typeface="+mn-cs"/>
              </a:rPr>
              <a:t> concentration</a:t>
            </a:r>
            <a:r>
              <a:rPr kumimoji="0" lang="ru-RU" sz="2200" b="0" i="0" u="none" strike="noStrike" kern="1200" cap="none" spc="0" normalizeH="0" baseline="0" noProof="0" dirty="0">
                <a:ln>
                  <a:noFill/>
                </a:ln>
                <a:solidFill>
                  <a:srgbClr val="123048"/>
                </a:solidFill>
                <a:effectLst/>
                <a:uLnTx/>
                <a:uFillTx/>
                <a:ea typeface="+mn-ea"/>
                <a:cs typeface="+mn-cs"/>
              </a:rPr>
              <a:t>	</a:t>
            </a:r>
            <a:r>
              <a:rPr kumimoji="0" lang="en-GB" sz="2200" b="0" i="0" u="none" strike="noStrike" kern="1200" cap="none" spc="0" normalizeH="0" baseline="0" noProof="0" dirty="0">
                <a:ln>
                  <a:noFill/>
                </a:ln>
                <a:solidFill>
                  <a:srgbClr val="123048"/>
                </a:solidFill>
                <a:effectLst/>
                <a:uLnTx/>
                <a:uFillTx/>
                <a:ea typeface="+mn-ea"/>
                <a:cs typeface="+mn-cs"/>
              </a:rPr>
              <a:t>	Non-dispersive ultra-violet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23048"/>
                </a:solidFill>
                <a:effectLst/>
                <a:uLnTx/>
                <a:uFillTx/>
                <a:ea typeface="+mn-ea"/>
                <a:cs typeface="+mn-cs"/>
              </a:rPr>
              <a:t>						chemiluminescent detector</a:t>
            </a:r>
            <a:endParaRPr lang="en-GB" sz="20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3" y="6091661"/>
            <a:ext cx="5321410"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The item needs additional discussion in connection with item 9</a:t>
            </a:r>
            <a:endParaRPr lang="ru-RU" sz="2000" b="1" dirty="0"/>
          </a:p>
        </p:txBody>
      </p:sp>
    </p:spTree>
    <p:extLst>
      <p:ext uri="{BB962C8B-B14F-4D97-AF65-F5344CB8AC3E}">
        <p14:creationId xmlns:p14="http://schemas.microsoft.com/office/powerpoint/2010/main" val="7181902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11. Test equipment requirements</a:t>
            </a:r>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262267" y="5916908"/>
            <a:ext cx="5321410"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The item needs additional discussion in connection with items 9 and 10</a:t>
            </a:r>
            <a:endParaRPr lang="ru-RU" sz="2000" b="1" dirty="0"/>
          </a:p>
        </p:txBody>
      </p:sp>
      <p:sp>
        <p:nvSpPr>
          <p:cNvPr id="2" name="TextBox 1">
            <a:extLst>
              <a:ext uri="{FF2B5EF4-FFF2-40B4-BE49-F238E27FC236}">
                <a16:creationId xmlns:a16="http://schemas.microsoft.com/office/drawing/2014/main" id="{5FC3AD5E-5B46-4C4D-A0E7-7ACA9B30E9ED}"/>
              </a:ext>
            </a:extLst>
          </p:cNvPr>
          <p:cNvSpPr txBox="1"/>
          <p:nvPr/>
        </p:nvSpPr>
        <p:spPr>
          <a:xfrm>
            <a:off x="136188" y="1863599"/>
            <a:ext cx="7172718" cy="3724096"/>
          </a:xfrm>
          <a:prstGeom prst="rect">
            <a:avLst/>
          </a:prstGeom>
          <a:noFill/>
        </p:spPr>
        <p:txBody>
          <a:bodyPr wrap="square" rtlCol="0">
            <a:spAutoFit/>
          </a:bodyPr>
          <a:lstStyle/>
          <a:p>
            <a:r>
              <a:rPr lang="en-GB" sz="2000" b="1" u="sng" dirty="0"/>
              <a:t>Proposals:</a:t>
            </a:r>
          </a:p>
          <a:p>
            <a:endParaRPr lang="en-GB" sz="20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mn-cs"/>
              </a:rPr>
              <a:t>PN concentration</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		 0 to 1,000,000 #/cm</a:t>
            </a:r>
            <a:r>
              <a:rPr kumimoji="0" lang="en-GB" sz="2200" b="0" i="0" u="none" strike="noStrike" kern="1200" cap="none" spc="0" normalizeH="0" baseline="30000" noProof="0" dirty="0">
                <a:ln>
                  <a:noFill/>
                </a:ln>
                <a:effectLst/>
                <a:uLnTx/>
                <a:uFillTx/>
                <a:ea typeface="+mn-ea"/>
                <a:cs typeface="+mn-cs"/>
              </a:rPr>
              <a:t>3</a:t>
            </a:r>
            <a:r>
              <a:rPr kumimoji="0" lang="en-GB" sz="2200" b="0" i="0" u="none" strike="noStrike" kern="1200" cap="none" spc="0" normalizeH="0" baseline="0" noProof="0" dirty="0">
                <a:ln>
                  <a:noFill/>
                </a:ln>
                <a:effectLst/>
                <a:uLnTx/>
                <a:uFillTx/>
                <a:ea typeface="+mn-ea"/>
                <a:cs typeface="+mn-cs"/>
              </a:rPr>
              <a:t> 										 (particles: 10 nm to 10 </a:t>
            </a:r>
            <a:r>
              <a:rPr kumimoji="0" lang="el-GR" sz="2200" b="0" i="0" u="none" strike="noStrike" kern="1200" cap="none" spc="0" normalizeH="0" baseline="0" noProof="0" dirty="0">
                <a:ln>
                  <a:noFill/>
                </a:ln>
                <a:effectLst/>
                <a:uLnTx/>
                <a:uFillTx/>
                <a:ea typeface="+mn-ea"/>
                <a:cs typeface="+mn-cs"/>
              </a:rPr>
              <a:t>μ</a:t>
            </a:r>
            <a:r>
              <a:rPr kumimoji="0" lang="en-GB" sz="2200" b="0" i="0" u="none" strike="noStrike" kern="1200" cap="none" spc="0" normalizeH="0" baseline="0" noProof="0" dirty="0">
                <a:ln>
                  <a:noFill/>
                </a:ln>
                <a:effectLst/>
                <a:uLnTx/>
                <a:uFillTx/>
                <a:ea typeface="+mn-ea"/>
                <a:cs typeface="+mn-cs"/>
              </a:rPr>
              <a:t>m)</a:t>
            </a:r>
            <a:endParaRPr kumimoji="0" lang="en-GB" sz="2200" b="0" i="0" u="none" strike="noStrike" kern="1200" cap="none" spc="0" normalizeH="0" baseline="30000" noProof="0" dirty="0">
              <a:ln>
                <a:noFill/>
              </a:ln>
              <a:effectLst/>
              <a:uLnTx/>
              <a:uFillTx/>
              <a:ea typeface="+mn-ea"/>
              <a:cs typeface="+mn-cs"/>
            </a:endParaRPr>
          </a:p>
          <a:p>
            <a:pPr defTabSz="457200">
              <a:defRPr/>
            </a:pPr>
            <a:r>
              <a:rPr kumimoji="0" lang="en-GB" sz="2200" b="0" i="0" u="none" strike="noStrike" kern="1200" cap="none" spc="0" normalizeH="0" baseline="0" noProof="0" dirty="0">
                <a:ln>
                  <a:noFill/>
                </a:ln>
                <a:effectLst/>
                <a:uLnTx/>
                <a:uFillTx/>
                <a:ea typeface="+mn-ea"/>
                <a:cs typeface="+mn-cs"/>
              </a:rPr>
              <a:t>PM concentration</a:t>
            </a:r>
            <a:r>
              <a:rPr kumimoji="0" lang="ru-RU" sz="2200" b="0" i="0" u="none" strike="noStrike" kern="1200" cap="none" spc="0" normalizeH="0" baseline="0" noProof="0" dirty="0">
                <a:ln>
                  <a:noFill/>
                </a:ln>
                <a:effectLst/>
                <a:uLnTx/>
                <a:uFillTx/>
                <a:ea typeface="+mn-ea"/>
                <a:cs typeface="+mn-cs"/>
              </a:rPr>
              <a:t> </a:t>
            </a:r>
            <a:r>
              <a:rPr kumimoji="0" lang="el-GR" sz="2200" b="0" i="0" u="none" strike="noStrike" kern="1200" cap="none" spc="0" normalizeH="0" baseline="0" noProof="0" dirty="0">
                <a:ln>
                  <a:noFill/>
                </a:ln>
                <a:effectLst/>
                <a:uLnTx/>
                <a:uFillTx/>
                <a:ea typeface="+mn-ea"/>
                <a:cs typeface="+mn-cs"/>
              </a:rPr>
              <a:t>(&lt;</a:t>
            </a:r>
            <a:r>
              <a:rPr kumimoji="0" lang="en-GB" sz="2200" b="0" i="0" u="none" strike="noStrike" kern="1200" cap="none" spc="0" normalizeH="0" baseline="0" noProof="0" dirty="0">
                <a:ln>
                  <a:noFill/>
                </a:ln>
                <a:effectLst/>
                <a:uLnTx/>
                <a:uFillTx/>
                <a:ea typeface="+mn-ea"/>
                <a:cs typeface="+mn-cs"/>
              </a:rPr>
              <a:t>2.5</a:t>
            </a:r>
            <a:r>
              <a:rPr kumimoji="0" lang="el-GR" sz="2200" b="0" i="0" u="none" strike="noStrike" kern="1200" cap="none" spc="0" normalizeH="0" baseline="0" noProof="0" dirty="0">
                <a:ln>
                  <a:noFill/>
                </a:ln>
                <a:effectLst/>
                <a:uLnTx/>
                <a:uFillTx/>
                <a:ea typeface="+mn-ea"/>
                <a:cs typeface="+mn-cs"/>
              </a:rPr>
              <a:t> μ</a:t>
            </a:r>
            <a:r>
              <a:rPr kumimoji="0" lang="en-GB" sz="2200" b="0" i="0" u="none" strike="noStrike" kern="1200" cap="none" spc="0" normalizeH="0" baseline="0" noProof="0" dirty="0">
                <a:ln>
                  <a:noFill/>
                </a:ln>
                <a:effectLst/>
                <a:uLnTx/>
                <a:uFillTx/>
                <a:ea typeface="+mn-ea"/>
                <a:cs typeface="+mn-cs"/>
              </a:rPr>
              <a:t>m)</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 0 to 1 mg/m</a:t>
            </a:r>
            <a:r>
              <a:rPr kumimoji="0" lang="en-GB" sz="2200" b="0" i="0" u="none" strike="noStrike" kern="1200" cap="none" spc="0" normalizeH="0" baseline="30000" noProof="0" dirty="0">
                <a:ln>
                  <a:noFill/>
                </a:ln>
                <a:effectLst/>
                <a:uLnTx/>
                <a:uFillTx/>
                <a:ea typeface="+mn-ea"/>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mn-cs"/>
              </a:rPr>
              <a:t>PM concentration</a:t>
            </a:r>
            <a:r>
              <a:rPr kumimoji="0" lang="ru-RU" sz="2200" b="0" i="0" u="none" strike="noStrike" kern="1200" cap="none" spc="0" normalizeH="0" baseline="0" noProof="0" dirty="0">
                <a:ln>
                  <a:noFill/>
                </a:ln>
                <a:effectLst/>
                <a:uLnTx/>
                <a:uFillTx/>
                <a:ea typeface="+mn-ea"/>
                <a:cs typeface="+mn-cs"/>
              </a:rPr>
              <a:t> </a:t>
            </a:r>
            <a:r>
              <a:rPr kumimoji="0" lang="el-GR" sz="2200" b="0" i="0" u="none" strike="noStrike" kern="1200" cap="none" spc="0" normalizeH="0" baseline="0" noProof="0" dirty="0">
                <a:ln>
                  <a:noFill/>
                </a:ln>
                <a:effectLst/>
                <a:uLnTx/>
                <a:uFillTx/>
                <a:ea typeface="+mn-ea"/>
                <a:cs typeface="+mn-cs"/>
              </a:rPr>
              <a:t>(&lt;10 μ</a:t>
            </a:r>
            <a:r>
              <a:rPr kumimoji="0" lang="en-GB" sz="2200" b="0" i="0" u="none" strike="noStrike" kern="1200" cap="none" spc="0" normalizeH="0" baseline="0" noProof="0" dirty="0">
                <a:ln>
                  <a:noFill/>
                </a:ln>
                <a:effectLst/>
                <a:uLnTx/>
                <a:uFillTx/>
                <a:ea typeface="+mn-ea"/>
                <a:cs typeface="+mn-cs"/>
              </a:rPr>
              <a:t>m)</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 0 to 1 mg/m</a:t>
            </a:r>
            <a:r>
              <a:rPr kumimoji="0" lang="en-GB" sz="2200" b="0" i="0" u="none" strike="noStrike" kern="1200" cap="none" spc="0" normalizeH="0" baseline="30000" noProof="0" dirty="0">
                <a:ln>
                  <a:noFill/>
                </a:ln>
                <a:effectLst/>
                <a:uLnTx/>
                <a:uFillTx/>
                <a:ea typeface="+mn-ea"/>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mn-cs"/>
              </a:rPr>
              <a:t>CO concentration</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		 0 to 1 ppm </a:t>
            </a:r>
          </a:p>
          <a:p>
            <a:pPr defTabSz="457200">
              <a:defRPr/>
            </a:pPr>
            <a:r>
              <a:rPr kumimoji="0" lang="en-GB" sz="2200" b="0" i="0" u="none" strike="noStrike" kern="1200" cap="none" spc="0" normalizeH="0" baseline="0" noProof="0" dirty="0">
                <a:ln>
                  <a:noFill/>
                </a:ln>
                <a:effectLst/>
                <a:uLnTx/>
                <a:uFillTx/>
                <a:ea typeface="+mn-ea"/>
                <a:cs typeface="+mn-cs"/>
              </a:rPr>
              <a:t>CO</a:t>
            </a:r>
            <a:r>
              <a:rPr kumimoji="0" lang="en-GB" sz="2200" b="0" i="0" u="none" strike="noStrike" kern="1200" cap="none" spc="0" normalizeH="0" baseline="-25000" noProof="0" dirty="0">
                <a:ln>
                  <a:noFill/>
                </a:ln>
                <a:effectLst/>
                <a:uLnTx/>
                <a:uFillTx/>
                <a:ea typeface="+mn-ea"/>
                <a:cs typeface="+mn-cs"/>
              </a:rPr>
              <a:t>2</a:t>
            </a:r>
            <a:r>
              <a:rPr kumimoji="0" lang="en-GB" sz="2200" b="0" i="0" u="none" strike="noStrike" kern="1200" cap="none" spc="0" normalizeH="0" baseline="0" noProof="0" dirty="0">
                <a:ln>
                  <a:noFill/>
                </a:ln>
                <a:effectLst/>
                <a:uLnTx/>
                <a:uFillTx/>
                <a:ea typeface="+mn-ea"/>
                <a:cs typeface="+mn-cs"/>
              </a:rPr>
              <a:t> concentration</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		 0 to 5,000 ppm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mn-cs"/>
              </a:rPr>
              <a:t>NO</a:t>
            </a:r>
            <a:r>
              <a:rPr kumimoji="0" lang="en-GB" sz="2200" b="0" i="0" u="none" strike="noStrike" kern="1200" cap="none" spc="0" normalizeH="0" baseline="-25000" noProof="0" dirty="0">
                <a:ln>
                  <a:noFill/>
                </a:ln>
                <a:effectLst/>
                <a:uLnTx/>
                <a:uFillTx/>
                <a:ea typeface="+mn-ea"/>
                <a:cs typeface="+mn-cs"/>
              </a:rPr>
              <a:t>2</a:t>
            </a:r>
            <a:r>
              <a:rPr kumimoji="0" lang="en-GB" sz="2200" b="0" i="0" u="none" strike="noStrike" kern="1200" cap="none" spc="0" normalizeH="0" baseline="0" noProof="0" dirty="0">
                <a:ln>
                  <a:noFill/>
                </a:ln>
                <a:effectLst/>
                <a:uLnTx/>
                <a:uFillTx/>
                <a:ea typeface="+mn-ea"/>
                <a:cs typeface="+mn-cs"/>
              </a:rPr>
              <a:t> concentration</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		 0 to 0.5 ppm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effectLst/>
              <a:uLnTx/>
              <a:uFillTx/>
              <a:ea typeface="+mn-ea"/>
              <a:cs typeface="+mn-cs"/>
            </a:endParaRPr>
          </a:p>
          <a:p>
            <a:pPr marL="342900" indent="-342900">
              <a:buFont typeface="Arial" panose="020B0604020202020204" pitchFamily="34" charset="0"/>
              <a:buChar char="•"/>
            </a:pPr>
            <a:endParaRPr lang="en-GB" sz="2000" dirty="0"/>
          </a:p>
        </p:txBody>
      </p:sp>
      <p:sp>
        <p:nvSpPr>
          <p:cNvPr id="6" name="TextBox 5">
            <a:extLst>
              <a:ext uri="{FF2B5EF4-FFF2-40B4-BE49-F238E27FC236}">
                <a16:creationId xmlns:a16="http://schemas.microsoft.com/office/drawing/2014/main" id="{D8C08F47-BA70-4B40-8559-6BF344E798D9}"/>
              </a:ext>
            </a:extLst>
          </p:cNvPr>
          <p:cNvSpPr txBox="1"/>
          <p:nvPr/>
        </p:nvSpPr>
        <p:spPr>
          <a:xfrm>
            <a:off x="6812413" y="1863599"/>
            <a:ext cx="5243399" cy="3724096"/>
          </a:xfrm>
          <a:prstGeom prst="rect">
            <a:avLst/>
          </a:prstGeom>
          <a:noFill/>
        </p:spPr>
        <p:txBody>
          <a:bodyPr wrap="square" rtlCol="0">
            <a:spAutoFit/>
          </a:bodyPr>
          <a:lstStyle/>
          <a:p>
            <a:r>
              <a:rPr lang="en-GB" sz="2000" b="1" u="sng" dirty="0"/>
              <a:t>Alternatively:</a:t>
            </a:r>
          </a:p>
          <a:p>
            <a:endParaRPr lang="en-GB" sz="20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mn-cs"/>
              </a:rPr>
              <a:t>PN concentration</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1 to 2,000 #/cm</a:t>
            </a:r>
            <a:r>
              <a:rPr kumimoji="0" lang="en-GB" sz="2200" b="0" i="0" u="none" strike="noStrike" kern="1200" cap="none" spc="0" normalizeH="0" baseline="30000" noProof="0" dirty="0">
                <a:ln>
                  <a:noFill/>
                </a:ln>
                <a:effectLst/>
                <a:uLnTx/>
                <a:uFillTx/>
                <a:ea typeface="+mn-ea"/>
                <a:cs typeface="+mn-cs"/>
              </a:rPr>
              <a:t>3</a:t>
            </a:r>
            <a:r>
              <a:rPr kumimoji="0" lang="en-GB" sz="2200" b="0" i="0" u="none" strike="noStrike" kern="1200" cap="none" spc="0" normalizeH="0" baseline="0" noProof="0" dirty="0">
                <a:ln>
                  <a:noFill/>
                </a:ln>
                <a:effectLst/>
                <a:uLnTx/>
                <a:uFillTx/>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mn-cs"/>
              </a:rPr>
              <a:t>PM concentration</a:t>
            </a:r>
            <a:r>
              <a:rPr kumimoji="0" lang="ru-RU" sz="2200" b="0" i="0" u="none" strike="noStrike" kern="1200" cap="none" spc="0" normalizeH="0" baseline="0" noProof="0" dirty="0">
                <a:ln>
                  <a:noFill/>
                </a:ln>
                <a:effectLst/>
                <a:uLnTx/>
                <a:uFillTx/>
                <a:ea typeface="+mn-ea"/>
                <a:cs typeface="+mn-cs"/>
              </a:rPr>
              <a:t> </a:t>
            </a:r>
            <a:r>
              <a:rPr kumimoji="0" lang="el-GR" sz="2200" b="0" i="0" u="none" strike="noStrike" kern="1200" cap="none" spc="0" normalizeH="0" baseline="0" noProof="0" dirty="0">
                <a:ln>
                  <a:noFill/>
                </a:ln>
                <a:effectLst/>
                <a:uLnTx/>
                <a:uFillTx/>
                <a:ea typeface="+mn-ea"/>
                <a:cs typeface="+mn-cs"/>
              </a:rPr>
              <a:t>(&lt;</a:t>
            </a:r>
            <a:r>
              <a:rPr kumimoji="0" lang="en-GB" sz="2200" b="0" i="0" u="none" strike="noStrike" kern="1200" cap="none" spc="0" normalizeH="0" baseline="0" noProof="0" dirty="0">
                <a:ln>
                  <a:noFill/>
                </a:ln>
                <a:effectLst/>
                <a:uLnTx/>
                <a:uFillTx/>
                <a:ea typeface="+mn-ea"/>
                <a:cs typeface="+mn-cs"/>
              </a:rPr>
              <a:t>2.5</a:t>
            </a:r>
            <a:r>
              <a:rPr kumimoji="0" lang="el-GR" sz="2200" b="0" i="0" u="none" strike="noStrike" kern="1200" cap="none" spc="0" normalizeH="0" baseline="0" noProof="0" dirty="0">
                <a:ln>
                  <a:noFill/>
                </a:ln>
                <a:effectLst/>
                <a:uLnTx/>
                <a:uFillTx/>
                <a:ea typeface="+mn-ea"/>
                <a:cs typeface="+mn-cs"/>
              </a:rPr>
              <a:t> μ</a:t>
            </a:r>
            <a:r>
              <a:rPr kumimoji="0" lang="en-GB" sz="2200" b="0" i="0" u="none" strike="noStrike" kern="1200" cap="none" spc="0" normalizeH="0" baseline="0" noProof="0" dirty="0">
                <a:ln>
                  <a:noFill/>
                </a:ln>
                <a:effectLst/>
                <a:uLnTx/>
                <a:uFillTx/>
                <a:ea typeface="+mn-ea"/>
                <a:cs typeface="+mn-cs"/>
              </a:rPr>
              <a:t>m)</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0 to 100 mg/m</a:t>
            </a:r>
            <a:r>
              <a:rPr kumimoji="0" lang="en-GB" sz="2200" b="0" i="0" u="none" strike="noStrike" kern="1200" cap="none" spc="0" normalizeH="0" baseline="30000" noProof="0" dirty="0">
                <a:ln>
                  <a:noFill/>
                </a:ln>
                <a:effectLst/>
                <a:uLnTx/>
                <a:uFillTx/>
                <a:ea typeface="+mn-ea"/>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mn-cs"/>
              </a:rPr>
              <a:t>PM concentration</a:t>
            </a:r>
            <a:r>
              <a:rPr kumimoji="0" lang="ru-RU" sz="2200" b="0" i="0" u="none" strike="noStrike" kern="1200" cap="none" spc="0" normalizeH="0" baseline="0" noProof="0" dirty="0">
                <a:ln>
                  <a:noFill/>
                </a:ln>
                <a:effectLst/>
                <a:uLnTx/>
                <a:uFillTx/>
                <a:ea typeface="+mn-ea"/>
                <a:cs typeface="+mn-cs"/>
              </a:rPr>
              <a:t> </a:t>
            </a:r>
            <a:r>
              <a:rPr kumimoji="0" lang="el-GR" sz="2200" b="0" i="0" u="none" strike="noStrike" kern="1200" cap="none" spc="0" normalizeH="0" baseline="0" noProof="0" dirty="0">
                <a:ln>
                  <a:noFill/>
                </a:ln>
                <a:effectLst/>
                <a:uLnTx/>
                <a:uFillTx/>
                <a:ea typeface="+mn-ea"/>
                <a:cs typeface="+mn-cs"/>
              </a:rPr>
              <a:t>(&lt;10 μ</a:t>
            </a:r>
            <a:r>
              <a:rPr kumimoji="0" lang="en-GB" sz="2200" b="0" i="0" u="none" strike="noStrike" kern="1200" cap="none" spc="0" normalizeH="0" baseline="0" noProof="0" dirty="0">
                <a:ln>
                  <a:noFill/>
                </a:ln>
                <a:effectLst/>
                <a:uLnTx/>
                <a:uFillTx/>
                <a:ea typeface="+mn-ea"/>
                <a:cs typeface="+mn-cs"/>
              </a:rPr>
              <a:t>m)</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0 to 100 mg/m</a:t>
            </a:r>
            <a:r>
              <a:rPr kumimoji="0" lang="en-GB" sz="2200" b="0" i="0" u="none" strike="noStrike" kern="1200" cap="none" spc="0" normalizeH="0" baseline="30000" noProof="0" dirty="0">
                <a:ln>
                  <a:noFill/>
                </a:ln>
                <a:effectLst/>
                <a:uLnTx/>
                <a:uFillTx/>
                <a:ea typeface="+mn-ea"/>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200" dirty="0"/>
          </a:p>
          <a:p>
            <a:pPr defTabSz="457200">
              <a:defRPr/>
            </a:pPr>
            <a:r>
              <a:rPr kumimoji="0" lang="en-GB" sz="2200" b="0" i="0" u="none" strike="noStrike" kern="1200" cap="none" spc="0" normalizeH="0" baseline="0" noProof="0" dirty="0">
                <a:ln>
                  <a:noFill/>
                </a:ln>
                <a:effectLst/>
                <a:uLnTx/>
                <a:uFillTx/>
                <a:ea typeface="+mn-ea"/>
                <a:cs typeface="+mn-cs"/>
              </a:rPr>
              <a:t>NO</a:t>
            </a:r>
            <a:r>
              <a:rPr kumimoji="0" lang="en-GB" sz="2200" b="0" i="0" u="none" strike="noStrike" kern="1200" cap="none" spc="0" normalizeH="0" baseline="-25000" noProof="0" dirty="0">
                <a:ln>
                  <a:noFill/>
                </a:ln>
                <a:effectLst/>
                <a:uLnTx/>
                <a:uFillTx/>
                <a:ea typeface="+mn-ea"/>
                <a:cs typeface="+mn-cs"/>
              </a:rPr>
              <a:t>2</a:t>
            </a:r>
            <a:r>
              <a:rPr kumimoji="0" lang="en-GB" sz="2200" b="0" i="0" u="none" strike="noStrike" kern="1200" cap="none" spc="0" normalizeH="0" baseline="0" noProof="0" dirty="0">
                <a:ln>
                  <a:noFill/>
                </a:ln>
                <a:effectLst/>
                <a:uLnTx/>
                <a:uFillTx/>
                <a:ea typeface="+mn-ea"/>
                <a:cs typeface="+mn-cs"/>
              </a:rPr>
              <a:t> concentration</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		0 to 2 ppb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effectLst/>
              <a:uLnTx/>
              <a:uFillTx/>
              <a:ea typeface="+mn-ea"/>
              <a:cs typeface="+mn-cs"/>
            </a:endParaRP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41889781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926410" y="165291"/>
            <a:ext cx="90011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200" b="1" dirty="0" err="1">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ToR</a:t>
            </a:r>
            <a:r>
              <a:rPr lang="en-US" altLang="ko-KR" sz="32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 for the Third Stage</a:t>
            </a:r>
            <a:endParaRPr lang="ko-KR" altLang="en-US" sz="32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4" name="Rectangle 3">
            <a:extLst>
              <a:ext uri="{FF2B5EF4-FFF2-40B4-BE49-F238E27FC236}">
                <a16:creationId xmlns:a16="http://schemas.microsoft.com/office/drawing/2014/main" id="{893C1A52-BC52-43F3-880F-881E4F5C2C2D}"/>
              </a:ext>
            </a:extLst>
          </p:cNvPr>
          <p:cNvSpPr txBox="1">
            <a:spLocks noChangeArrowheads="1"/>
          </p:cNvSpPr>
          <p:nvPr/>
        </p:nvSpPr>
        <p:spPr bwMode="auto">
          <a:xfrm>
            <a:off x="81064" y="1091652"/>
            <a:ext cx="11758009" cy="260494"/>
          </a:xfrm>
          <a:prstGeom prst="rect">
            <a:avLst/>
          </a:prstGeom>
          <a:noFill/>
          <a:ln>
            <a:miter lim="800000"/>
            <a:headEnd/>
            <a:tailEnd/>
          </a:ln>
        </p:spPr>
        <p:txBody>
          <a:bodyPr anchor="ctr"/>
          <a:lstStyle/>
          <a:p>
            <a:pPr lvl="0" algn="ctr" eaLnBrk="0" hangingPunct="0">
              <a:defRPr/>
            </a:pPr>
            <a:r>
              <a:rPr kumimoji="0" lang="en-US" altLang="ko-KR" sz="2000" b="1" kern="0" dirty="0">
                <a:solidFill>
                  <a:schemeClr val="tx1"/>
                </a:solidFill>
                <a:latin typeface="Arial" pitchFamily="34" charset="0"/>
                <a:ea typeface="Arial Unicode MS" pitchFamily="50" charset="-127"/>
                <a:cs typeface="Arial" pitchFamily="34" charset="0"/>
              </a:rPr>
              <a:t>Terms of reference and rules of procedure for the IWG on Vehicle Interior Air Quality</a:t>
            </a:r>
          </a:p>
        </p:txBody>
      </p:sp>
      <p:sp>
        <p:nvSpPr>
          <p:cNvPr id="5" name="TextBox 4">
            <a:extLst>
              <a:ext uri="{FF2B5EF4-FFF2-40B4-BE49-F238E27FC236}">
                <a16:creationId xmlns:a16="http://schemas.microsoft.com/office/drawing/2014/main" id="{4C9FC7F7-B54A-404E-A828-3A183551FD43}"/>
              </a:ext>
            </a:extLst>
          </p:cNvPr>
          <p:cNvSpPr txBox="1"/>
          <p:nvPr/>
        </p:nvSpPr>
        <p:spPr>
          <a:xfrm>
            <a:off x="0" y="6482448"/>
            <a:ext cx="5007311" cy="375552"/>
          </a:xfrm>
          <a:prstGeom prst="rect">
            <a:avLst/>
          </a:prstGeom>
          <a:noFill/>
        </p:spPr>
        <p:txBody>
          <a:bodyPr wrap="square">
            <a:spAutoFit/>
          </a:bodyPr>
          <a:lstStyle/>
          <a:p>
            <a:pPr lvl="0" eaLnBrk="0" hangingPunct="0">
              <a:lnSpc>
                <a:spcPct val="150000"/>
              </a:lnSpc>
              <a:defRPr/>
            </a:pPr>
            <a:r>
              <a:rPr lang="en-US" altLang="ko-KR" sz="1400" b="1" kern="0" dirty="0">
                <a:latin typeface="Arial" pitchFamily="34" charset="0"/>
                <a:ea typeface="Arial Unicode MS" pitchFamily="50" charset="-127"/>
                <a:cs typeface="Arial" pitchFamily="34" charset="0"/>
              </a:rPr>
              <a:t>Informal document </a:t>
            </a:r>
            <a:r>
              <a:rPr lang="en-US" altLang="ko-KR" sz="1400" b="1" kern="0" dirty="0">
                <a:latin typeface="Arial" pitchFamily="34" charset="0"/>
                <a:ea typeface="Arial Unicode MS" pitchFamily="50" charset="-127"/>
                <a:cs typeface="Arial" pitchFamily="34" charset="0"/>
                <a:hlinkClick r:id="rId3"/>
              </a:rPr>
              <a:t>GRPE-81-09</a:t>
            </a:r>
            <a:endParaRPr kumimoji="0" lang="en-US" altLang="ko-KR" b="1" kern="0" dirty="0">
              <a:solidFill>
                <a:schemeClr val="tx1"/>
              </a:solidFill>
              <a:latin typeface="Arial" pitchFamily="34" charset="0"/>
              <a:ea typeface="Arial Unicode MS" pitchFamily="50" charset="-127"/>
              <a:cs typeface="Arial" pitchFamily="34" charset="0"/>
            </a:endParaRPr>
          </a:p>
        </p:txBody>
      </p:sp>
      <p:sp>
        <p:nvSpPr>
          <p:cNvPr id="7" name="TextBox 6">
            <a:extLst>
              <a:ext uri="{FF2B5EF4-FFF2-40B4-BE49-F238E27FC236}">
                <a16:creationId xmlns:a16="http://schemas.microsoft.com/office/drawing/2014/main" id="{6359A0B6-7E07-48A3-AB3B-79673B0F667D}"/>
              </a:ext>
            </a:extLst>
          </p:cNvPr>
          <p:cNvSpPr txBox="1"/>
          <p:nvPr/>
        </p:nvSpPr>
        <p:spPr>
          <a:xfrm>
            <a:off x="162128" y="1352146"/>
            <a:ext cx="11861259" cy="5355312"/>
          </a:xfrm>
          <a:prstGeom prst="rect">
            <a:avLst/>
          </a:prstGeom>
          <a:noFill/>
        </p:spPr>
        <p:txBody>
          <a:bodyPr wrap="square">
            <a:spAutoFit/>
          </a:bodyPr>
          <a:lstStyle/>
          <a:p>
            <a:r>
              <a:rPr lang="en-GB" b="1" dirty="0"/>
              <a:t>Background.</a:t>
            </a:r>
            <a:r>
              <a:rPr lang="en-GB" dirty="0"/>
              <a:t> The group considered the inclusion in the scope of interior air pollutants from outside sources as a possible extension of the mandate at third stage. As an extension of the existing Mutual Resolution on VIAQ, this will take into account not only interior air emissions generated from interior materials and exhaust gases from the vehicle entering into the cabin but also outside air pollution sources. The list of outside air pollutions could include CO, NO, NO2, SO2, O3 volatile organic compounds (VOC), aldehydes, aromatic and aliphatic hydrocarbons, particulate number (PN) and mass (PM) and microbiological substances, e.g. allergens, fungi, bacteria and viruses. As an extension of the existing Mutual Resolution on VIAQ, this will take into account not only interior air quality but also the air cleaning efficiency of the vehicle air handling &amp; treatment system.</a:t>
            </a:r>
          </a:p>
          <a:p>
            <a:r>
              <a:rPr lang="en-GB" b="1" dirty="0"/>
              <a:t>Objective. </a:t>
            </a:r>
            <a:r>
              <a:rPr lang="en-GB" dirty="0"/>
              <a:t>This proposal expands on the issues of the vehicle interior air quality, addressing outside air pollutants entering into the vehicle cabin and the interior air cleaning efficiency, to develop a test procedure in a recommendation by including Part 4 in the Mutual Resolution No. 3.</a:t>
            </a:r>
          </a:p>
          <a:p>
            <a:r>
              <a:rPr lang="en-GB" b="1" dirty="0"/>
              <a:t>Scope and work items. </a:t>
            </a:r>
            <a:r>
              <a:rPr lang="en-GB" dirty="0"/>
              <a:t>Outside air pollutants entering into the vehicle cabin and their cleaning efficiencies</a:t>
            </a:r>
          </a:p>
          <a:p>
            <a:r>
              <a:rPr lang="en-GB" dirty="0"/>
              <a:t>(a)  Collect the information and research data on relevant air pollutants and similar issues, and understand the current regulatory requirements with respect to vehicle interior air quality in different markets.</a:t>
            </a:r>
          </a:p>
          <a:p>
            <a:r>
              <a:rPr lang="en-GB" dirty="0"/>
              <a:t>(b)  Review, assess and develop new test procedures suitable for the measurement methods of air pollutants entering into the vehicle cabin and their cleaning efficiencies (including test modes, sample collection methods and analysis methods, etc.)</a:t>
            </a:r>
          </a:p>
          <a:p>
            <a:r>
              <a:rPr lang="en-GB" dirty="0"/>
              <a:t>(c)  Discuss the potential of air pollutants in the vehicle interior air with toxicologists.</a:t>
            </a:r>
          </a:p>
          <a:p>
            <a:r>
              <a:rPr lang="en-GB" dirty="0"/>
              <a:t>(d)  Develop a draft for test procedures in a recommendation.</a:t>
            </a:r>
          </a:p>
          <a:p>
            <a:endParaRPr lang="ru-RU" dirty="0"/>
          </a:p>
        </p:txBody>
      </p:sp>
    </p:spTree>
    <p:extLst>
      <p:ext uri="{BB962C8B-B14F-4D97-AF65-F5344CB8AC3E}">
        <p14:creationId xmlns:p14="http://schemas.microsoft.com/office/powerpoint/2010/main" val="246380224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12. Gas Analysers Calibration</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9653271" cy="3385542"/>
          </a:xfrm>
          <a:prstGeom prst="rect">
            <a:avLst/>
          </a:prstGeom>
          <a:noFill/>
        </p:spPr>
        <p:txBody>
          <a:bodyPr wrap="square" rtlCol="0">
            <a:spAutoFit/>
          </a:bodyPr>
          <a:lstStyle/>
          <a:p>
            <a:r>
              <a:rPr lang="en-GB" sz="2000" b="1" u="sng" dirty="0"/>
              <a:t>Proposals:</a:t>
            </a:r>
          </a:p>
          <a:p>
            <a:endParaRPr lang="en-GB" sz="20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23048"/>
                </a:solidFill>
                <a:effectLst/>
                <a:uLnTx/>
                <a:uFillTx/>
                <a:ea typeface="+mn-ea"/>
                <a:cs typeface="+mn-cs"/>
              </a:rPr>
              <a:t>For in-field calibration of the gas analysers, a </a:t>
            </a:r>
            <a:r>
              <a:rPr kumimoji="0" lang="en-GB" sz="2200" b="0" i="0" u="none" strike="noStrike" kern="1200" cap="none" spc="0" normalizeH="0" baseline="0" noProof="0" dirty="0">
                <a:ln>
                  <a:noFill/>
                </a:ln>
                <a:solidFill>
                  <a:srgbClr val="0070C0"/>
                </a:solidFill>
                <a:effectLst/>
                <a:uLnTx/>
                <a:uFillTx/>
                <a:ea typeface="+mn-ea"/>
                <a:cs typeface="+mn-cs"/>
              </a:rPr>
              <a:t>zero and span calibration shall take place at the start of the test and a zero and span check shall be made at the end of each test</a:t>
            </a:r>
            <a:r>
              <a:rPr kumimoji="0" lang="en-GB" sz="2200" b="0" i="0" u="none" strike="noStrike" kern="1200" cap="none" spc="0" normalizeH="0" baseline="0" noProof="0" dirty="0">
                <a:ln>
                  <a:noFill/>
                </a:ln>
                <a:solidFill>
                  <a:srgbClr val="123048"/>
                </a:solidFill>
                <a:effectLst/>
                <a:uLnTx/>
                <a:uFillTx/>
                <a:ea typeface="+mn-ea"/>
                <a:cs typeface="+mn-cs"/>
              </a:rPr>
              <a:t> that is under two hours in length. For tests longer than two hours, mid-test checks of zero or zero and span may be made (such that the time between checks does not exceed two hours); the analyser may be adjusted to the calibration gases if necessary.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200" b="0" i="0" u="none" strike="noStrike" dirty="0">
                <a:solidFill>
                  <a:srgbClr val="123048"/>
                </a:solidFill>
                <a:effectLst/>
              </a:rPr>
              <a:t>Annual </a:t>
            </a:r>
            <a:r>
              <a:rPr lang="en-GB" sz="2200" b="0" i="0" u="none" strike="noStrike" dirty="0">
                <a:solidFill>
                  <a:srgbClr val="0070C0"/>
                </a:solidFill>
                <a:effectLst/>
              </a:rPr>
              <a:t>calibration following supplier recommendation</a:t>
            </a:r>
            <a:endParaRPr kumimoji="0" lang="en-GB" sz="2200" b="0" i="0" u="none" strike="noStrike" kern="1200" cap="none" spc="0" normalizeH="0" baseline="0" noProof="0" dirty="0">
              <a:ln>
                <a:noFill/>
              </a:ln>
              <a:solidFill>
                <a:srgbClr val="123048"/>
              </a:solidFill>
              <a:effectLst/>
              <a:uLnTx/>
              <a:uFillTx/>
              <a:ea typeface="+mn-ea"/>
              <a:cs typeface="+mn-cs"/>
            </a:endParaRPr>
          </a:p>
          <a:p>
            <a:pPr marL="342900" indent="-342900">
              <a:buFont typeface="Arial" panose="020B0604020202020204" pitchFamily="34" charset="0"/>
              <a:buChar char="•"/>
            </a:pPr>
            <a:endParaRPr lang="en-GB" sz="20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4" y="5965546"/>
            <a:ext cx="5321410"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The item needs additional discussion</a:t>
            </a:r>
            <a:endParaRPr lang="ru-RU" sz="2000" b="1" dirty="0"/>
          </a:p>
        </p:txBody>
      </p:sp>
    </p:spTree>
    <p:extLst>
      <p:ext uri="{BB962C8B-B14F-4D97-AF65-F5344CB8AC3E}">
        <p14:creationId xmlns:p14="http://schemas.microsoft.com/office/powerpoint/2010/main" val="29175070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13. Test Modes</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9653271" cy="2462213"/>
          </a:xfrm>
          <a:prstGeom prst="rect">
            <a:avLst/>
          </a:prstGeom>
          <a:noFill/>
        </p:spPr>
        <p:txBody>
          <a:bodyPr wrap="square" rtlCol="0">
            <a:spAutoFit/>
          </a:bodyPr>
          <a:lstStyle/>
          <a:p>
            <a:r>
              <a:rPr lang="en-GB" sz="2200" b="1" u="sng" dirty="0"/>
              <a:t>Proposals:</a:t>
            </a:r>
          </a:p>
          <a:p>
            <a:endParaRPr lang="en-GB" sz="2200" dirty="0"/>
          </a:p>
          <a:p>
            <a:pPr marL="457200" indent="-457200">
              <a:buFont typeface="+mj-lt"/>
              <a:buAutoNum type="arabicPeriod"/>
            </a:pPr>
            <a:r>
              <a:rPr lang="en-GB" sz="2200" dirty="0">
                <a:solidFill>
                  <a:srgbClr val="0070C0"/>
                </a:solidFill>
              </a:rPr>
              <a:t>Urban (city) driving</a:t>
            </a:r>
          </a:p>
          <a:p>
            <a:pPr marL="457200" indent="-457200">
              <a:buFont typeface="+mj-lt"/>
              <a:buAutoNum type="arabicPeriod"/>
            </a:pPr>
            <a:r>
              <a:rPr kumimoji="0" lang="en-GB" sz="2200" i="0" u="none" strike="noStrike" kern="1200" cap="none" spc="0" normalizeH="0" baseline="0" noProof="0" dirty="0">
                <a:ln>
                  <a:noFill/>
                </a:ln>
                <a:solidFill>
                  <a:srgbClr val="0070C0"/>
                </a:solidFill>
                <a:effectLst/>
                <a:uLnTx/>
                <a:uFillTx/>
                <a:ea typeface="+mn-ea"/>
                <a:cs typeface="+mn-cs"/>
              </a:rPr>
              <a:t>Real driving conditions</a:t>
            </a:r>
          </a:p>
          <a:p>
            <a:pPr marL="457200" indent="-457200">
              <a:buFont typeface="+mj-lt"/>
              <a:buAutoNum type="arabicPeriod"/>
            </a:pPr>
            <a:r>
              <a:rPr kumimoji="0" lang="en-GB" sz="2200" i="0" u="none" strike="noStrike" kern="1200" cap="none" spc="0" normalizeH="0" baseline="0" noProof="0" dirty="0">
                <a:ln>
                  <a:noFill/>
                </a:ln>
                <a:solidFill>
                  <a:srgbClr val="0070C0"/>
                </a:solidFill>
                <a:effectLst/>
                <a:uLnTx/>
                <a:uFillTx/>
                <a:ea typeface="+mn-ea"/>
                <a:cs typeface="+mn-cs"/>
              </a:rPr>
              <a:t>Stationary test </a:t>
            </a:r>
          </a:p>
          <a:p>
            <a:pPr marL="457200" indent="-457200">
              <a:buFont typeface="+mj-lt"/>
              <a:buAutoNum type="arabicPeriod"/>
            </a:pPr>
            <a:r>
              <a:rPr lang="en-GB" sz="2200" dirty="0">
                <a:solidFill>
                  <a:srgbClr val="0070C0"/>
                </a:solidFill>
              </a:rPr>
              <a:t>Laboratory test</a:t>
            </a:r>
          </a:p>
          <a:p>
            <a:pPr marL="457200" indent="-457200">
              <a:buFont typeface="+mj-lt"/>
              <a:buAutoNum type="arabicPeriod"/>
            </a:pPr>
            <a:endParaRPr lang="en-GB" sz="22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4" y="5965546"/>
            <a:ext cx="5321410"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The item needs additional discussion</a:t>
            </a:r>
            <a:endParaRPr lang="ru-RU" sz="2000" b="1" dirty="0"/>
          </a:p>
        </p:txBody>
      </p:sp>
    </p:spTree>
    <p:extLst>
      <p:ext uri="{BB962C8B-B14F-4D97-AF65-F5344CB8AC3E}">
        <p14:creationId xmlns:p14="http://schemas.microsoft.com/office/powerpoint/2010/main" val="351968105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14. HVAC Modes</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9" y="1880490"/>
            <a:ext cx="6598786" cy="4401205"/>
          </a:xfrm>
          <a:prstGeom prst="rect">
            <a:avLst/>
          </a:prstGeom>
          <a:noFill/>
        </p:spPr>
        <p:txBody>
          <a:bodyPr wrap="square" rtlCol="0">
            <a:spAutoFit/>
          </a:bodyPr>
          <a:lstStyle/>
          <a:p>
            <a:r>
              <a:rPr lang="en-GB" sz="2000" b="1" u="sng" dirty="0"/>
              <a:t>Proposals:</a:t>
            </a:r>
          </a:p>
          <a:p>
            <a:endParaRPr lang="en-GB" sz="20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23048"/>
                </a:solidFill>
                <a:effectLst/>
                <a:uLnTx/>
                <a:uFillTx/>
                <a:ea typeface="+mn-ea"/>
                <a:cs typeface="+mn-cs"/>
              </a:rPr>
              <a:t>HVAC system settings: </a:t>
            </a:r>
          </a:p>
          <a:p>
            <a:pPr marL="342900" lvl="0" indent="-342900" defTabSz="457200">
              <a:buFont typeface="Arial" panose="020B0604020202020204" pitchFamily="34" charset="0"/>
              <a:buChar char="•"/>
              <a:defRPr/>
            </a:pPr>
            <a:r>
              <a:rPr lang="en-GB" sz="2200" dirty="0">
                <a:solidFill>
                  <a:srgbClr val="0070C0"/>
                </a:solidFill>
              </a:rPr>
              <a:t>Automatic mode (or for manual mode</a:t>
            </a:r>
            <a:r>
              <a:rPr kumimoji="0" lang="en-GB" sz="2200" b="0" i="0" u="none" strike="noStrike" kern="1200" cap="none" spc="0" normalizeH="0" baseline="0" noProof="0" dirty="0">
                <a:ln>
                  <a:noFill/>
                </a:ln>
                <a:solidFill>
                  <a:srgbClr val="0070C0"/>
                </a:solidFill>
                <a:effectLst/>
                <a:uLnTx/>
                <a:uFillTx/>
                <a:ea typeface="+mn-ea"/>
                <a:cs typeface="+mn-cs"/>
              </a:rPr>
              <a:t> fan speed 50%/medium)</a:t>
            </a:r>
            <a:endParaRPr lang="en-GB" sz="2200" dirty="0">
              <a:solidFill>
                <a:srgbClr val="0070C0"/>
              </a:solidFill>
            </a:endParaRPr>
          </a:p>
          <a:p>
            <a:pPr marL="342900" lvl="0" indent="-342900" defTabSz="457200">
              <a:buFont typeface="Arial" panose="020B0604020202020204" pitchFamily="34" charset="0"/>
              <a:buChar char="•"/>
              <a:defRPr/>
            </a:pPr>
            <a:r>
              <a:rPr lang="en-GB" sz="2200" dirty="0">
                <a:solidFill>
                  <a:srgbClr val="0070C0"/>
                </a:solidFill>
              </a:rPr>
              <a:t>Temperature  21˚C (or for manual mode </a:t>
            </a:r>
            <a:r>
              <a:rPr kumimoji="0" lang="en-GB" sz="2200" b="0" i="0" u="none" strike="noStrike" kern="1200" cap="none" spc="0" normalizeH="0" baseline="0" noProof="0" dirty="0">
                <a:ln>
                  <a:noFill/>
                </a:ln>
                <a:solidFill>
                  <a:srgbClr val="0070C0"/>
                </a:solidFill>
                <a:effectLst/>
                <a:uLnTx/>
                <a:uFillTx/>
                <a:ea typeface="+mn-ea"/>
                <a:cs typeface="+mn-cs"/>
              </a:rPr>
              <a:t>50%/medium temperature)</a:t>
            </a:r>
            <a:endParaRPr lang="en-GB" sz="2200" dirty="0">
              <a:solidFill>
                <a:srgbClr val="0070C0"/>
              </a:solidFill>
            </a:endParaRPr>
          </a:p>
          <a:p>
            <a:pPr marL="342900" lvl="0" indent="-342900" defTabSz="457200">
              <a:buFont typeface="Arial" panose="020B0604020202020204" pitchFamily="34" charset="0"/>
              <a:buChar char="•"/>
              <a:defRPr/>
            </a:pPr>
            <a:r>
              <a:rPr lang="en-GB" sz="2200" dirty="0">
                <a:solidFill>
                  <a:srgbClr val="0070C0"/>
                </a:solidFill>
              </a:rPr>
              <a:t>Fresh air mode</a:t>
            </a:r>
          </a:p>
          <a:p>
            <a:pPr marL="342900" lvl="0" indent="-342900" defTabSz="457200">
              <a:buFont typeface="Arial" panose="020B0604020202020204" pitchFamily="34" charset="0"/>
              <a:buChar char="•"/>
              <a:defRPr/>
            </a:pPr>
            <a:r>
              <a:rPr lang="en-GB" sz="2200" dirty="0">
                <a:solidFill>
                  <a:srgbClr val="0070C0"/>
                </a:solidFill>
              </a:rPr>
              <a:t>Air conditioning switched ON </a:t>
            </a:r>
          </a:p>
          <a:p>
            <a:pPr marL="342900" lvl="0" indent="-342900" defTabSz="457200">
              <a:buFont typeface="Arial" panose="020B0604020202020204" pitchFamily="34" charset="0"/>
              <a:buChar char="•"/>
              <a:defRPr/>
            </a:pPr>
            <a:r>
              <a:rPr kumimoji="0" lang="en-GB" sz="2200" b="0" i="0" u="none" strike="noStrike" kern="1200" cap="none" spc="0" normalizeH="0" baseline="0" noProof="0" dirty="0">
                <a:ln>
                  <a:noFill/>
                </a:ln>
                <a:solidFill>
                  <a:srgbClr val="123048"/>
                </a:solidFill>
                <a:effectLst/>
                <a:uLnTx/>
                <a:uFillTx/>
                <a:ea typeface="+mn-ea"/>
                <a:cs typeface="+mn-cs"/>
              </a:rPr>
              <a:t>Ventilation flaps fully open and directed straight ahead</a:t>
            </a:r>
            <a:endParaRPr lang="en-GB" sz="2200" dirty="0">
              <a:solidFill>
                <a:srgbClr val="0070C0"/>
              </a:solidFill>
            </a:endParaRPr>
          </a:p>
          <a:p>
            <a:pPr marL="342900" lvl="0" indent="-342900" defTabSz="457200">
              <a:buFont typeface="Arial" panose="020B0604020202020204" pitchFamily="34" charset="0"/>
              <a:buChar char="•"/>
              <a:defRPr/>
            </a:pPr>
            <a:endParaRPr lang="en-GB" sz="2200" dirty="0">
              <a:solidFill>
                <a:srgbClr val="123048"/>
              </a:solidFill>
            </a:endParaRPr>
          </a:p>
          <a:p>
            <a:endParaRPr lang="en-GB" sz="20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4" y="5965546"/>
            <a:ext cx="5321410"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The item needs additional discussion</a:t>
            </a:r>
            <a:endParaRPr lang="ru-RU" sz="2000" b="1" dirty="0"/>
          </a:p>
        </p:txBody>
      </p:sp>
      <p:sp>
        <p:nvSpPr>
          <p:cNvPr id="6" name="TextBox 5">
            <a:extLst>
              <a:ext uri="{FF2B5EF4-FFF2-40B4-BE49-F238E27FC236}">
                <a16:creationId xmlns:a16="http://schemas.microsoft.com/office/drawing/2014/main" id="{C0E30F4D-6E80-4EA2-BFC3-1C9B17E96E61}"/>
              </a:ext>
            </a:extLst>
          </p:cNvPr>
          <p:cNvSpPr txBox="1"/>
          <p:nvPr/>
        </p:nvSpPr>
        <p:spPr>
          <a:xfrm>
            <a:off x="6799254" y="1955932"/>
            <a:ext cx="5253316" cy="3046988"/>
          </a:xfrm>
          <a:prstGeom prst="rect">
            <a:avLst/>
          </a:prstGeom>
          <a:noFill/>
        </p:spPr>
        <p:txBody>
          <a:bodyPr wrap="square" rtlCol="0">
            <a:spAutoFit/>
          </a:bodyPr>
          <a:lstStyle/>
          <a:p>
            <a:r>
              <a:rPr lang="en-GB" sz="2000" b="1" u="sng" dirty="0"/>
              <a:t>Alternatively:</a:t>
            </a:r>
          </a:p>
          <a:p>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200" dirty="0">
              <a:solidFill>
                <a:srgbClr val="0070C0"/>
              </a:solidFill>
            </a:endParaRPr>
          </a:p>
          <a:p>
            <a:pPr marL="342900" indent="-342900">
              <a:buFont typeface="Arial" panose="020B0604020202020204" pitchFamily="34" charset="0"/>
              <a:buChar char="•"/>
            </a:pPr>
            <a:endParaRPr lang="ru-RU" sz="2200" dirty="0">
              <a:solidFill>
                <a:srgbClr val="0070C0"/>
              </a:solidFill>
            </a:endParaRPr>
          </a:p>
          <a:p>
            <a:pPr marL="342900" indent="-342900">
              <a:buFont typeface="Arial" panose="020B0604020202020204" pitchFamily="34" charset="0"/>
              <a:buChar char="•"/>
            </a:pPr>
            <a:r>
              <a:rPr lang="en-GB" sz="2200" dirty="0">
                <a:solidFill>
                  <a:srgbClr val="0070C0"/>
                </a:solidFill>
              </a:rPr>
              <a:t>Temperature 23°C</a:t>
            </a:r>
          </a:p>
          <a:p>
            <a:pPr marL="342900" indent="-342900">
              <a:buFont typeface="Arial" panose="020B0604020202020204" pitchFamily="34" charset="0"/>
              <a:buChar char="•"/>
            </a:pPr>
            <a:r>
              <a:rPr lang="en-GB" sz="2200" dirty="0">
                <a:solidFill>
                  <a:srgbClr val="0070C0"/>
                </a:solidFill>
              </a:rPr>
              <a:t>For manual HVAC: xx% fresh, </a:t>
            </a:r>
            <a:r>
              <a:rPr lang="en-GB" sz="2200" dirty="0" err="1">
                <a:solidFill>
                  <a:srgbClr val="0070C0"/>
                </a:solidFill>
              </a:rPr>
              <a:t>yy</a:t>
            </a:r>
            <a:r>
              <a:rPr lang="en-GB" sz="2200" dirty="0">
                <a:solidFill>
                  <a:srgbClr val="0070C0"/>
                </a:solidFill>
              </a:rPr>
              <a:t>% in recirculation</a:t>
            </a:r>
          </a:p>
          <a:p>
            <a:pPr marL="342900" indent="-342900">
              <a:buFont typeface="Arial" panose="020B0604020202020204" pitchFamily="34" charset="0"/>
              <a:buChar char="•"/>
            </a:pPr>
            <a:r>
              <a:rPr lang="en-GB" sz="2200" dirty="0">
                <a:solidFill>
                  <a:srgbClr val="0070C0"/>
                </a:solidFill>
              </a:rPr>
              <a:t>A/C must be OFF</a:t>
            </a:r>
          </a:p>
        </p:txBody>
      </p:sp>
    </p:spTree>
    <p:extLst>
      <p:ext uri="{BB962C8B-B14F-4D97-AF65-F5344CB8AC3E}">
        <p14:creationId xmlns:p14="http://schemas.microsoft.com/office/powerpoint/2010/main" val="38116328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15.Test Procedure</a:t>
            </a:r>
          </a:p>
        </p:txBody>
      </p:sp>
      <p:sp>
        <p:nvSpPr>
          <p:cNvPr id="2" name="TextBox 1">
            <a:extLst>
              <a:ext uri="{FF2B5EF4-FFF2-40B4-BE49-F238E27FC236}">
                <a16:creationId xmlns:a16="http://schemas.microsoft.com/office/drawing/2014/main" id="{5FC3AD5E-5B46-4C4D-A0E7-7ACA9B30E9ED}"/>
              </a:ext>
            </a:extLst>
          </p:cNvPr>
          <p:cNvSpPr txBox="1"/>
          <p:nvPr/>
        </p:nvSpPr>
        <p:spPr>
          <a:xfrm>
            <a:off x="304990" y="1731970"/>
            <a:ext cx="11112420" cy="4280403"/>
          </a:xfrm>
          <a:prstGeom prst="rect">
            <a:avLst/>
          </a:prstGeom>
          <a:noFill/>
        </p:spPr>
        <p:txBody>
          <a:bodyPr wrap="square" rtlCol="0">
            <a:spAutoFit/>
          </a:bodyPr>
          <a:lstStyle/>
          <a:p>
            <a:pPr>
              <a:lnSpc>
                <a:spcPct val="85000"/>
              </a:lnSpc>
            </a:pPr>
            <a:r>
              <a:rPr lang="en-GB" sz="2000" b="1" u="sng" dirty="0"/>
              <a:t>Proposals:</a:t>
            </a:r>
          </a:p>
          <a:p>
            <a:pPr marL="457200" marR="0" lvl="0" indent="-457200" algn="l" defTabSz="457200" rtl="0" eaLnBrk="1" fontAlgn="auto" latinLnBrk="0" hangingPunct="1">
              <a:lnSpc>
                <a:spcPct val="85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70C0"/>
                </a:solidFill>
                <a:effectLst/>
                <a:uLnTx/>
                <a:uFillTx/>
                <a:ea typeface="+mn-ea"/>
                <a:cs typeface="+mn-cs"/>
              </a:rPr>
              <a:t>Cold start operation shall be excluded. </a:t>
            </a:r>
            <a:r>
              <a:rPr kumimoji="0" lang="en-GB" sz="2000" b="0" i="0" u="none" strike="noStrike" kern="1200" cap="none" spc="0" normalizeH="0" baseline="0" noProof="0" dirty="0">
                <a:ln>
                  <a:noFill/>
                </a:ln>
                <a:solidFill>
                  <a:srgbClr val="123048"/>
                </a:solidFill>
                <a:effectLst/>
                <a:uLnTx/>
                <a:uFillTx/>
                <a:ea typeface="+mn-ea"/>
                <a:cs typeface="+mn-cs"/>
              </a:rPr>
              <a:t>To ensure this, the first 10 minutes or the first 2 km of driving under internal combustion engine operation shall be excluded from any test, whichever comes later. This restriction does not apply to vehicles with no internal combustion engine.</a:t>
            </a:r>
          </a:p>
          <a:p>
            <a:pPr marL="457200" marR="0" lvl="0" indent="-457200" algn="l" defTabSz="457200" rtl="0" eaLnBrk="1" fontAlgn="auto" latinLnBrk="0" hangingPunct="1">
              <a:lnSpc>
                <a:spcPct val="85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123048"/>
                </a:solidFill>
                <a:effectLst/>
                <a:uLnTx/>
                <a:uFillTx/>
                <a:ea typeface="+mn-ea"/>
                <a:cs typeface="+mn-cs"/>
              </a:rPr>
              <a:t>A test is a continuous stretch of driving that can contain </a:t>
            </a:r>
            <a:r>
              <a:rPr kumimoji="0" lang="en-GB" sz="2000" b="0" i="0" u="none" strike="noStrike" kern="1200" cap="none" spc="0" normalizeH="0" baseline="0" noProof="0" dirty="0">
                <a:ln>
                  <a:noFill/>
                </a:ln>
                <a:solidFill>
                  <a:srgbClr val="0070C0"/>
                </a:solidFill>
                <a:effectLst/>
                <a:uLnTx/>
                <a:uFillTx/>
                <a:ea typeface="+mn-ea"/>
                <a:cs typeface="+mn-cs"/>
              </a:rPr>
              <a:t>multiple trips</a:t>
            </a:r>
            <a:r>
              <a:rPr kumimoji="0" lang="en-GB" sz="2000" b="0" i="0" u="none" strike="noStrike" kern="1200" cap="none" spc="0" normalizeH="0" baseline="0" noProof="0" dirty="0">
                <a:ln>
                  <a:noFill/>
                </a:ln>
                <a:solidFill>
                  <a:srgbClr val="123048"/>
                </a:solidFill>
                <a:effectLst/>
                <a:uLnTx/>
                <a:uFillTx/>
                <a:ea typeface="+mn-ea"/>
                <a:cs typeface="+mn-cs"/>
              </a:rPr>
              <a:t>.</a:t>
            </a:r>
          </a:p>
          <a:p>
            <a:pPr marL="457200" marR="0" lvl="0" indent="-457200" algn="l" defTabSz="457200" rtl="0" eaLnBrk="1" fontAlgn="auto" latinLnBrk="0" hangingPunct="1">
              <a:lnSpc>
                <a:spcPct val="85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123048"/>
                </a:solidFill>
                <a:effectLst/>
                <a:uLnTx/>
                <a:uFillTx/>
                <a:ea typeface="+mn-ea"/>
                <a:cs typeface="+mn-cs"/>
              </a:rPr>
              <a:t>A test may be split up into multiple trips, each of which must meet the trip conditions. A trip shall start from a point at which the vehicle is stationary, with stationary defined as less than or equal to 0.5 km/h. There shall be no overlaps between the trips. A single trip shall be made up of continuous driving. Multiple trips from the same test can, in-between those trips, allow driving that does not meet the boundary conditions of  CWA.</a:t>
            </a:r>
          </a:p>
          <a:p>
            <a:pPr marL="457200" marR="0" lvl="0" indent="-457200" algn="l" defTabSz="457200" rtl="0" eaLnBrk="1" fontAlgn="auto" latinLnBrk="0" hangingPunct="1">
              <a:lnSpc>
                <a:spcPct val="85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123048"/>
                </a:solidFill>
                <a:effectLst/>
                <a:uLnTx/>
                <a:uFillTx/>
                <a:ea typeface="+mn-ea"/>
                <a:cs typeface="+mn-cs"/>
              </a:rPr>
              <a:t>For test results to be deemed adequate for use in comparing interior air quality performance between models within the scope of this CWA, it shall be required to collect:</a:t>
            </a:r>
          </a:p>
          <a:p>
            <a:pPr marL="622300" marR="0" lvl="1" indent="-16510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70C0"/>
                </a:solidFill>
                <a:effectLst/>
                <a:uLnTx/>
                <a:uFillTx/>
                <a:ea typeface="+mn-ea"/>
                <a:cs typeface="+mn-cs"/>
              </a:rPr>
              <a:t>at least 3 valid trips in total</a:t>
            </a:r>
          </a:p>
          <a:p>
            <a:pPr marL="622300" marR="0" lvl="1" indent="-16510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70C0"/>
                </a:solidFill>
                <a:effectLst/>
                <a:uLnTx/>
                <a:uFillTx/>
                <a:ea typeface="+mn-ea"/>
                <a:cs typeface="+mn-cs"/>
              </a:rPr>
              <a:t>in the required fan speed/ventilation modes</a:t>
            </a:r>
          </a:p>
          <a:p>
            <a:pPr marL="622300" marR="0" lvl="1" indent="-16510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70C0"/>
                </a:solidFill>
                <a:effectLst/>
                <a:uLnTx/>
                <a:uFillTx/>
                <a:ea typeface="+mn-ea"/>
                <a:cs typeface="+mn-cs"/>
              </a:rPr>
              <a:t>on 1 vehicle of its type.</a:t>
            </a:r>
          </a:p>
          <a:p>
            <a:pPr marL="457200" indent="-457200">
              <a:lnSpc>
                <a:spcPct val="85000"/>
              </a:lnSpc>
              <a:buFont typeface="+mj-lt"/>
              <a:buAutoNum type="arabicPeriod"/>
            </a:pPr>
            <a:endParaRPr lang="en-GB" sz="20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7363027" y="5372083"/>
            <a:ext cx="4604426" cy="4402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The item needs additional discussion</a:t>
            </a:r>
            <a:endParaRPr lang="ru-RU" sz="2000" b="1" dirty="0"/>
          </a:p>
        </p:txBody>
      </p:sp>
      <p:sp>
        <p:nvSpPr>
          <p:cNvPr id="9" name="TextBox 8">
            <a:extLst>
              <a:ext uri="{FF2B5EF4-FFF2-40B4-BE49-F238E27FC236}">
                <a16:creationId xmlns:a16="http://schemas.microsoft.com/office/drawing/2014/main" id="{617F9FFE-0C6A-43D9-8FDD-9845A5A1E706}"/>
              </a:ext>
            </a:extLst>
          </p:cNvPr>
          <p:cNvSpPr txBox="1"/>
          <p:nvPr/>
        </p:nvSpPr>
        <p:spPr>
          <a:xfrm>
            <a:off x="304990" y="5788040"/>
            <a:ext cx="9143999" cy="101566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GB" sz="2000" b="1" u="sng" dirty="0"/>
              <a:t>Alternatively: </a:t>
            </a:r>
          </a:p>
          <a:p>
            <a:r>
              <a:rPr lang="en-GB" sz="2000" dirty="0"/>
              <a:t>Measurements with two </a:t>
            </a:r>
            <a:r>
              <a:rPr lang="en-GB" sz="2000" dirty="0">
                <a:solidFill>
                  <a:srgbClr val="0070C0"/>
                </a:solidFill>
              </a:rPr>
              <a:t>consecutive vehicles </a:t>
            </a:r>
            <a:r>
              <a:rPr lang="en-GB" sz="2000" dirty="0">
                <a:solidFill>
                  <a:schemeClr val="tx1"/>
                </a:solidFill>
              </a:rPr>
              <a:t>(the test is independent on background pollutant concentration)</a:t>
            </a:r>
            <a:endParaRPr lang="ru-RU" sz="2000" dirty="0">
              <a:solidFill>
                <a:schemeClr val="tx1"/>
              </a:solidFill>
            </a:endParaRPr>
          </a:p>
        </p:txBody>
      </p:sp>
    </p:spTree>
    <p:extLst>
      <p:ext uri="{BB962C8B-B14F-4D97-AF65-F5344CB8AC3E}">
        <p14:creationId xmlns:p14="http://schemas.microsoft.com/office/powerpoint/2010/main" val="143906941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16.Test Pro</a:t>
            </a:r>
            <a:r>
              <a:rPr lang="en-US" sz="2400" b="1" dirty="0" err="1"/>
              <a:t>tocol</a:t>
            </a:r>
            <a:endParaRPr lang="en-GB" sz="2400" b="1" dirty="0"/>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11112420" cy="3046988"/>
          </a:xfrm>
          <a:prstGeom prst="rect">
            <a:avLst/>
          </a:prstGeom>
          <a:noFill/>
        </p:spPr>
        <p:txBody>
          <a:bodyPr wrap="square" rtlCol="0">
            <a:spAutoFit/>
          </a:bodyPr>
          <a:lstStyle/>
          <a:p>
            <a:r>
              <a:rPr lang="en-GB" sz="2000" b="1" u="sng" dirty="0"/>
              <a:t>Proposals:</a:t>
            </a:r>
          </a:p>
          <a:p>
            <a:endParaRPr lang="en-GB" sz="2000" dirty="0"/>
          </a:p>
          <a:p>
            <a:r>
              <a:rPr lang="en-GB" sz="2200" dirty="0"/>
              <a:t>The protocol contains</a:t>
            </a:r>
          </a:p>
          <a:p>
            <a:pPr marL="457200" indent="-457200">
              <a:buFont typeface="+mj-lt"/>
              <a:buAutoNum type="arabicPeriod"/>
            </a:pPr>
            <a:r>
              <a:rPr lang="en-GB" sz="2200" dirty="0"/>
              <a:t>Vehicle information (car registration number, mileage, engine type, filter type and age…)</a:t>
            </a:r>
          </a:p>
          <a:p>
            <a:pPr marL="457200" indent="-457200">
              <a:buFont typeface="+mj-lt"/>
              <a:buAutoNum type="arabicPeriod"/>
            </a:pPr>
            <a:r>
              <a:rPr lang="en-GB" sz="2200" dirty="0"/>
              <a:t>Test condition information (testing date, driving locations, ambient conditions, number of passengers…)</a:t>
            </a:r>
          </a:p>
          <a:p>
            <a:pPr marL="457200" indent="-457200">
              <a:buFont typeface="+mj-lt"/>
              <a:buAutoNum type="arabicPeriod"/>
            </a:pPr>
            <a:r>
              <a:rPr lang="en-GB" sz="2200" dirty="0"/>
              <a:t>Reporting of trip results (inside and outside measurement results, filtering efficiency…)</a:t>
            </a:r>
          </a:p>
          <a:p>
            <a:endParaRPr lang="en-GB" sz="2200" dirty="0"/>
          </a:p>
          <a:p>
            <a:pPr marL="457200" indent="-457200">
              <a:buFont typeface="+mj-lt"/>
              <a:buAutoNum type="arabicPeriod"/>
            </a:pPr>
            <a:endParaRPr lang="en-GB" sz="20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4" y="5440253"/>
            <a:ext cx="5321410"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The item needs additional discussion</a:t>
            </a:r>
            <a:endParaRPr lang="ru-RU" sz="2000" b="1" dirty="0"/>
          </a:p>
        </p:txBody>
      </p:sp>
    </p:spTree>
    <p:extLst>
      <p:ext uri="{BB962C8B-B14F-4D97-AF65-F5344CB8AC3E}">
        <p14:creationId xmlns:p14="http://schemas.microsoft.com/office/powerpoint/2010/main" val="152977687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Additional research needed</a:t>
            </a:r>
          </a:p>
        </p:txBody>
      </p:sp>
      <p:sp>
        <p:nvSpPr>
          <p:cNvPr id="2" name="TextBox 1">
            <a:extLst>
              <a:ext uri="{FF2B5EF4-FFF2-40B4-BE49-F238E27FC236}">
                <a16:creationId xmlns:a16="http://schemas.microsoft.com/office/drawing/2014/main" id="{5FC3AD5E-5B46-4C4D-A0E7-7ACA9B30E9ED}"/>
              </a:ext>
            </a:extLst>
          </p:cNvPr>
          <p:cNvSpPr txBox="1"/>
          <p:nvPr/>
        </p:nvSpPr>
        <p:spPr>
          <a:xfrm>
            <a:off x="521862" y="4187759"/>
            <a:ext cx="9653271" cy="2554545"/>
          </a:xfrm>
          <a:prstGeom prst="rect">
            <a:avLst/>
          </a:prstGeom>
          <a:noFill/>
        </p:spPr>
        <p:txBody>
          <a:bodyPr wrap="square" rtlCol="0">
            <a:spAutoFit/>
          </a:bodyPr>
          <a:lstStyle/>
          <a:p>
            <a:pPr marL="457200" indent="-457200">
              <a:buFont typeface="+mj-lt"/>
              <a:buAutoNum type="arabicPeriod"/>
            </a:pPr>
            <a:r>
              <a:rPr lang="ru-RU" sz="2000" dirty="0">
                <a:solidFill>
                  <a:srgbClr val="0070C0"/>
                </a:solidFill>
              </a:rPr>
              <a:t>Режим тестирования город, </a:t>
            </a:r>
            <a:r>
              <a:rPr lang="en-GB" sz="2000" dirty="0">
                <a:solidFill>
                  <a:srgbClr val="0070C0"/>
                </a:solidFill>
              </a:rPr>
              <a:t>RDE</a:t>
            </a:r>
            <a:r>
              <a:rPr lang="ru-RU" sz="2000" dirty="0">
                <a:solidFill>
                  <a:srgbClr val="0070C0"/>
                </a:solidFill>
              </a:rPr>
              <a:t>, лаборатория…  либо 2 типа тестов</a:t>
            </a:r>
          </a:p>
          <a:p>
            <a:pPr marL="457200" indent="-457200">
              <a:buFont typeface="+mj-lt"/>
              <a:buAutoNum type="arabicPeriod"/>
            </a:pPr>
            <a:r>
              <a:rPr lang="ru-RU" sz="2000" dirty="0">
                <a:solidFill>
                  <a:srgbClr val="0070C0"/>
                </a:solidFill>
              </a:rPr>
              <a:t>Кондиционер</a:t>
            </a:r>
          </a:p>
          <a:p>
            <a:pPr marL="457200" indent="-457200">
              <a:buFont typeface="+mj-lt"/>
              <a:buAutoNum type="arabicPeriod"/>
            </a:pPr>
            <a:r>
              <a:rPr lang="ru-RU" sz="2000" dirty="0">
                <a:solidFill>
                  <a:srgbClr val="0070C0"/>
                </a:solidFill>
              </a:rPr>
              <a:t>Температура в салоне</a:t>
            </a:r>
          </a:p>
          <a:p>
            <a:pPr marL="457200" indent="-457200">
              <a:buFont typeface="+mj-lt"/>
              <a:buAutoNum type="arabicPeriod"/>
            </a:pPr>
            <a:r>
              <a:rPr lang="ru-RU" sz="2000" dirty="0">
                <a:solidFill>
                  <a:srgbClr val="0070C0"/>
                </a:solidFill>
              </a:rPr>
              <a:t>Рециркуляция</a:t>
            </a:r>
          </a:p>
          <a:p>
            <a:pPr marL="457200" indent="-457200">
              <a:buFont typeface="+mj-lt"/>
              <a:buAutoNum type="arabicPeriod"/>
            </a:pPr>
            <a:r>
              <a:rPr lang="ru-RU" sz="2000" dirty="0">
                <a:solidFill>
                  <a:srgbClr val="0070C0"/>
                </a:solidFill>
              </a:rPr>
              <a:t>Ждать повышенных концентраций или ехать за грязным авто</a:t>
            </a:r>
          </a:p>
          <a:p>
            <a:pPr marL="457200" indent="-457200">
              <a:buFont typeface="+mj-lt"/>
              <a:buAutoNum type="arabicPeriod"/>
            </a:pPr>
            <a:r>
              <a:rPr lang="ru-RU" sz="2000" dirty="0">
                <a:solidFill>
                  <a:srgbClr val="0070C0"/>
                </a:solidFill>
              </a:rPr>
              <a:t>Перечень компонентов, включать ли </a:t>
            </a:r>
            <a:r>
              <a:rPr lang="en-GB" sz="2000" dirty="0">
                <a:solidFill>
                  <a:srgbClr val="0070C0"/>
                </a:solidFill>
              </a:rPr>
              <a:t>CO2 (</a:t>
            </a:r>
            <a:r>
              <a:rPr lang="ru-RU" sz="2000" dirty="0">
                <a:solidFill>
                  <a:srgbClr val="0070C0"/>
                </a:solidFill>
              </a:rPr>
              <a:t>токсикология</a:t>
            </a:r>
            <a:r>
              <a:rPr lang="en-GB" sz="2000" dirty="0">
                <a:solidFill>
                  <a:srgbClr val="0070C0"/>
                </a:solidFill>
              </a:rPr>
              <a:t>)</a:t>
            </a:r>
            <a:endParaRPr lang="ru-RU" sz="2000" dirty="0">
              <a:solidFill>
                <a:srgbClr val="0070C0"/>
              </a:solidFill>
            </a:endParaRPr>
          </a:p>
          <a:p>
            <a:pPr marL="457200" indent="-457200">
              <a:buFont typeface="+mj-lt"/>
              <a:buAutoNum type="arabicPeriod"/>
            </a:pPr>
            <a:endParaRPr lang="en-GB" sz="2000" dirty="0">
              <a:solidFill>
                <a:srgbClr val="0070C0"/>
              </a:solidFill>
            </a:endParaRPr>
          </a:p>
          <a:p>
            <a:pPr marL="457200" indent="-457200">
              <a:buFont typeface="+mj-lt"/>
              <a:buAutoNum type="arabicPeriod"/>
            </a:pPr>
            <a:endParaRPr lang="en-GB" sz="2000" dirty="0"/>
          </a:p>
        </p:txBody>
      </p:sp>
      <p:graphicFrame>
        <p:nvGraphicFramePr>
          <p:cNvPr id="4" name="Таблица 4">
            <a:extLst>
              <a:ext uri="{FF2B5EF4-FFF2-40B4-BE49-F238E27FC236}">
                <a16:creationId xmlns:a16="http://schemas.microsoft.com/office/drawing/2014/main" id="{484EB3DA-B281-479E-95F0-03E25D8A8467}"/>
              </a:ext>
            </a:extLst>
          </p:cNvPr>
          <p:cNvGraphicFramePr>
            <a:graphicFrameLocks noGrp="1"/>
          </p:cNvGraphicFramePr>
          <p:nvPr>
            <p:extLst>
              <p:ext uri="{D42A27DB-BD31-4B8C-83A1-F6EECF244321}">
                <p14:modId xmlns:p14="http://schemas.microsoft.com/office/powerpoint/2010/main" val="772291706"/>
              </p:ext>
            </p:extLst>
          </p:nvPr>
        </p:nvGraphicFramePr>
        <p:xfrm>
          <a:off x="398454" y="1419047"/>
          <a:ext cx="11440108" cy="4947920"/>
        </p:xfrm>
        <a:graphic>
          <a:graphicData uri="http://schemas.openxmlformats.org/drawingml/2006/table">
            <a:tbl>
              <a:tblPr firstRow="1" firstCol="1" bandRow="1">
                <a:tableStyleId>{F5AB1C69-6EDB-4FF4-983F-18BD219EF322}</a:tableStyleId>
              </a:tblPr>
              <a:tblGrid>
                <a:gridCol w="3659677">
                  <a:extLst>
                    <a:ext uri="{9D8B030D-6E8A-4147-A177-3AD203B41FA5}">
                      <a16:colId xmlns:a16="http://schemas.microsoft.com/office/drawing/2014/main" val="1504562198"/>
                    </a:ext>
                  </a:extLst>
                </a:gridCol>
                <a:gridCol w="7780431">
                  <a:extLst>
                    <a:ext uri="{9D8B030D-6E8A-4147-A177-3AD203B41FA5}">
                      <a16:colId xmlns:a16="http://schemas.microsoft.com/office/drawing/2014/main" val="1765417236"/>
                    </a:ext>
                  </a:extLst>
                </a:gridCol>
              </a:tblGrid>
              <a:tr h="370840">
                <a:tc>
                  <a:txBody>
                    <a:bodyPr/>
                    <a:lstStyle/>
                    <a:p>
                      <a:r>
                        <a:rPr lang="en-GB" dirty="0"/>
                        <a:t>Working Item</a:t>
                      </a:r>
                      <a:endParaRPr lang="ru-RU" dirty="0"/>
                    </a:p>
                  </a:txBody>
                  <a:tcPr/>
                </a:tc>
                <a:tc>
                  <a:txBody>
                    <a:bodyPr/>
                    <a:lstStyle/>
                    <a:p>
                      <a:r>
                        <a:rPr lang="en-GB" dirty="0"/>
                        <a:t>Research needed</a:t>
                      </a:r>
                      <a:endParaRPr lang="ru-RU" dirty="0"/>
                    </a:p>
                  </a:txBody>
                  <a:tcPr/>
                </a:tc>
                <a:extLst>
                  <a:ext uri="{0D108BD9-81ED-4DB2-BD59-A6C34878D82A}">
                    <a16:rowId xmlns:a16="http://schemas.microsoft.com/office/drawing/2014/main" val="9387785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4. Meteorological Conditions</a:t>
                      </a:r>
                    </a:p>
                  </a:txBody>
                  <a:tcPr/>
                </a:tc>
                <a:tc>
                  <a:txBody>
                    <a:bodyPr/>
                    <a:lstStyle/>
                    <a:p>
                      <a:r>
                        <a:rPr lang="en-GB" dirty="0"/>
                        <a:t>Acceptable ambient temperature range</a:t>
                      </a:r>
                      <a:endParaRPr lang="ru-RU" dirty="0"/>
                    </a:p>
                  </a:txBody>
                  <a:tcPr/>
                </a:tc>
                <a:extLst>
                  <a:ext uri="{0D108BD9-81ED-4DB2-BD59-A6C34878D82A}">
                    <a16:rowId xmlns:a16="http://schemas.microsoft.com/office/drawing/2014/main" val="2470761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9. PM and gas components to be Measured</a:t>
                      </a:r>
                      <a:endParaRPr lang="ru-RU" dirty="0"/>
                    </a:p>
                  </a:txBody>
                  <a:tcPr/>
                </a:tc>
                <a:tc>
                  <a:txBody>
                    <a:bodyPr/>
                    <a:lstStyle/>
                    <a:p>
                      <a:r>
                        <a:rPr lang="en-GB" dirty="0"/>
                        <a:t>Which substances concentration to measure (takin into account their toxicity)</a:t>
                      </a:r>
                    </a:p>
                    <a:p>
                      <a:r>
                        <a:rPr lang="en-GB" dirty="0"/>
                        <a:t>Include or not CO</a:t>
                      </a:r>
                      <a:r>
                        <a:rPr lang="en-GB" baseline="-25000" dirty="0"/>
                        <a:t>2</a:t>
                      </a:r>
                      <a:r>
                        <a:rPr lang="en-GB" dirty="0"/>
                        <a:t> (non toxic but affects on driver concentration and safety)</a:t>
                      </a:r>
                      <a:endParaRPr lang="ru-RU" dirty="0"/>
                    </a:p>
                  </a:txBody>
                  <a:tcPr/>
                </a:tc>
                <a:extLst>
                  <a:ext uri="{0D108BD9-81ED-4DB2-BD59-A6C34878D82A}">
                    <a16:rowId xmlns:a16="http://schemas.microsoft.com/office/drawing/2014/main" val="13373274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8. Cabin air filter age</a:t>
                      </a:r>
                    </a:p>
                    <a:p>
                      <a:endParaRPr lang="ru-RU" dirty="0"/>
                    </a:p>
                  </a:txBody>
                  <a:tcPr/>
                </a:tc>
                <a:tc>
                  <a:txBody>
                    <a:bodyPr/>
                    <a:lstStyle/>
                    <a:p>
                      <a:pPr marL="0" indent="0">
                        <a:buFont typeface="Wingdings" panose="05000000000000000000" pitchFamily="2" charset="2"/>
                        <a:buNone/>
                      </a:pPr>
                      <a:r>
                        <a:rPr lang="en-GB" dirty="0"/>
                        <a:t>What is more representative:</a:t>
                      </a:r>
                    </a:p>
                    <a:p>
                      <a:pPr marL="285750" indent="-285750">
                        <a:buFont typeface="Wingdings" panose="05000000000000000000" pitchFamily="2" charset="2"/>
                        <a:buChar char="§"/>
                      </a:pPr>
                      <a:r>
                        <a:rPr lang="en-GB" dirty="0"/>
                        <a:t>New filter</a:t>
                      </a:r>
                    </a:p>
                    <a:p>
                      <a:pPr marL="285750" indent="-285750">
                        <a:buFont typeface="Wingdings" panose="05000000000000000000" pitchFamily="2" charset="2"/>
                        <a:buChar char="§"/>
                      </a:pPr>
                      <a:r>
                        <a:rPr lang="en-GB" dirty="0"/>
                        <a:t>Aged filter</a:t>
                      </a:r>
                    </a:p>
                    <a:p>
                      <a:pPr marL="285750" indent="-285750">
                        <a:buFont typeface="Wingdings" panose="05000000000000000000" pitchFamily="2" charset="2"/>
                        <a:buChar char="§"/>
                      </a:pPr>
                      <a:r>
                        <a:rPr lang="en-GB" dirty="0"/>
                        <a:t>Need to test both</a:t>
                      </a:r>
                      <a:endParaRPr lang="ru-RU" dirty="0"/>
                    </a:p>
                  </a:txBody>
                  <a:tcPr/>
                </a:tc>
                <a:extLst>
                  <a:ext uri="{0D108BD9-81ED-4DB2-BD59-A6C34878D82A}">
                    <a16:rowId xmlns:a16="http://schemas.microsoft.com/office/drawing/2014/main" val="1128616075"/>
                  </a:ext>
                </a:extLst>
              </a:tr>
              <a:tr h="370840">
                <a:tc>
                  <a:txBody>
                    <a:bodyPr/>
                    <a:lstStyle/>
                    <a:p>
                      <a:pPr marL="0" indent="0">
                        <a:buFont typeface="+mj-lt"/>
                        <a:buNone/>
                      </a:pPr>
                      <a:r>
                        <a:rPr lang="en-GB" dirty="0"/>
                        <a:t>13. </a:t>
                      </a:r>
                      <a:r>
                        <a:rPr lang="en-GB" sz="1800" dirty="0"/>
                        <a:t>Test Modes</a:t>
                      </a:r>
                    </a:p>
                    <a:p>
                      <a:endParaRPr lang="ru-RU" dirty="0"/>
                    </a:p>
                  </a:txBody>
                  <a:tcPr/>
                </a:tc>
                <a:tc>
                  <a:txBody>
                    <a:bodyPr/>
                    <a:lstStyle/>
                    <a:p>
                      <a:r>
                        <a:rPr lang="en-GB" dirty="0"/>
                        <a:t>Which combination of test modes is representative regarding VIAQ assessment:</a:t>
                      </a:r>
                    </a:p>
                    <a:p>
                      <a:pPr marL="285750" indent="-285750">
                        <a:buFont typeface="Wingdings" panose="05000000000000000000" pitchFamily="2" charset="2"/>
                        <a:buChar char="§"/>
                      </a:pPr>
                      <a:r>
                        <a:rPr lang="en-GB" dirty="0"/>
                        <a:t>Urban (city) driving</a:t>
                      </a:r>
                    </a:p>
                    <a:p>
                      <a:pPr marL="285750" indent="-285750">
                        <a:buFont typeface="Wingdings" panose="05000000000000000000" pitchFamily="2" charset="2"/>
                        <a:buChar char="§"/>
                      </a:pPr>
                      <a:r>
                        <a:rPr lang="en-GB" dirty="0"/>
                        <a:t>RDE (city + suburban + highway)</a:t>
                      </a:r>
                    </a:p>
                    <a:p>
                      <a:pPr marL="285750" indent="-285750">
                        <a:buFont typeface="Wingdings" panose="05000000000000000000" pitchFamily="2" charset="2"/>
                        <a:buChar char="§"/>
                      </a:pPr>
                      <a:r>
                        <a:rPr lang="en-GB" dirty="0"/>
                        <a:t>Laboratory test</a:t>
                      </a:r>
                      <a:endParaRPr lang="ru-RU" dirty="0"/>
                    </a:p>
                  </a:txBody>
                  <a:tcPr/>
                </a:tc>
                <a:extLst>
                  <a:ext uri="{0D108BD9-81ED-4DB2-BD59-A6C34878D82A}">
                    <a16:rowId xmlns:a16="http://schemas.microsoft.com/office/drawing/2014/main" val="18625924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14. HVAC Modes</a:t>
                      </a:r>
                    </a:p>
                    <a:p>
                      <a:endParaRPr lang="ru-RU" dirty="0"/>
                    </a:p>
                  </a:txBody>
                  <a:tcPr/>
                </a:tc>
                <a:tc>
                  <a:txBody>
                    <a:bodyPr/>
                    <a:lstStyle/>
                    <a:p>
                      <a:r>
                        <a:rPr lang="en-GB" dirty="0"/>
                        <a:t>Which combination of  HVAC settings is worst case:</a:t>
                      </a:r>
                    </a:p>
                    <a:p>
                      <a:pPr marL="285750" indent="-285750">
                        <a:buFont typeface="Wingdings" panose="05000000000000000000" pitchFamily="2" charset="2"/>
                        <a:buChar char="§"/>
                      </a:pPr>
                      <a:r>
                        <a:rPr lang="en-GB" dirty="0"/>
                        <a:t>Air conditioner ON/OFF</a:t>
                      </a:r>
                    </a:p>
                    <a:p>
                      <a:pPr marL="285750" indent="-285750">
                        <a:buFont typeface="Wingdings" panose="05000000000000000000" pitchFamily="2" charset="2"/>
                        <a:buChar char="§"/>
                      </a:pPr>
                      <a:r>
                        <a:rPr lang="en-GB" dirty="0"/>
                        <a:t>Interior temperature setting</a:t>
                      </a:r>
                    </a:p>
                    <a:p>
                      <a:pPr marL="285750" indent="-285750">
                        <a:buFont typeface="Wingdings" panose="05000000000000000000" pitchFamily="2" charset="2"/>
                        <a:buChar char="§"/>
                      </a:pPr>
                      <a:r>
                        <a:rPr lang="en-GB" dirty="0"/>
                        <a:t>Recirculation ON/OFF</a:t>
                      </a:r>
                      <a:endParaRPr lang="ru-RU" dirty="0"/>
                    </a:p>
                  </a:txBody>
                  <a:tcPr/>
                </a:tc>
                <a:extLst>
                  <a:ext uri="{0D108BD9-81ED-4DB2-BD59-A6C34878D82A}">
                    <a16:rowId xmlns:a16="http://schemas.microsoft.com/office/drawing/2014/main" val="2334092409"/>
                  </a:ext>
                </a:extLst>
              </a:tr>
            </a:tbl>
          </a:graphicData>
        </a:graphic>
      </p:graphicFrame>
    </p:spTree>
    <p:extLst>
      <p:ext uri="{BB962C8B-B14F-4D97-AF65-F5344CB8AC3E}">
        <p14:creationId xmlns:p14="http://schemas.microsoft.com/office/powerpoint/2010/main" val="358290455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73666" y="15883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sz="2800" b="1" dirty="0">
                <a:solidFill>
                  <a:schemeClr val="bg1"/>
                </a:solidFill>
                <a:effectLst>
                  <a:outerShdw blurRad="38100" dist="38100" dir="2700000" algn="tl">
                    <a:srgbClr val="000000">
                      <a:alpha val="43137"/>
                    </a:srgbClr>
                  </a:outerShdw>
                </a:effectLst>
              </a:rPr>
              <a:t>Next VIAQ IWG Meetings</a:t>
            </a:r>
            <a:endParaRPr kumimoji="0"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2" name="Прямоугольник 1"/>
          <p:cNvSpPr/>
          <p:nvPr/>
        </p:nvSpPr>
        <p:spPr>
          <a:xfrm>
            <a:off x="512233" y="1137052"/>
            <a:ext cx="11167534" cy="2459071"/>
          </a:xfrm>
          <a:prstGeom prst="rect">
            <a:avLst/>
          </a:prstGeom>
        </p:spPr>
        <p:txBody>
          <a:bodyPr wrap="square">
            <a:spAutoFit/>
          </a:bodyPr>
          <a:lstStyle/>
          <a:p>
            <a:pPr marL="285750" indent="-285750">
              <a:lnSpc>
                <a:spcPct val="200000"/>
              </a:lnSpc>
              <a:buFont typeface="Wingdings" panose="05000000000000000000" pitchFamily="2" charset="2"/>
              <a:buChar char="Ø"/>
            </a:pPr>
            <a:r>
              <a:rPr lang="en-US" sz="2000" b="1" spc="80" dirty="0">
                <a:latin typeface="Arial" pitchFamily="34" charset="0"/>
                <a:cs typeface="Arial" pitchFamily="34" charset="0"/>
              </a:rPr>
              <a:t>24</a:t>
            </a:r>
            <a:r>
              <a:rPr lang="en-US" sz="2000" b="1" spc="80" baseline="30000" dirty="0">
                <a:latin typeface="Arial" pitchFamily="34" charset="0"/>
                <a:cs typeface="Arial" pitchFamily="34" charset="0"/>
              </a:rPr>
              <a:t>th</a:t>
            </a:r>
            <a:r>
              <a:rPr lang="en-US" sz="2000" b="1" spc="80" dirty="0">
                <a:latin typeface="Arial" pitchFamily="34" charset="0"/>
                <a:cs typeface="Arial" pitchFamily="34" charset="0"/>
              </a:rPr>
              <a:t> VIAQ IWG Meeting (TBD)</a:t>
            </a:r>
          </a:p>
          <a:p>
            <a:pPr lvl="1">
              <a:lnSpc>
                <a:spcPct val="200000"/>
              </a:lnSpc>
            </a:pPr>
            <a:r>
              <a:rPr lang="en-US" sz="2000" spc="80" dirty="0">
                <a:latin typeface="Arial" pitchFamily="34" charset="0"/>
                <a:cs typeface="Arial" pitchFamily="34" charset="0"/>
              </a:rPr>
              <a:t>•   Brussels, Belgium, April-May, 2022</a:t>
            </a:r>
          </a:p>
          <a:p>
            <a:pPr marL="800100" lvl="1" indent="-342900">
              <a:lnSpc>
                <a:spcPct val="200000"/>
              </a:lnSpc>
              <a:buFont typeface="Arial" panose="020B0604020202020204" pitchFamily="34" charset="0"/>
              <a:buChar char="•"/>
            </a:pPr>
            <a:r>
              <a:rPr lang="en-US" sz="2000" spc="80" dirty="0">
                <a:latin typeface="Arial" pitchFamily="34" charset="0"/>
                <a:cs typeface="Arial" pitchFamily="34" charset="0"/>
              </a:rPr>
              <a:t>or Paris, France, April-May, 2022</a:t>
            </a:r>
          </a:p>
          <a:p>
            <a:pPr marL="800100" lvl="1" indent="-342900">
              <a:lnSpc>
                <a:spcPct val="200000"/>
              </a:lnSpc>
              <a:buFont typeface="Arial" panose="020B0604020202020204" pitchFamily="34" charset="0"/>
              <a:buChar char="•"/>
            </a:pPr>
            <a:r>
              <a:rPr kumimoji="1" lang="en-US" sz="2000" spc="80" dirty="0">
                <a:solidFill>
                  <a:srgbClr val="000000"/>
                </a:solidFill>
                <a:latin typeface="Arial" pitchFamily="34" charset="0"/>
                <a:ea typeface="HY울릉도M" pitchFamily="18" charset="-127"/>
                <a:cs typeface="Arial" pitchFamily="34" charset="0"/>
              </a:rPr>
              <a:t>T</a:t>
            </a:r>
            <a:r>
              <a:rPr kumimoji="1" lang="en-US" altLang="ko-KR" sz="2000" spc="80" dirty="0">
                <a:solidFill>
                  <a:srgbClr val="000000"/>
                </a:solidFill>
                <a:latin typeface="Arial" pitchFamily="34" charset="0"/>
                <a:ea typeface="HY울릉도M" pitchFamily="18" charset="-127"/>
                <a:cs typeface="Arial" pitchFamily="34" charset="0"/>
              </a:rPr>
              <a:t>wo days</a:t>
            </a:r>
            <a:r>
              <a:rPr lang="en-US" sz="2000" spc="80" dirty="0">
                <a:latin typeface="Arial" pitchFamily="34" charset="0"/>
                <a:cs typeface="Arial" pitchFamily="34" charset="0"/>
              </a:rPr>
              <a:t> </a:t>
            </a:r>
          </a:p>
        </p:txBody>
      </p:sp>
    </p:spTree>
    <p:extLst>
      <p:ext uri="{BB962C8B-B14F-4D97-AF65-F5344CB8AC3E}">
        <p14:creationId xmlns:p14="http://schemas.microsoft.com/office/powerpoint/2010/main" val="354848483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36599" y="0"/>
            <a:ext cx="9795934" cy="954107"/>
          </a:xfrm>
          <a:prstGeom prst="rect">
            <a:avLst/>
          </a:prstGeom>
        </p:spPr>
        <p:txBody>
          <a:bodyPr wrap="square">
            <a:spAutoFit/>
          </a:bodyPr>
          <a:lstStyle/>
          <a:p>
            <a:pPr lvl="0" eaLnBrk="0" hangingPunct="0"/>
            <a:r>
              <a:rPr lang="en-US" sz="2800" b="1" dirty="0">
                <a:solidFill>
                  <a:schemeClr val="bg1"/>
                </a:solidFill>
                <a:effectLst>
                  <a:outerShdw blurRad="38100" dist="38100" dir="2700000" algn="tl">
                    <a:srgbClr val="000000">
                      <a:alpha val="43137"/>
                    </a:srgbClr>
                  </a:outerShdw>
                </a:effectLst>
              </a:rPr>
              <a:t>VIAQ IWG Meetings </a:t>
            </a:r>
            <a:r>
              <a:rPr lang="en-GB" sz="2800" b="1" dirty="0">
                <a:solidFill>
                  <a:schemeClr val="bg1"/>
                </a:solidFill>
                <a:effectLst>
                  <a:outerShdw blurRad="38100" dist="38100" dir="2700000" algn="tl">
                    <a:srgbClr val="000000">
                      <a:alpha val="43137"/>
                    </a:srgbClr>
                  </a:outerShdw>
                </a:effectLst>
              </a:rPr>
              <a:t>since the last GRPE session</a:t>
            </a:r>
            <a:endParaRPr lang="ru-RU" sz="2800" b="1" dirty="0">
              <a:solidFill>
                <a:schemeClr val="bg1"/>
              </a:solidFill>
              <a:effectLst>
                <a:outerShdw blurRad="38100" dist="38100" dir="2700000" algn="tl">
                  <a:srgbClr val="000000">
                    <a:alpha val="43137"/>
                  </a:srgbClr>
                </a:outerShdw>
              </a:effectLst>
            </a:endParaRPr>
          </a:p>
          <a:p>
            <a:pPr lvl="0" eaLnBrk="0" hangingPunct="0"/>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New vice-chair</a:t>
            </a:r>
            <a:endPar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3" name="Прямоугольник 2">
            <a:extLst>
              <a:ext uri="{FF2B5EF4-FFF2-40B4-BE49-F238E27FC236}">
                <a16:creationId xmlns:a16="http://schemas.microsoft.com/office/drawing/2014/main" id="{D6CAEA2D-779A-46F9-B388-D3CE9B7B44E0}"/>
              </a:ext>
            </a:extLst>
          </p:cNvPr>
          <p:cNvSpPr/>
          <p:nvPr/>
        </p:nvSpPr>
        <p:spPr>
          <a:xfrm>
            <a:off x="736599" y="1423370"/>
            <a:ext cx="8771468" cy="2459071"/>
          </a:xfrm>
          <a:prstGeom prst="rect">
            <a:avLst/>
          </a:prstGeom>
        </p:spPr>
        <p:txBody>
          <a:bodyPr wrap="square">
            <a:spAutoFit/>
          </a:bodyPr>
          <a:lstStyle/>
          <a:p>
            <a:pPr marL="285750" indent="-285750">
              <a:lnSpc>
                <a:spcPct val="200000"/>
              </a:lnSpc>
              <a:buFont typeface="Wingdings" panose="05000000000000000000" pitchFamily="2" charset="2"/>
              <a:buChar char="Ø"/>
            </a:pPr>
            <a:r>
              <a:rPr lang="en-US" sz="2000" b="1" spc="80" dirty="0">
                <a:latin typeface="Arial" pitchFamily="34" charset="0"/>
                <a:cs typeface="Arial" pitchFamily="34" charset="0"/>
              </a:rPr>
              <a:t>23</a:t>
            </a:r>
            <a:r>
              <a:rPr lang="en-US" sz="2000" b="1" spc="80" baseline="30000" dirty="0">
                <a:latin typeface="Arial" pitchFamily="34" charset="0"/>
                <a:cs typeface="Arial" pitchFamily="34" charset="0"/>
              </a:rPr>
              <a:t>rd</a:t>
            </a:r>
            <a:r>
              <a:rPr lang="en-US" sz="2000" b="1" spc="80" dirty="0">
                <a:latin typeface="Arial" pitchFamily="34" charset="0"/>
                <a:cs typeface="Arial" pitchFamily="34" charset="0"/>
              </a:rPr>
              <a:t> VIAQ IWG Meeting</a:t>
            </a:r>
          </a:p>
          <a:p>
            <a:pPr lvl="1">
              <a:lnSpc>
                <a:spcPct val="200000"/>
              </a:lnSpc>
            </a:pPr>
            <a:r>
              <a:rPr lang="en-US" sz="2000" spc="80" dirty="0">
                <a:latin typeface="Arial" pitchFamily="34" charset="0"/>
                <a:cs typeface="Arial" pitchFamily="34" charset="0"/>
              </a:rPr>
              <a:t>•  </a:t>
            </a:r>
            <a:r>
              <a:rPr kumimoji="1" lang="en-US" altLang="ko-KR" sz="2000" spc="80" dirty="0" err="1">
                <a:solidFill>
                  <a:srgbClr val="000000"/>
                </a:solidFill>
                <a:latin typeface="Arial" pitchFamily="34" charset="0"/>
                <a:ea typeface="HY울릉도M" pitchFamily="18" charset="-127"/>
                <a:cs typeface="Arial" pitchFamily="34" charset="0"/>
              </a:rPr>
              <a:t>Webex</a:t>
            </a:r>
            <a:r>
              <a:rPr kumimoji="1" lang="en-US" altLang="ko-KR" sz="2000" spc="80" dirty="0">
                <a:solidFill>
                  <a:srgbClr val="000000"/>
                </a:solidFill>
                <a:latin typeface="Arial" pitchFamily="34" charset="0"/>
                <a:ea typeface="HY울릉도M" pitchFamily="18" charset="-127"/>
                <a:cs typeface="Arial" pitchFamily="34" charset="0"/>
              </a:rPr>
              <a:t>, 25</a:t>
            </a:r>
            <a:r>
              <a:rPr kumimoji="1" lang="en-US" altLang="ko-KR" sz="2000" spc="80" baseline="30000" dirty="0">
                <a:solidFill>
                  <a:srgbClr val="000000"/>
                </a:solidFill>
                <a:latin typeface="Arial" pitchFamily="34" charset="0"/>
                <a:ea typeface="HY울릉도M" pitchFamily="18" charset="-127"/>
                <a:cs typeface="Arial" pitchFamily="34" charset="0"/>
              </a:rPr>
              <a:t>th</a:t>
            </a:r>
            <a:r>
              <a:rPr kumimoji="1" lang="en-US" altLang="ko-KR" sz="2000" spc="80" dirty="0">
                <a:solidFill>
                  <a:srgbClr val="000000"/>
                </a:solidFill>
                <a:latin typeface="Arial" pitchFamily="34" charset="0"/>
                <a:ea typeface="HY울릉도M" pitchFamily="18" charset="-127"/>
                <a:cs typeface="Arial" pitchFamily="34" charset="0"/>
              </a:rPr>
              <a:t> November 2021</a:t>
            </a:r>
          </a:p>
          <a:p>
            <a:pPr marL="719138" lvl="1" indent="-261938" fontAlgn="base" latinLnBrk="1">
              <a:lnSpc>
                <a:spcPct val="200000"/>
              </a:lnSpc>
              <a:spcBef>
                <a:spcPct val="0"/>
              </a:spcBef>
              <a:spcAft>
                <a:spcPct val="0"/>
              </a:spcAft>
              <a:buFont typeface="Arial" pitchFamily="34" charset="0"/>
              <a:buChar char="•"/>
              <a:defRPr/>
            </a:pPr>
            <a:r>
              <a:rPr kumimoji="1" lang="en-US" altLang="ko-KR" sz="2000" spc="80" dirty="0">
                <a:solidFill>
                  <a:srgbClr val="000000"/>
                </a:solidFill>
                <a:latin typeface="Arial" pitchFamily="34" charset="0"/>
                <a:ea typeface="HY울릉도M" pitchFamily="18" charset="-127"/>
                <a:cs typeface="Arial" pitchFamily="34" charset="0"/>
              </a:rPr>
              <a:t>Half a day</a:t>
            </a:r>
          </a:p>
          <a:p>
            <a:pPr lvl="1" fontAlgn="base" latinLnBrk="1">
              <a:lnSpc>
                <a:spcPct val="200000"/>
              </a:lnSpc>
              <a:spcBef>
                <a:spcPct val="0"/>
              </a:spcBef>
              <a:spcAft>
                <a:spcPct val="0"/>
              </a:spcAft>
              <a:defRPr/>
            </a:pPr>
            <a:endParaRPr kumimoji="1" lang="en-US" altLang="ko-KR" sz="2000" spc="80" dirty="0">
              <a:solidFill>
                <a:srgbClr val="000000"/>
              </a:solidFill>
              <a:latin typeface="Arial" pitchFamily="34" charset="0"/>
              <a:ea typeface="HY울릉도M" pitchFamily="18" charset="-127"/>
              <a:cs typeface="Arial" pitchFamily="34" charset="0"/>
            </a:endParaRPr>
          </a:p>
        </p:txBody>
      </p:sp>
      <p:sp>
        <p:nvSpPr>
          <p:cNvPr id="2" name="TextBox 1">
            <a:extLst>
              <a:ext uri="{FF2B5EF4-FFF2-40B4-BE49-F238E27FC236}">
                <a16:creationId xmlns:a16="http://schemas.microsoft.com/office/drawing/2014/main" id="{F2681AB9-B983-4722-B8E3-159EF63649FD}"/>
              </a:ext>
            </a:extLst>
          </p:cNvPr>
          <p:cNvSpPr txBox="1"/>
          <p:nvPr/>
        </p:nvSpPr>
        <p:spPr>
          <a:xfrm>
            <a:off x="846667" y="3959157"/>
            <a:ext cx="9172822" cy="2283702"/>
          </a:xfrm>
          <a:prstGeom prst="rect">
            <a:avLst/>
          </a:prstGeom>
          <a:noFill/>
        </p:spPr>
        <p:txBody>
          <a:bodyPr wrap="square" rtlCol="0">
            <a:spAutoFit/>
          </a:bodyPr>
          <a:lstStyle/>
          <a:p>
            <a:pPr>
              <a:lnSpc>
                <a:spcPct val="120000"/>
              </a:lnSpc>
            </a:pPr>
            <a:r>
              <a:rPr lang="en-GB" sz="2000" b="1" dirty="0">
                <a:latin typeface="Arial" panose="020B0604020202020204" pitchFamily="34" charset="0"/>
                <a:ea typeface="Dotum" panose="020B0600000101010101" pitchFamily="34" charset="-127"/>
              </a:rPr>
              <a:t>New vice-chair</a:t>
            </a:r>
            <a:r>
              <a:rPr lang="ru-RU" sz="2000" b="1" dirty="0">
                <a:latin typeface="Arial" panose="020B0604020202020204" pitchFamily="34" charset="0"/>
                <a:ea typeface="Dotum" panose="020B0600000101010101" pitchFamily="34" charset="-127"/>
              </a:rPr>
              <a:t> </a:t>
            </a:r>
            <a:r>
              <a:rPr lang="en-GB" sz="2000" b="1" dirty="0">
                <a:latin typeface="Arial" panose="020B0604020202020204" pitchFamily="34" charset="0"/>
                <a:ea typeface="Dotum" panose="020B0600000101010101" pitchFamily="34" charset="-127"/>
              </a:rPr>
              <a:t>of Informal Working Group</a:t>
            </a:r>
            <a:r>
              <a:rPr lang="en-GB" sz="2000" dirty="0">
                <a:latin typeface="Arial" panose="020B0604020202020204" pitchFamily="34" charset="0"/>
                <a:ea typeface="Dotum" panose="020B0600000101010101" pitchFamily="34" charset="-127"/>
              </a:rPr>
              <a:t> was elected:</a:t>
            </a:r>
          </a:p>
          <a:p>
            <a:pPr>
              <a:lnSpc>
                <a:spcPct val="120000"/>
              </a:lnSpc>
            </a:pPr>
            <a:r>
              <a:rPr lang="en-GB" sz="2000" b="1" dirty="0" err="1">
                <a:latin typeface="Arial" panose="020B0604020202020204" pitchFamily="34" charset="0"/>
                <a:ea typeface="Dotum" panose="020B0600000101010101" pitchFamily="34" charset="-127"/>
              </a:rPr>
              <a:t>Inji</a:t>
            </a:r>
            <a:r>
              <a:rPr lang="en-GB" sz="2000" b="1" dirty="0">
                <a:latin typeface="Arial" panose="020B0604020202020204" pitchFamily="34" charset="0"/>
                <a:ea typeface="Dotum" panose="020B0600000101010101" pitchFamily="34" charset="-127"/>
              </a:rPr>
              <a:t> Park</a:t>
            </a:r>
            <a:r>
              <a:rPr lang="en-GB" sz="2000" dirty="0">
                <a:latin typeface="Arial" panose="020B0604020202020204" pitchFamily="34" charset="0"/>
                <a:ea typeface="Dotum" panose="020B0600000101010101" pitchFamily="34" charset="-127"/>
              </a:rPr>
              <a:t>, Chief Researcher</a:t>
            </a:r>
          </a:p>
          <a:p>
            <a:pPr>
              <a:lnSpc>
                <a:spcPct val="120000"/>
              </a:lnSpc>
            </a:pPr>
            <a:r>
              <a:rPr lang="en-GB" sz="2000" dirty="0">
                <a:latin typeface="Arial" panose="020B0604020202020204" pitchFamily="34" charset="0"/>
                <a:ea typeface="Dotum" panose="020B0600000101010101" pitchFamily="34" charset="-127"/>
              </a:rPr>
              <a:t>Korea Automobile Transportation Research Institute</a:t>
            </a:r>
            <a:endParaRPr lang="ru-RU" sz="2000" dirty="0">
              <a:latin typeface="Arial" panose="020B0604020202020204" pitchFamily="34" charset="0"/>
              <a:ea typeface="Dotum" panose="020B0600000101010101" pitchFamily="34" charset="-127"/>
            </a:endParaRPr>
          </a:p>
          <a:p>
            <a:pPr>
              <a:lnSpc>
                <a:spcPct val="120000"/>
              </a:lnSpc>
            </a:pPr>
            <a:r>
              <a:rPr lang="en-GB" sz="2000" dirty="0" err="1">
                <a:latin typeface="Arial" panose="020B0604020202020204" pitchFamily="34" charset="0"/>
                <a:ea typeface="Dotum" panose="020B0600000101010101" pitchFamily="34" charset="-127"/>
              </a:rPr>
              <a:t>Inji</a:t>
            </a:r>
            <a:r>
              <a:rPr lang="en-GB" sz="2000" dirty="0">
                <a:latin typeface="Arial" panose="020B0604020202020204" pitchFamily="34" charset="0"/>
                <a:ea typeface="Dotum" panose="020B0600000101010101" pitchFamily="34" charset="-127"/>
              </a:rPr>
              <a:t> Park is in charge of vehicle interior air quality for new vehicles and Korean Green NCAP of VIAQ stream.</a:t>
            </a:r>
            <a:endParaRPr lang="ru-RU" sz="2000" dirty="0">
              <a:latin typeface="Arial" panose="020B0604020202020204" pitchFamily="34" charset="0"/>
              <a:ea typeface="Dotum" panose="020B0600000101010101" pitchFamily="34" charset="-127"/>
            </a:endParaRPr>
          </a:p>
          <a:p>
            <a:pPr>
              <a:lnSpc>
                <a:spcPct val="120000"/>
              </a:lnSpc>
            </a:pPr>
            <a:endParaRPr lang="ru-RU" sz="2000" dirty="0">
              <a:highlight>
                <a:srgbClr val="FFFF00"/>
              </a:highlight>
            </a:endParaRPr>
          </a:p>
        </p:txBody>
      </p:sp>
    </p:spTree>
    <p:extLst>
      <p:ext uri="{BB962C8B-B14F-4D97-AF65-F5344CB8AC3E}">
        <p14:creationId xmlns:p14="http://schemas.microsoft.com/office/powerpoint/2010/main" val="12204835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Прямая соединительная линия 38">
            <a:extLst>
              <a:ext uri="{FF2B5EF4-FFF2-40B4-BE49-F238E27FC236}">
                <a16:creationId xmlns:a16="http://schemas.microsoft.com/office/drawing/2014/main" id="{620A9250-0731-423E-888D-14F18848CCCB}"/>
              </a:ext>
            </a:extLst>
          </p:cNvPr>
          <p:cNvCxnSpPr>
            <a:cxnSpLocks/>
          </p:cNvCxnSpPr>
          <p:nvPr/>
        </p:nvCxnSpPr>
        <p:spPr>
          <a:xfrm>
            <a:off x="4199309" y="2348761"/>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id="{F3BCF35C-F676-4171-8D9F-43D0BF2A6EB4}"/>
              </a:ext>
            </a:extLst>
          </p:cNvPr>
          <p:cNvCxnSpPr>
            <a:cxnSpLocks/>
          </p:cNvCxnSpPr>
          <p:nvPr/>
        </p:nvCxnSpPr>
        <p:spPr>
          <a:xfrm>
            <a:off x="4744799" y="2356589"/>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3" name="Прямоугольник 22">
            <a:extLst>
              <a:ext uri="{FF2B5EF4-FFF2-40B4-BE49-F238E27FC236}">
                <a16:creationId xmlns:a16="http://schemas.microsoft.com/office/drawing/2014/main" id="{E229CD9C-2639-46ED-B929-F245E3C6DEB6}"/>
              </a:ext>
            </a:extLst>
          </p:cNvPr>
          <p:cNvSpPr/>
          <p:nvPr/>
        </p:nvSpPr>
        <p:spPr>
          <a:xfrm>
            <a:off x="0" y="1968230"/>
            <a:ext cx="12192000" cy="4271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рямоугольник 2"/>
          <p:cNvSpPr/>
          <p:nvPr/>
        </p:nvSpPr>
        <p:spPr>
          <a:xfrm>
            <a:off x="1052297" y="187867"/>
            <a:ext cx="165782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Timeline</a:t>
            </a:r>
            <a:endParaRPr kumimoji="0" lang="ru-RU"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5" name="Таблица 5">
            <a:extLst>
              <a:ext uri="{FF2B5EF4-FFF2-40B4-BE49-F238E27FC236}">
                <a16:creationId xmlns:a16="http://schemas.microsoft.com/office/drawing/2014/main" id="{207F069C-AB79-46EC-87D4-F610EF3B3DCF}"/>
              </a:ext>
            </a:extLst>
          </p:cNvPr>
          <p:cNvGraphicFramePr>
            <a:graphicFrameLocks noGrp="1"/>
          </p:cNvGraphicFramePr>
          <p:nvPr/>
        </p:nvGraphicFramePr>
        <p:xfrm>
          <a:off x="719074" y="3507790"/>
          <a:ext cx="11379138" cy="541696"/>
        </p:xfrm>
        <a:graphic>
          <a:graphicData uri="http://schemas.openxmlformats.org/drawingml/2006/table">
            <a:tbl>
              <a:tblPr firstRow="1" bandRow="1">
                <a:tableStyleId>{5C22544A-7EE6-4342-B048-85BDC9FD1C3A}</a:tableStyleId>
              </a:tblPr>
              <a:tblGrid>
                <a:gridCol w="1896523">
                  <a:extLst>
                    <a:ext uri="{9D8B030D-6E8A-4147-A177-3AD203B41FA5}">
                      <a16:colId xmlns:a16="http://schemas.microsoft.com/office/drawing/2014/main" val="1770029358"/>
                    </a:ext>
                  </a:extLst>
                </a:gridCol>
                <a:gridCol w="1896523">
                  <a:extLst>
                    <a:ext uri="{9D8B030D-6E8A-4147-A177-3AD203B41FA5}">
                      <a16:colId xmlns:a16="http://schemas.microsoft.com/office/drawing/2014/main" val="519750078"/>
                    </a:ext>
                  </a:extLst>
                </a:gridCol>
                <a:gridCol w="1896523">
                  <a:extLst>
                    <a:ext uri="{9D8B030D-6E8A-4147-A177-3AD203B41FA5}">
                      <a16:colId xmlns:a16="http://schemas.microsoft.com/office/drawing/2014/main" val="1161398764"/>
                    </a:ext>
                  </a:extLst>
                </a:gridCol>
                <a:gridCol w="1896523">
                  <a:extLst>
                    <a:ext uri="{9D8B030D-6E8A-4147-A177-3AD203B41FA5}">
                      <a16:colId xmlns:a16="http://schemas.microsoft.com/office/drawing/2014/main" val="1065217593"/>
                    </a:ext>
                  </a:extLst>
                </a:gridCol>
                <a:gridCol w="1896523">
                  <a:extLst>
                    <a:ext uri="{9D8B030D-6E8A-4147-A177-3AD203B41FA5}">
                      <a16:colId xmlns:a16="http://schemas.microsoft.com/office/drawing/2014/main" val="264884373"/>
                    </a:ext>
                  </a:extLst>
                </a:gridCol>
                <a:gridCol w="1896523">
                  <a:extLst>
                    <a:ext uri="{9D8B030D-6E8A-4147-A177-3AD203B41FA5}">
                      <a16:colId xmlns:a16="http://schemas.microsoft.com/office/drawing/2014/main" val="2926460324"/>
                    </a:ext>
                  </a:extLst>
                </a:gridCol>
              </a:tblGrid>
              <a:tr h="541696">
                <a:tc>
                  <a:txBody>
                    <a:bodyPr/>
                    <a:lstStyle/>
                    <a:p>
                      <a:pPr algn="ctr"/>
                      <a:r>
                        <a:rPr lang="en-US" sz="2800" dirty="0">
                          <a:solidFill>
                            <a:schemeClr val="accent6">
                              <a:lumMod val="50000"/>
                            </a:schemeClr>
                          </a:solidFill>
                        </a:rPr>
                        <a:t>2020</a:t>
                      </a:r>
                      <a:endParaRPr lang="ru-RU" sz="2800" dirty="0">
                        <a:solidFill>
                          <a:schemeClr val="accent6">
                            <a:lumMod val="50000"/>
                          </a:schemeClr>
                        </a:solidFill>
                      </a:endParaRPr>
                    </a:p>
                  </a:txBody>
                  <a:tcPr anchor="ctr">
                    <a:solidFill>
                      <a:schemeClr val="accent3">
                        <a:lumMod val="20000"/>
                        <a:lumOff val="80000"/>
                      </a:schemeClr>
                    </a:solidFill>
                  </a:tcPr>
                </a:tc>
                <a:tc>
                  <a:txBody>
                    <a:bodyPr/>
                    <a:lstStyle/>
                    <a:p>
                      <a:pPr algn="ctr"/>
                      <a:r>
                        <a:rPr lang="en-US" sz="2800" dirty="0">
                          <a:solidFill>
                            <a:schemeClr val="accent6">
                              <a:lumMod val="50000"/>
                            </a:schemeClr>
                          </a:solidFill>
                        </a:rPr>
                        <a:t>2021</a:t>
                      </a:r>
                      <a:endParaRPr lang="ru-RU" sz="2800" dirty="0">
                        <a:solidFill>
                          <a:schemeClr val="accent6">
                            <a:lumMod val="50000"/>
                          </a:schemeClr>
                        </a:solidFill>
                      </a:endParaRPr>
                    </a:p>
                  </a:txBody>
                  <a:tcPr anchor="ctr">
                    <a:solidFill>
                      <a:schemeClr val="accent3">
                        <a:lumMod val="40000"/>
                        <a:lumOff val="60000"/>
                      </a:schemeClr>
                    </a:solidFill>
                  </a:tcPr>
                </a:tc>
                <a:tc>
                  <a:txBody>
                    <a:bodyPr/>
                    <a:lstStyle/>
                    <a:p>
                      <a:pPr algn="ctr"/>
                      <a:r>
                        <a:rPr lang="en-US" sz="2800" dirty="0">
                          <a:solidFill>
                            <a:schemeClr val="accent6">
                              <a:lumMod val="50000"/>
                            </a:schemeClr>
                          </a:solidFill>
                        </a:rPr>
                        <a:t>2022</a:t>
                      </a:r>
                      <a:endParaRPr lang="ru-RU" sz="2800" dirty="0">
                        <a:solidFill>
                          <a:schemeClr val="accent6">
                            <a:lumMod val="50000"/>
                          </a:schemeClr>
                        </a:solidFill>
                      </a:endParaRPr>
                    </a:p>
                  </a:txBody>
                  <a:tcPr anchor="ctr">
                    <a:solidFill>
                      <a:schemeClr val="accent3">
                        <a:lumMod val="60000"/>
                        <a:lumOff val="40000"/>
                      </a:schemeClr>
                    </a:solidFill>
                  </a:tcPr>
                </a:tc>
                <a:tc>
                  <a:txBody>
                    <a:bodyPr/>
                    <a:lstStyle/>
                    <a:p>
                      <a:pPr algn="ctr"/>
                      <a:r>
                        <a:rPr lang="en-US" sz="2800" dirty="0">
                          <a:solidFill>
                            <a:schemeClr val="accent6">
                              <a:lumMod val="50000"/>
                            </a:schemeClr>
                          </a:solidFill>
                        </a:rPr>
                        <a:t>2023</a:t>
                      </a:r>
                      <a:endParaRPr lang="ru-RU" sz="2800" dirty="0">
                        <a:solidFill>
                          <a:schemeClr val="accent6">
                            <a:lumMod val="50000"/>
                          </a:schemeClr>
                        </a:solidFill>
                      </a:endParaRPr>
                    </a:p>
                  </a:txBody>
                  <a:tcPr anchor="ctr">
                    <a:solidFill>
                      <a:srgbClr val="69B79F"/>
                    </a:solidFill>
                  </a:tcPr>
                </a:tc>
                <a:tc>
                  <a:txBody>
                    <a:bodyPr/>
                    <a:lstStyle/>
                    <a:p>
                      <a:pPr algn="ctr"/>
                      <a:r>
                        <a:rPr lang="en-US" sz="2800" dirty="0">
                          <a:solidFill>
                            <a:schemeClr val="accent6">
                              <a:lumMod val="50000"/>
                            </a:schemeClr>
                          </a:solidFill>
                        </a:rPr>
                        <a:t>2024</a:t>
                      </a:r>
                      <a:endParaRPr lang="ru-RU" sz="2800" dirty="0">
                        <a:solidFill>
                          <a:schemeClr val="accent6">
                            <a:lumMod val="50000"/>
                          </a:schemeClr>
                        </a:solidFill>
                      </a:endParaRPr>
                    </a:p>
                  </a:txBody>
                  <a:tcPr anchor="ctr">
                    <a:solidFill>
                      <a:schemeClr val="accent3">
                        <a:lumMod val="75000"/>
                      </a:schemeClr>
                    </a:solidFill>
                  </a:tcPr>
                </a:tc>
                <a:tc>
                  <a:txBody>
                    <a:bodyPr/>
                    <a:lstStyle/>
                    <a:p>
                      <a:pPr algn="ctr"/>
                      <a:r>
                        <a:rPr lang="en-US" sz="2800" dirty="0">
                          <a:solidFill>
                            <a:schemeClr val="accent6">
                              <a:lumMod val="20000"/>
                              <a:lumOff val="80000"/>
                            </a:schemeClr>
                          </a:solidFill>
                        </a:rPr>
                        <a:t>2025</a:t>
                      </a:r>
                      <a:endParaRPr lang="ru-RU" sz="2800" dirty="0">
                        <a:solidFill>
                          <a:schemeClr val="accent6">
                            <a:lumMod val="20000"/>
                            <a:lumOff val="80000"/>
                          </a:schemeClr>
                        </a:solidFill>
                      </a:endParaRPr>
                    </a:p>
                  </a:txBody>
                  <a:tcPr anchor="ctr">
                    <a:solidFill>
                      <a:schemeClr val="accent3">
                        <a:lumMod val="50000"/>
                      </a:schemeClr>
                    </a:solidFill>
                  </a:tcPr>
                </a:tc>
                <a:extLst>
                  <a:ext uri="{0D108BD9-81ED-4DB2-BD59-A6C34878D82A}">
                    <a16:rowId xmlns:a16="http://schemas.microsoft.com/office/drawing/2014/main" val="55652574"/>
                  </a:ext>
                </a:extLst>
              </a:tr>
            </a:tbl>
          </a:graphicData>
        </a:graphic>
      </p:graphicFrame>
      <p:sp>
        <p:nvSpPr>
          <p:cNvPr id="11" name="Прямоугольник: загнутый угол 10">
            <a:extLst>
              <a:ext uri="{FF2B5EF4-FFF2-40B4-BE49-F238E27FC236}">
                <a16:creationId xmlns:a16="http://schemas.microsoft.com/office/drawing/2014/main" id="{01972F10-CE18-47C3-92A7-28419F01472F}"/>
              </a:ext>
            </a:extLst>
          </p:cNvPr>
          <p:cNvSpPr/>
          <p:nvPr/>
        </p:nvSpPr>
        <p:spPr>
          <a:xfrm>
            <a:off x="1439156" y="2000983"/>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81</a:t>
            </a:r>
          </a:p>
        </p:txBody>
      </p:sp>
      <p:cxnSp>
        <p:nvCxnSpPr>
          <p:cNvPr id="19" name="Прямая соединительная линия 18">
            <a:extLst>
              <a:ext uri="{FF2B5EF4-FFF2-40B4-BE49-F238E27FC236}">
                <a16:creationId xmlns:a16="http://schemas.microsoft.com/office/drawing/2014/main" id="{D76497BD-3FAE-40D2-9574-14161856E18F}"/>
              </a:ext>
            </a:extLst>
          </p:cNvPr>
          <p:cNvCxnSpPr>
            <a:cxnSpLocks/>
          </p:cNvCxnSpPr>
          <p:nvPr/>
        </p:nvCxnSpPr>
        <p:spPr>
          <a:xfrm>
            <a:off x="1765803" y="2358069"/>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E3D2C17-2088-4E85-9AA2-C6E5D426E3CF}"/>
              </a:ext>
            </a:extLst>
          </p:cNvPr>
          <p:cNvSpPr txBox="1"/>
          <p:nvPr/>
        </p:nvSpPr>
        <p:spPr>
          <a:xfrm>
            <a:off x="85416" y="2002991"/>
            <a:ext cx="7375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GRPE</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Прямоугольник: загнутый угол 28">
            <a:extLst>
              <a:ext uri="{FF2B5EF4-FFF2-40B4-BE49-F238E27FC236}">
                <a16:creationId xmlns:a16="http://schemas.microsoft.com/office/drawing/2014/main" id="{31D25B8D-9CBE-4D74-AD94-D49AA0250EEF}"/>
              </a:ext>
            </a:extLst>
          </p:cNvPr>
          <p:cNvSpPr/>
          <p:nvPr/>
        </p:nvSpPr>
        <p:spPr>
          <a:xfrm>
            <a:off x="2427990" y="2000983"/>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Прямая соединительная линия 29">
            <a:extLst>
              <a:ext uri="{FF2B5EF4-FFF2-40B4-BE49-F238E27FC236}">
                <a16:creationId xmlns:a16="http://schemas.microsoft.com/office/drawing/2014/main" id="{9DAE64B4-8FB9-4109-B8CC-A2ED15689265}"/>
              </a:ext>
            </a:extLst>
          </p:cNvPr>
          <p:cNvCxnSpPr>
            <a:cxnSpLocks/>
          </p:cNvCxnSpPr>
          <p:nvPr/>
        </p:nvCxnSpPr>
        <p:spPr>
          <a:xfrm>
            <a:off x="2754637" y="2362899"/>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1" name="Прямоугольник: загнутый угол 30">
            <a:extLst>
              <a:ext uri="{FF2B5EF4-FFF2-40B4-BE49-F238E27FC236}">
                <a16:creationId xmlns:a16="http://schemas.microsoft.com/office/drawing/2014/main" id="{877625D2-46D9-4951-9812-500CC3C54FAB}"/>
              </a:ext>
            </a:extLst>
          </p:cNvPr>
          <p:cNvSpPr/>
          <p:nvPr/>
        </p:nvSpPr>
        <p:spPr>
          <a:xfrm>
            <a:off x="3225570" y="2000983"/>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Прямая соединительная линия 31">
            <a:extLst>
              <a:ext uri="{FF2B5EF4-FFF2-40B4-BE49-F238E27FC236}">
                <a16:creationId xmlns:a16="http://schemas.microsoft.com/office/drawing/2014/main" id="{C22396B5-2F91-4E1D-86C3-55F14BC26343}"/>
              </a:ext>
            </a:extLst>
          </p:cNvPr>
          <p:cNvCxnSpPr>
            <a:cxnSpLocks/>
          </p:cNvCxnSpPr>
          <p:nvPr/>
        </p:nvCxnSpPr>
        <p:spPr>
          <a:xfrm>
            <a:off x="3552217" y="2358068"/>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Стрелка: пятиугольник 14">
            <a:extLst>
              <a:ext uri="{FF2B5EF4-FFF2-40B4-BE49-F238E27FC236}">
                <a16:creationId xmlns:a16="http://schemas.microsoft.com/office/drawing/2014/main" id="{00A35C38-DB3D-4601-BA73-EA07CDAE5999}"/>
              </a:ext>
            </a:extLst>
          </p:cNvPr>
          <p:cNvSpPr/>
          <p:nvPr/>
        </p:nvSpPr>
        <p:spPr>
          <a:xfrm>
            <a:off x="1105935" y="4522497"/>
            <a:ext cx="2407117"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collection</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Стрелка: пятиугольник 34">
            <a:extLst>
              <a:ext uri="{FF2B5EF4-FFF2-40B4-BE49-F238E27FC236}">
                <a16:creationId xmlns:a16="http://schemas.microsoft.com/office/drawing/2014/main" id="{2F026AD3-93C0-4280-90D8-1EA974F5A648}"/>
              </a:ext>
            </a:extLst>
          </p:cNvPr>
          <p:cNvSpPr/>
          <p:nvPr/>
        </p:nvSpPr>
        <p:spPr>
          <a:xfrm>
            <a:off x="3513052" y="4525262"/>
            <a:ext cx="1936788"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Analysis of existing test procedures</a:t>
            </a:r>
          </a:p>
        </p:txBody>
      </p:sp>
      <p:sp>
        <p:nvSpPr>
          <p:cNvPr id="36" name="Стрелка: пятиугольник 35">
            <a:extLst>
              <a:ext uri="{FF2B5EF4-FFF2-40B4-BE49-F238E27FC236}">
                <a16:creationId xmlns:a16="http://schemas.microsoft.com/office/drawing/2014/main" id="{FC4D9219-492B-449F-BCA3-D3EB1CD5E1F8}"/>
              </a:ext>
            </a:extLst>
          </p:cNvPr>
          <p:cNvSpPr/>
          <p:nvPr/>
        </p:nvSpPr>
        <p:spPr>
          <a:xfrm>
            <a:off x="5449839" y="4525906"/>
            <a:ext cx="3741923"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Tests by VIAQ IWG members</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Стрелка: пятиугольник 36">
            <a:extLst>
              <a:ext uri="{FF2B5EF4-FFF2-40B4-BE49-F238E27FC236}">
                <a16:creationId xmlns:a16="http://schemas.microsoft.com/office/drawing/2014/main" id="{82681BD4-D4A2-49FC-9878-3E2BE7C25B59}"/>
              </a:ext>
            </a:extLst>
          </p:cNvPr>
          <p:cNvSpPr/>
          <p:nvPr/>
        </p:nvSpPr>
        <p:spPr>
          <a:xfrm>
            <a:off x="9191762" y="4522497"/>
            <a:ext cx="1936787"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Developing of harmonized test procedure </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Прямоугольник: загнутый угол 37">
            <a:extLst>
              <a:ext uri="{FF2B5EF4-FFF2-40B4-BE49-F238E27FC236}">
                <a16:creationId xmlns:a16="http://schemas.microsoft.com/office/drawing/2014/main" id="{17F55813-CC1D-441C-AA6D-E52144D939A7}"/>
              </a:ext>
            </a:extLst>
          </p:cNvPr>
          <p:cNvSpPr/>
          <p:nvPr/>
        </p:nvSpPr>
        <p:spPr>
          <a:xfrm>
            <a:off x="3918842" y="2000983"/>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Прямоугольник: загнутый угол 39">
            <a:extLst>
              <a:ext uri="{FF2B5EF4-FFF2-40B4-BE49-F238E27FC236}">
                <a16:creationId xmlns:a16="http://schemas.microsoft.com/office/drawing/2014/main" id="{7C5B6F57-F7B8-49A3-B78F-31C338A6FA83}"/>
              </a:ext>
            </a:extLst>
          </p:cNvPr>
          <p:cNvSpPr/>
          <p:nvPr/>
        </p:nvSpPr>
        <p:spPr>
          <a:xfrm>
            <a:off x="5298309"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lang="en-US" sz="2000" dirty="0">
                <a:solidFill>
                  <a:prstClr val="black"/>
                </a:solidFill>
                <a:latin typeface="Calibri" panose="020F0502020204030204"/>
              </a:rPr>
              <a:t>6</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1" name="Прямая соединительная линия 40">
            <a:extLst>
              <a:ext uri="{FF2B5EF4-FFF2-40B4-BE49-F238E27FC236}">
                <a16:creationId xmlns:a16="http://schemas.microsoft.com/office/drawing/2014/main" id="{ECFAE3A4-2E20-481E-9CBB-1D1E62923F0D}"/>
              </a:ext>
            </a:extLst>
          </p:cNvPr>
          <p:cNvCxnSpPr>
            <a:cxnSpLocks/>
          </p:cNvCxnSpPr>
          <p:nvPr/>
        </p:nvCxnSpPr>
        <p:spPr>
          <a:xfrm>
            <a:off x="5624956" y="2343930"/>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3" name="Прямоугольник: загнутый угол 42">
            <a:extLst>
              <a:ext uri="{FF2B5EF4-FFF2-40B4-BE49-F238E27FC236}">
                <a16:creationId xmlns:a16="http://schemas.microsoft.com/office/drawing/2014/main" id="{72FC1AB3-49BE-4B7A-A6C4-AF05F33DD9D7}"/>
              </a:ext>
            </a:extLst>
          </p:cNvPr>
          <p:cNvSpPr/>
          <p:nvPr/>
        </p:nvSpPr>
        <p:spPr>
          <a:xfrm>
            <a:off x="6158730"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lang="en-US" sz="2000" dirty="0">
                <a:solidFill>
                  <a:prstClr val="black"/>
                </a:solidFill>
                <a:latin typeface="Calibri" panose="020F0502020204030204"/>
              </a:rPr>
              <a:t>7</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4" name="Прямая соединительная линия 43">
            <a:extLst>
              <a:ext uri="{FF2B5EF4-FFF2-40B4-BE49-F238E27FC236}">
                <a16:creationId xmlns:a16="http://schemas.microsoft.com/office/drawing/2014/main" id="{50E92BC8-0D84-4E53-AE97-D587512F76CA}"/>
              </a:ext>
            </a:extLst>
          </p:cNvPr>
          <p:cNvCxnSpPr>
            <a:cxnSpLocks/>
          </p:cNvCxnSpPr>
          <p:nvPr/>
        </p:nvCxnSpPr>
        <p:spPr>
          <a:xfrm>
            <a:off x="6485377" y="2354836"/>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5" name="Прямоугольник: загнутый угол 44">
            <a:extLst>
              <a:ext uri="{FF2B5EF4-FFF2-40B4-BE49-F238E27FC236}">
                <a16:creationId xmlns:a16="http://schemas.microsoft.com/office/drawing/2014/main" id="{70F2B1E2-FB8B-461A-8A08-104B14267734}"/>
              </a:ext>
            </a:extLst>
          </p:cNvPr>
          <p:cNvSpPr/>
          <p:nvPr/>
        </p:nvSpPr>
        <p:spPr>
          <a:xfrm>
            <a:off x="7011727"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6" name="Прямая соединительная линия 45">
            <a:extLst>
              <a:ext uri="{FF2B5EF4-FFF2-40B4-BE49-F238E27FC236}">
                <a16:creationId xmlns:a16="http://schemas.microsoft.com/office/drawing/2014/main" id="{C91BAC9E-C492-4A21-8B67-D6EAA5A050DB}"/>
              </a:ext>
            </a:extLst>
          </p:cNvPr>
          <p:cNvCxnSpPr>
            <a:cxnSpLocks/>
          </p:cNvCxnSpPr>
          <p:nvPr/>
        </p:nvCxnSpPr>
        <p:spPr>
          <a:xfrm>
            <a:off x="7338374" y="2350005"/>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8" name="Прямоугольник: загнутый угол 47">
            <a:extLst>
              <a:ext uri="{FF2B5EF4-FFF2-40B4-BE49-F238E27FC236}">
                <a16:creationId xmlns:a16="http://schemas.microsoft.com/office/drawing/2014/main" id="{7D2BF936-AAA8-4945-9A04-D47CC6C19C4B}"/>
              </a:ext>
            </a:extLst>
          </p:cNvPr>
          <p:cNvSpPr/>
          <p:nvPr/>
        </p:nvSpPr>
        <p:spPr>
          <a:xfrm>
            <a:off x="8050801"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9</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9" name="Прямая соединительная линия 48">
            <a:extLst>
              <a:ext uri="{FF2B5EF4-FFF2-40B4-BE49-F238E27FC236}">
                <a16:creationId xmlns:a16="http://schemas.microsoft.com/office/drawing/2014/main" id="{DB15A07F-88EB-45C0-9C62-7639D2F8437E}"/>
              </a:ext>
            </a:extLst>
          </p:cNvPr>
          <p:cNvCxnSpPr>
            <a:cxnSpLocks/>
          </p:cNvCxnSpPr>
          <p:nvPr/>
        </p:nvCxnSpPr>
        <p:spPr>
          <a:xfrm>
            <a:off x="8377448" y="2345722"/>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0" name="Прямоугольник: загнутый угол 49">
            <a:extLst>
              <a:ext uri="{FF2B5EF4-FFF2-40B4-BE49-F238E27FC236}">
                <a16:creationId xmlns:a16="http://schemas.microsoft.com/office/drawing/2014/main" id="{988DC54A-5F42-42E2-BF83-988694297A37}"/>
              </a:ext>
            </a:extLst>
          </p:cNvPr>
          <p:cNvSpPr/>
          <p:nvPr/>
        </p:nvSpPr>
        <p:spPr>
          <a:xfrm>
            <a:off x="8903798"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90</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1" name="Прямая соединительная линия 50">
            <a:extLst>
              <a:ext uri="{FF2B5EF4-FFF2-40B4-BE49-F238E27FC236}">
                <a16:creationId xmlns:a16="http://schemas.microsoft.com/office/drawing/2014/main" id="{8B6DF025-99B2-4980-8135-BF1954B1F630}"/>
              </a:ext>
            </a:extLst>
          </p:cNvPr>
          <p:cNvCxnSpPr>
            <a:cxnSpLocks/>
          </p:cNvCxnSpPr>
          <p:nvPr/>
        </p:nvCxnSpPr>
        <p:spPr>
          <a:xfrm>
            <a:off x="9230445" y="2340891"/>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4" name="Прямоугольник: загнутый угол 53">
            <a:extLst>
              <a:ext uri="{FF2B5EF4-FFF2-40B4-BE49-F238E27FC236}">
                <a16:creationId xmlns:a16="http://schemas.microsoft.com/office/drawing/2014/main" id="{7434E44D-750A-4F5A-9C4F-77CC414C8BC4}"/>
              </a:ext>
            </a:extLst>
          </p:cNvPr>
          <p:cNvSpPr/>
          <p:nvPr/>
        </p:nvSpPr>
        <p:spPr>
          <a:xfrm>
            <a:off x="9949867"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91</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Прямая соединительная линия 54">
            <a:extLst>
              <a:ext uri="{FF2B5EF4-FFF2-40B4-BE49-F238E27FC236}">
                <a16:creationId xmlns:a16="http://schemas.microsoft.com/office/drawing/2014/main" id="{B5592335-1B97-4F91-A92A-12C400F23D8F}"/>
              </a:ext>
            </a:extLst>
          </p:cNvPr>
          <p:cNvCxnSpPr>
            <a:cxnSpLocks/>
          </p:cNvCxnSpPr>
          <p:nvPr/>
        </p:nvCxnSpPr>
        <p:spPr>
          <a:xfrm>
            <a:off x="10276514" y="2340697"/>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6" name="Прямоугольник: загнутый угол 55">
            <a:extLst>
              <a:ext uri="{FF2B5EF4-FFF2-40B4-BE49-F238E27FC236}">
                <a16:creationId xmlns:a16="http://schemas.microsoft.com/office/drawing/2014/main" id="{5D02DABA-D961-491E-BF96-4DE50E73B2B8}"/>
              </a:ext>
            </a:extLst>
          </p:cNvPr>
          <p:cNvSpPr/>
          <p:nvPr/>
        </p:nvSpPr>
        <p:spPr>
          <a:xfrm>
            <a:off x="10858128"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92</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7" name="Прямая соединительная линия 56">
            <a:extLst>
              <a:ext uri="{FF2B5EF4-FFF2-40B4-BE49-F238E27FC236}">
                <a16:creationId xmlns:a16="http://schemas.microsoft.com/office/drawing/2014/main" id="{41715239-410D-4900-8FAC-13461ED6143D}"/>
              </a:ext>
            </a:extLst>
          </p:cNvPr>
          <p:cNvCxnSpPr>
            <a:cxnSpLocks/>
          </p:cNvCxnSpPr>
          <p:nvPr/>
        </p:nvCxnSpPr>
        <p:spPr>
          <a:xfrm>
            <a:off x="11179751" y="2345914"/>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1E1674F9-5028-46E1-8330-078EC43419D6}"/>
              </a:ext>
            </a:extLst>
          </p:cNvPr>
          <p:cNvSpPr/>
          <p:nvPr/>
        </p:nvSpPr>
        <p:spPr>
          <a:xfrm>
            <a:off x="0" y="2670456"/>
            <a:ext cx="12192000" cy="427135"/>
          </a:xfrm>
          <a:prstGeom prst="rect">
            <a:avLst/>
          </a:prstGeom>
          <a:solidFill>
            <a:srgbClr val="ED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BE2A02-93EB-4DE8-A8F2-E043F461FDCC}"/>
              </a:ext>
            </a:extLst>
          </p:cNvPr>
          <p:cNvSpPr txBox="1"/>
          <p:nvPr/>
        </p:nvSpPr>
        <p:spPr>
          <a:xfrm>
            <a:off x="85417" y="2699357"/>
            <a:ext cx="7375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VIAQ</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Прямоугольник: скругленные углы 59">
            <a:extLst>
              <a:ext uri="{FF2B5EF4-FFF2-40B4-BE49-F238E27FC236}">
                <a16:creationId xmlns:a16="http://schemas.microsoft.com/office/drawing/2014/main" id="{26D5918E-F4F1-4EA9-A547-C008A504200A}"/>
              </a:ext>
            </a:extLst>
          </p:cNvPr>
          <p:cNvSpPr/>
          <p:nvPr/>
        </p:nvSpPr>
        <p:spPr>
          <a:xfrm>
            <a:off x="2023806" y="272073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1" name="Прямая соединительная линия 60">
            <a:extLst>
              <a:ext uri="{FF2B5EF4-FFF2-40B4-BE49-F238E27FC236}">
                <a16:creationId xmlns:a16="http://schemas.microsoft.com/office/drawing/2014/main" id="{985CAD53-18F9-4C84-B6A8-51E3BE405B83}"/>
              </a:ext>
            </a:extLst>
          </p:cNvPr>
          <p:cNvCxnSpPr>
            <a:cxnSpLocks/>
            <a:stCxn id="60" idx="2"/>
          </p:cNvCxnSpPr>
          <p:nvPr/>
        </p:nvCxnSpPr>
        <p:spPr>
          <a:xfrm>
            <a:off x="2229289"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62" name="Прямоугольник: скругленные углы 61">
            <a:extLst>
              <a:ext uri="{FF2B5EF4-FFF2-40B4-BE49-F238E27FC236}">
                <a16:creationId xmlns:a16="http://schemas.microsoft.com/office/drawing/2014/main" id="{0891F92A-9980-4650-9DFC-3EBAC080120C}"/>
              </a:ext>
            </a:extLst>
          </p:cNvPr>
          <p:cNvSpPr/>
          <p:nvPr/>
        </p:nvSpPr>
        <p:spPr>
          <a:xfrm>
            <a:off x="2542404" y="272073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21</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Прямоугольник: скругленные углы 63">
            <a:extLst>
              <a:ext uri="{FF2B5EF4-FFF2-40B4-BE49-F238E27FC236}">
                <a16:creationId xmlns:a16="http://schemas.microsoft.com/office/drawing/2014/main" id="{8BC193F7-5362-4CDA-B779-F024E127641E}"/>
              </a:ext>
            </a:extLst>
          </p:cNvPr>
          <p:cNvSpPr/>
          <p:nvPr/>
        </p:nvSpPr>
        <p:spPr>
          <a:xfrm>
            <a:off x="2999928" y="272073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22</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6" name="Прямая соединительная линия 65">
            <a:extLst>
              <a:ext uri="{FF2B5EF4-FFF2-40B4-BE49-F238E27FC236}">
                <a16:creationId xmlns:a16="http://schemas.microsoft.com/office/drawing/2014/main" id="{8F27CE22-D6C3-43F6-9478-A5581772B7D8}"/>
              </a:ext>
            </a:extLst>
          </p:cNvPr>
          <p:cNvCxnSpPr>
            <a:cxnSpLocks/>
          </p:cNvCxnSpPr>
          <p:nvPr/>
        </p:nvCxnSpPr>
        <p:spPr>
          <a:xfrm flipH="1">
            <a:off x="3204673"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67" name="Прямоугольник: скругленные углы 66">
            <a:extLst>
              <a:ext uri="{FF2B5EF4-FFF2-40B4-BE49-F238E27FC236}">
                <a16:creationId xmlns:a16="http://schemas.microsoft.com/office/drawing/2014/main" id="{CA5846CF-1F95-424F-962F-4B553EECF02D}"/>
              </a:ext>
            </a:extLst>
          </p:cNvPr>
          <p:cNvSpPr/>
          <p:nvPr/>
        </p:nvSpPr>
        <p:spPr>
          <a:xfrm>
            <a:off x="3970237" y="272073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23</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Прямоугольник: скругленные углы 68">
            <a:extLst>
              <a:ext uri="{FF2B5EF4-FFF2-40B4-BE49-F238E27FC236}">
                <a16:creationId xmlns:a16="http://schemas.microsoft.com/office/drawing/2014/main" id="{E9D20DCD-3505-4781-93C0-6682EA3BC862}"/>
              </a:ext>
            </a:extLst>
          </p:cNvPr>
          <p:cNvSpPr/>
          <p:nvPr/>
        </p:nvSpPr>
        <p:spPr>
          <a:xfrm>
            <a:off x="4879030"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24</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Прямоугольник: скругленные углы 69">
            <a:extLst>
              <a:ext uri="{FF2B5EF4-FFF2-40B4-BE49-F238E27FC236}">
                <a16:creationId xmlns:a16="http://schemas.microsoft.com/office/drawing/2014/main" id="{DC5BDCFB-43B2-425B-B8D6-0FB41C667DEC}"/>
              </a:ext>
            </a:extLst>
          </p:cNvPr>
          <p:cNvSpPr/>
          <p:nvPr/>
        </p:nvSpPr>
        <p:spPr>
          <a:xfrm>
            <a:off x="5336554"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Прямоугольник: скругленные углы 70">
            <a:extLst>
              <a:ext uri="{FF2B5EF4-FFF2-40B4-BE49-F238E27FC236}">
                <a16:creationId xmlns:a16="http://schemas.microsoft.com/office/drawing/2014/main" id="{C2EDBA76-5590-40D3-BA1A-0A6EFE7ABA71}"/>
              </a:ext>
            </a:extLst>
          </p:cNvPr>
          <p:cNvSpPr/>
          <p:nvPr/>
        </p:nvSpPr>
        <p:spPr>
          <a:xfrm>
            <a:off x="5793633"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26</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2" name="Прямая соединительная линия 71">
            <a:extLst>
              <a:ext uri="{FF2B5EF4-FFF2-40B4-BE49-F238E27FC236}">
                <a16:creationId xmlns:a16="http://schemas.microsoft.com/office/drawing/2014/main" id="{E26FCBA8-BC78-46F5-8EEC-C7F009A8F025}"/>
              </a:ext>
            </a:extLst>
          </p:cNvPr>
          <p:cNvCxnSpPr>
            <a:cxnSpLocks/>
          </p:cNvCxnSpPr>
          <p:nvPr/>
        </p:nvCxnSpPr>
        <p:spPr>
          <a:xfrm flipH="1">
            <a:off x="5084093" y="3038783"/>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3" name="Прямоугольник: скругленные углы 72">
            <a:extLst>
              <a:ext uri="{FF2B5EF4-FFF2-40B4-BE49-F238E27FC236}">
                <a16:creationId xmlns:a16="http://schemas.microsoft.com/office/drawing/2014/main" id="{31C3C0AB-2F14-4C2C-9F27-69AE502ABF11}"/>
              </a:ext>
            </a:extLst>
          </p:cNvPr>
          <p:cNvSpPr/>
          <p:nvPr/>
        </p:nvSpPr>
        <p:spPr>
          <a:xfrm>
            <a:off x="6306863"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27</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4" name="Прямая соединительная линия 73">
            <a:extLst>
              <a:ext uri="{FF2B5EF4-FFF2-40B4-BE49-F238E27FC236}">
                <a16:creationId xmlns:a16="http://schemas.microsoft.com/office/drawing/2014/main" id="{BB379E99-93CE-476A-8C3C-FE312D56E144}"/>
              </a:ext>
            </a:extLst>
          </p:cNvPr>
          <p:cNvCxnSpPr>
            <a:cxnSpLocks/>
          </p:cNvCxnSpPr>
          <p:nvPr/>
        </p:nvCxnSpPr>
        <p:spPr>
          <a:xfrm>
            <a:off x="6003548" y="3047309"/>
            <a:ext cx="0" cy="482277"/>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5" name="Прямоугольник: скругленные углы 74">
            <a:extLst>
              <a:ext uri="{FF2B5EF4-FFF2-40B4-BE49-F238E27FC236}">
                <a16:creationId xmlns:a16="http://schemas.microsoft.com/office/drawing/2014/main" id="{A0B06B04-4B74-4DD3-93CD-447B4E83F8D9}"/>
              </a:ext>
            </a:extLst>
          </p:cNvPr>
          <p:cNvSpPr/>
          <p:nvPr/>
        </p:nvSpPr>
        <p:spPr>
          <a:xfrm>
            <a:off x="6758450"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28</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Прямоугольник: скругленные углы 75">
            <a:extLst>
              <a:ext uri="{FF2B5EF4-FFF2-40B4-BE49-F238E27FC236}">
                <a16:creationId xmlns:a16="http://schemas.microsoft.com/office/drawing/2014/main" id="{F8B33121-3263-467E-8B9B-D89E7DBB5F21}"/>
              </a:ext>
            </a:extLst>
          </p:cNvPr>
          <p:cNvSpPr/>
          <p:nvPr/>
        </p:nvSpPr>
        <p:spPr>
          <a:xfrm>
            <a:off x="7215974"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29</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Прямоугольник: скругленные углы 76">
            <a:extLst>
              <a:ext uri="{FF2B5EF4-FFF2-40B4-BE49-F238E27FC236}">
                <a16:creationId xmlns:a16="http://schemas.microsoft.com/office/drawing/2014/main" id="{4142C08F-BDFD-4D72-8CFD-42C8D27C5017}"/>
              </a:ext>
            </a:extLst>
          </p:cNvPr>
          <p:cNvSpPr/>
          <p:nvPr/>
        </p:nvSpPr>
        <p:spPr>
          <a:xfrm>
            <a:off x="7673053"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30</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8" name="Прямая соединительная линия 77">
            <a:extLst>
              <a:ext uri="{FF2B5EF4-FFF2-40B4-BE49-F238E27FC236}">
                <a16:creationId xmlns:a16="http://schemas.microsoft.com/office/drawing/2014/main" id="{8212D864-7C06-4354-B674-73F3C32CE024}"/>
              </a:ext>
            </a:extLst>
          </p:cNvPr>
          <p:cNvCxnSpPr>
            <a:cxnSpLocks/>
          </p:cNvCxnSpPr>
          <p:nvPr/>
        </p:nvCxnSpPr>
        <p:spPr>
          <a:xfrm flipH="1">
            <a:off x="6963513"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9" name="Прямоугольник: скругленные углы 78">
            <a:extLst>
              <a:ext uri="{FF2B5EF4-FFF2-40B4-BE49-F238E27FC236}">
                <a16:creationId xmlns:a16="http://schemas.microsoft.com/office/drawing/2014/main" id="{954014F0-9AF8-4FB6-8190-0C5DD5BF0893}"/>
              </a:ext>
            </a:extLst>
          </p:cNvPr>
          <p:cNvSpPr/>
          <p:nvPr/>
        </p:nvSpPr>
        <p:spPr>
          <a:xfrm>
            <a:off x="8186283"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31</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0" name="Прямая соединительная линия 79">
            <a:extLst>
              <a:ext uri="{FF2B5EF4-FFF2-40B4-BE49-F238E27FC236}">
                <a16:creationId xmlns:a16="http://schemas.microsoft.com/office/drawing/2014/main" id="{0D33CAB6-0A24-48B0-A0B8-23069B5148A9}"/>
              </a:ext>
            </a:extLst>
          </p:cNvPr>
          <p:cNvCxnSpPr>
            <a:cxnSpLocks/>
          </p:cNvCxnSpPr>
          <p:nvPr/>
        </p:nvCxnSpPr>
        <p:spPr>
          <a:xfrm>
            <a:off x="7866471"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1" name="Прямоугольник: скругленные углы 80">
            <a:extLst>
              <a:ext uri="{FF2B5EF4-FFF2-40B4-BE49-F238E27FC236}">
                <a16:creationId xmlns:a16="http://schemas.microsoft.com/office/drawing/2014/main" id="{B1594BC0-7D32-4035-8190-FF944331681A}"/>
              </a:ext>
            </a:extLst>
          </p:cNvPr>
          <p:cNvSpPr/>
          <p:nvPr/>
        </p:nvSpPr>
        <p:spPr>
          <a:xfrm>
            <a:off x="8637869"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32</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Прямоугольник: скругленные углы 81">
            <a:extLst>
              <a:ext uri="{FF2B5EF4-FFF2-40B4-BE49-F238E27FC236}">
                <a16:creationId xmlns:a16="http://schemas.microsoft.com/office/drawing/2014/main" id="{333EAAFB-4FF0-4B1E-89BE-D8D017AAC12B}"/>
              </a:ext>
            </a:extLst>
          </p:cNvPr>
          <p:cNvSpPr/>
          <p:nvPr/>
        </p:nvSpPr>
        <p:spPr>
          <a:xfrm>
            <a:off x="9095393"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33</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Прямоугольник: скругленные углы 82">
            <a:extLst>
              <a:ext uri="{FF2B5EF4-FFF2-40B4-BE49-F238E27FC236}">
                <a16:creationId xmlns:a16="http://schemas.microsoft.com/office/drawing/2014/main" id="{8FFBEE3E-0F93-48F3-A119-C1B75C4D4A8A}"/>
              </a:ext>
            </a:extLst>
          </p:cNvPr>
          <p:cNvSpPr/>
          <p:nvPr/>
        </p:nvSpPr>
        <p:spPr>
          <a:xfrm>
            <a:off x="9552472"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34</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4" name="Прямая соединительная линия 83">
            <a:extLst>
              <a:ext uri="{FF2B5EF4-FFF2-40B4-BE49-F238E27FC236}">
                <a16:creationId xmlns:a16="http://schemas.microsoft.com/office/drawing/2014/main" id="{D157E8B4-E8C2-4531-9CB5-9AB6346997FA}"/>
              </a:ext>
            </a:extLst>
          </p:cNvPr>
          <p:cNvCxnSpPr>
            <a:cxnSpLocks/>
          </p:cNvCxnSpPr>
          <p:nvPr/>
        </p:nvCxnSpPr>
        <p:spPr>
          <a:xfrm flipH="1">
            <a:off x="8842932"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5" name="Прямоугольник: скругленные углы 84">
            <a:extLst>
              <a:ext uri="{FF2B5EF4-FFF2-40B4-BE49-F238E27FC236}">
                <a16:creationId xmlns:a16="http://schemas.microsoft.com/office/drawing/2014/main" id="{EF1760B9-10A5-43E1-8FBA-10F3FAD36F24}"/>
              </a:ext>
            </a:extLst>
          </p:cNvPr>
          <p:cNvSpPr/>
          <p:nvPr/>
        </p:nvSpPr>
        <p:spPr>
          <a:xfrm>
            <a:off x="10065702"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35</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6" name="Прямая соединительная линия 85">
            <a:extLst>
              <a:ext uri="{FF2B5EF4-FFF2-40B4-BE49-F238E27FC236}">
                <a16:creationId xmlns:a16="http://schemas.microsoft.com/office/drawing/2014/main" id="{03E94144-C3C3-41B4-AA80-505ACE193385}"/>
              </a:ext>
            </a:extLst>
          </p:cNvPr>
          <p:cNvCxnSpPr>
            <a:cxnSpLocks/>
            <a:stCxn id="85" idx="2"/>
          </p:cNvCxnSpPr>
          <p:nvPr/>
        </p:nvCxnSpPr>
        <p:spPr>
          <a:xfrm>
            <a:off x="10271185"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7" name="Прямоугольник: скругленные углы 86">
            <a:extLst>
              <a:ext uri="{FF2B5EF4-FFF2-40B4-BE49-F238E27FC236}">
                <a16:creationId xmlns:a16="http://schemas.microsoft.com/office/drawing/2014/main" id="{01CB5AA4-ADCF-49F8-B824-32652D7A274C}"/>
              </a:ext>
            </a:extLst>
          </p:cNvPr>
          <p:cNvSpPr/>
          <p:nvPr/>
        </p:nvSpPr>
        <p:spPr>
          <a:xfrm>
            <a:off x="10541042"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36</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Прямоугольник: скругленные углы 87">
            <a:extLst>
              <a:ext uri="{FF2B5EF4-FFF2-40B4-BE49-F238E27FC236}">
                <a16:creationId xmlns:a16="http://schemas.microsoft.com/office/drawing/2014/main" id="{5018AB64-4625-40D1-8B5B-0B5CC8DFE868}"/>
              </a:ext>
            </a:extLst>
          </p:cNvPr>
          <p:cNvSpPr/>
          <p:nvPr/>
        </p:nvSpPr>
        <p:spPr>
          <a:xfrm>
            <a:off x="10979110"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37</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0" name="Прямая соединительная линия 89">
            <a:extLst>
              <a:ext uri="{FF2B5EF4-FFF2-40B4-BE49-F238E27FC236}">
                <a16:creationId xmlns:a16="http://schemas.microsoft.com/office/drawing/2014/main" id="{EF674E83-F78F-4040-B50B-BF276960DC55}"/>
              </a:ext>
            </a:extLst>
          </p:cNvPr>
          <p:cNvCxnSpPr>
            <a:cxnSpLocks/>
          </p:cNvCxnSpPr>
          <p:nvPr/>
        </p:nvCxnSpPr>
        <p:spPr>
          <a:xfrm flipH="1">
            <a:off x="10746105"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91" name="Прямоугольник 90">
            <a:extLst>
              <a:ext uri="{FF2B5EF4-FFF2-40B4-BE49-F238E27FC236}">
                <a16:creationId xmlns:a16="http://schemas.microsoft.com/office/drawing/2014/main" id="{7F9FB037-778B-4E21-83E0-F753E9709526}"/>
              </a:ext>
            </a:extLst>
          </p:cNvPr>
          <p:cNvSpPr/>
          <p:nvPr/>
        </p:nvSpPr>
        <p:spPr>
          <a:xfrm>
            <a:off x="0" y="1302387"/>
            <a:ext cx="12192000" cy="4271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E3BFFC2D-BDFE-4BF0-AF3C-D338F662BE16}"/>
              </a:ext>
            </a:extLst>
          </p:cNvPr>
          <p:cNvSpPr txBox="1"/>
          <p:nvPr/>
        </p:nvSpPr>
        <p:spPr>
          <a:xfrm>
            <a:off x="85416" y="1337148"/>
            <a:ext cx="8329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WP.29</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Волна 1">
            <a:extLst>
              <a:ext uri="{FF2B5EF4-FFF2-40B4-BE49-F238E27FC236}">
                <a16:creationId xmlns:a16="http://schemas.microsoft.com/office/drawing/2014/main" id="{85661296-858C-438D-A09B-99A34244CCA3}"/>
              </a:ext>
            </a:extLst>
          </p:cNvPr>
          <p:cNvSpPr/>
          <p:nvPr/>
        </p:nvSpPr>
        <p:spPr>
          <a:xfrm>
            <a:off x="11446154" y="1302387"/>
            <a:ext cx="586748" cy="42713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197</a:t>
            </a: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Соединитель: уступ 5">
            <a:extLst>
              <a:ext uri="{FF2B5EF4-FFF2-40B4-BE49-F238E27FC236}">
                <a16:creationId xmlns:a16="http://schemas.microsoft.com/office/drawing/2014/main" id="{A7088B59-9FEF-4ACF-B0B0-460670FE87F4}"/>
              </a:ext>
            </a:extLst>
          </p:cNvPr>
          <p:cNvCxnSpPr>
            <a:cxnSpLocks/>
            <a:stCxn id="56" idx="0"/>
            <a:endCxn id="2" idx="1"/>
          </p:cNvCxnSpPr>
          <p:nvPr/>
        </p:nvCxnSpPr>
        <p:spPr>
          <a:xfrm rot="5400000" flipH="1" flipV="1">
            <a:off x="11072642" y="1627471"/>
            <a:ext cx="485028" cy="261996"/>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93" name="Соединитель: уступ 92">
            <a:extLst>
              <a:ext uri="{FF2B5EF4-FFF2-40B4-BE49-F238E27FC236}">
                <a16:creationId xmlns:a16="http://schemas.microsoft.com/office/drawing/2014/main" id="{F9556000-A706-4113-B6DF-A43C8CDDAB61}"/>
              </a:ext>
            </a:extLst>
          </p:cNvPr>
          <p:cNvCxnSpPr>
            <a:cxnSpLocks/>
            <a:endCxn id="54" idx="1"/>
          </p:cNvCxnSpPr>
          <p:nvPr/>
        </p:nvCxnSpPr>
        <p:spPr>
          <a:xfrm rot="5400000" flipH="1" flipV="1">
            <a:off x="9623602" y="2373095"/>
            <a:ext cx="516641" cy="135890"/>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94" name="Соединитель: уступ 93">
            <a:extLst>
              <a:ext uri="{FF2B5EF4-FFF2-40B4-BE49-F238E27FC236}">
                <a16:creationId xmlns:a16="http://schemas.microsoft.com/office/drawing/2014/main" id="{3059BE1C-39BB-47E3-BB00-4145B57F279F}"/>
              </a:ext>
            </a:extLst>
          </p:cNvPr>
          <p:cNvCxnSpPr>
            <a:cxnSpLocks/>
            <a:stCxn id="87" idx="0"/>
            <a:endCxn id="56" idx="1"/>
          </p:cNvCxnSpPr>
          <p:nvPr/>
        </p:nvCxnSpPr>
        <p:spPr>
          <a:xfrm rot="5400000" flipH="1" flipV="1">
            <a:off x="10533317" y="2395927"/>
            <a:ext cx="538018" cy="111603"/>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99B84777-D7B9-408E-BEB3-571B85C8F3DF}"/>
              </a:ext>
            </a:extLst>
          </p:cNvPr>
          <p:cNvSpPr txBox="1"/>
          <p:nvPr/>
        </p:nvSpPr>
        <p:spPr>
          <a:xfrm>
            <a:off x="6963513" y="4049486"/>
            <a:ext cx="5315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PM Draft		+Gas Draft	Final Draft</a:t>
            </a:r>
            <a:endParaRPr kumimoji="0" lang="ru-RU"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 name="Правая фигурная скобка 3">
            <a:extLst>
              <a:ext uri="{FF2B5EF4-FFF2-40B4-BE49-F238E27FC236}">
                <a16:creationId xmlns:a16="http://schemas.microsoft.com/office/drawing/2014/main" id="{03B683E4-9DA8-4BC2-A149-4D385582175A}"/>
              </a:ext>
            </a:extLst>
          </p:cNvPr>
          <p:cNvSpPr/>
          <p:nvPr/>
        </p:nvSpPr>
        <p:spPr>
          <a:xfrm rot="5400000">
            <a:off x="4909579" y="2994366"/>
            <a:ext cx="344687" cy="57052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B45474B-1445-4CB5-8DB5-F44457EF9955}"/>
              </a:ext>
            </a:extLst>
          </p:cNvPr>
          <p:cNvSpPr txBox="1"/>
          <p:nvPr/>
        </p:nvSpPr>
        <p:spPr>
          <a:xfrm>
            <a:off x="4229733" y="6063131"/>
            <a:ext cx="17043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Stage 3. Phase 1</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Правая фигурная скобка 94">
            <a:extLst>
              <a:ext uri="{FF2B5EF4-FFF2-40B4-BE49-F238E27FC236}">
                <a16:creationId xmlns:a16="http://schemas.microsoft.com/office/drawing/2014/main" id="{34F2DA0E-4B76-45FF-9355-2E86847CE652}"/>
              </a:ext>
            </a:extLst>
          </p:cNvPr>
          <p:cNvSpPr/>
          <p:nvPr/>
        </p:nvSpPr>
        <p:spPr>
          <a:xfrm rot="5400000">
            <a:off x="9665017" y="3944205"/>
            <a:ext cx="344687" cy="3805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6C81A975-0458-4091-90AB-8386C52235F6}"/>
              </a:ext>
            </a:extLst>
          </p:cNvPr>
          <p:cNvSpPr txBox="1"/>
          <p:nvPr/>
        </p:nvSpPr>
        <p:spPr>
          <a:xfrm>
            <a:off x="8985171" y="6063131"/>
            <a:ext cx="17043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Stage 3. Phase 2</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Прямоугольник: загнутый угол 96">
            <a:extLst>
              <a:ext uri="{FF2B5EF4-FFF2-40B4-BE49-F238E27FC236}">
                <a16:creationId xmlns:a16="http://schemas.microsoft.com/office/drawing/2014/main" id="{72992E0D-06A7-498A-92F2-A532C097945D}"/>
              </a:ext>
            </a:extLst>
          </p:cNvPr>
          <p:cNvSpPr/>
          <p:nvPr/>
        </p:nvSpPr>
        <p:spPr>
          <a:xfrm>
            <a:off x="4612113" y="2008811"/>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lang="en-US" sz="2000" dirty="0">
                <a:solidFill>
                  <a:prstClr val="black"/>
                </a:solidFill>
                <a:latin typeface="Calibri" panose="020F0502020204030204"/>
              </a:rPr>
              <a:t>5</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9" name="Прямая соединительная линия 98">
            <a:extLst>
              <a:ext uri="{FF2B5EF4-FFF2-40B4-BE49-F238E27FC236}">
                <a16:creationId xmlns:a16="http://schemas.microsoft.com/office/drawing/2014/main" id="{186F9F4C-45ED-46F8-AC84-2096DE544978}"/>
              </a:ext>
            </a:extLst>
          </p:cNvPr>
          <p:cNvCxnSpPr>
            <a:cxnSpLocks/>
          </p:cNvCxnSpPr>
          <p:nvPr/>
        </p:nvCxnSpPr>
        <p:spPr>
          <a:xfrm>
            <a:off x="9781588" y="306868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7799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2C69FED7-0E98-4C72-98E1-E4F2EECB0897}"/>
              </a:ext>
            </a:extLst>
          </p:cNvPr>
          <p:cNvGraphicFramePr>
            <a:graphicFrameLocks noGrp="1"/>
          </p:cNvGraphicFramePr>
          <p:nvPr>
            <p:extLst>
              <p:ext uri="{D42A27DB-BD31-4B8C-83A1-F6EECF244321}">
                <p14:modId xmlns:p14="http://schemas.microsoft.com/office/powerpoint/2010/main" val="3564708689"/>
              </p:ext>
            </p:extLst>
          </p:nvPr>
        </p:nvGraphicFramePr>
        <p:xfrm>
          <a:off x="375040" y="1055613"/>
          <a:ext cx="11441919" cy="5669280"/>
        </p:xfrm>
        <a:graphic>
          <a:graphicData uri="http://schemas.openxmlformats.org/drawingml/2006/table">
            <a:tbl>
              <a:tblPr firstRow="1" bandRow="1">
                <a:tableStyleId>{5C22544A-7EE6-4342-B048-85BDC9FD1C3A}</a:tableStyleId>
              </a:tblPr>
              <a:tblGrid>
                <a:gridCol w="1599408">
                  <a:extLst>
                    <a:ext uri="{9D8B030D-6E8A-4147-A177-3AD203B41FA5}">
                      <a16:colId xmlns:a16="http://schemas.microsoft.com/office/drawing/2014/main" val="287437147"/>
                    </a:ext>
                  </a:extLst>
                </a:gridCol>
                <a:gridCol w="1560429">
                  <a:extLst>
                    <a:ext uri="{9D8B030D-6E8A-4147-A177-3AD203B41FA5}">
                      <a16:colId xmlns:a16="http://schemas.microsoft.com/office/drawing/2014/main" val="4286050268"/>
                    </a:ext>
                  </a:extLst>
                </a:gridCol>
                <a:gridCol w="6365733">
                  <a:extLst>
                    <a:ext uri="{9D8B030D-6E8A-4147-A177-3AD203B41FA5}">
                      <a16:colId xmlns:a16="http://schemas.microsoft.com/office/drawing/2014/main" val="980164883"/>
                    </a:ext>
                  </a:extLst>
                </a:gridCol>
                <a:gridCol w="1916349">
                  <a:extLst>
                    <a:ext uri="{9D8B030D-6E8A-4147-A177-3AD203B41FA5}">
                      <a16:colId xmlns:a16="http://schemas.microsoft.com/office/drawing/2014/main" val="910939723"/>
                    </a:ext>
                  </a:extLst>
                </a:gridCol>
              </a:tblGrid>
              <a:tr h="370840">
                <a:tc>
                  <a:txBody>
                    <a:bodyPr/>
                    <a:lstStyle/>
                    <a:p>
                      <a:pPr algn="ctr"/>
                      <a:r>
                        <a:rPr lang="en-GB" dirty="0"/>
                        <a:t>Company</a:t>
                      </a:r>
                      <a:endParaRPr lang="ru-RU" dirty="0"/>
                    </a:p>
                  </a:txBody>
                  <a:tcPr/>
                </a:tc>
                <a:tc>
                  <a:txBody>
                    <a:bodyPr/>
                    <a:lstStyle/>
                    <a:p>
                      <a:pPr algn="ctr"/>
                      <a:r>
                        <a:rPr lang="en-GB" dirty="0"/>
                        <a:t>Presenter Name</a:t>
                      </a:r>
                      <a:endParaRPr lang="ru-RU" dirty="0"/>
                    </a:p>
                  </a:txBody>
                  <a:tcPr/>
                </a:tc>
                <a:tc>
                  <a:txBody>
                    <a:bodyPr/>
                    <a:lstStyle/>
                    <a:p>
                      <a:pPr algn="ctr"/>
                      <a:r>
                        <a:rPr lang="en-GB" dirty="0"/>
                        <a:t>Document Title</a:t>
                      </a:r>
                      <a:endParaRPr lang="ru-RU" dirty="0"/>
                    </a:p>
                  </a:txBody>
                  <a:tcPr/>
                </a:tc>
                <a:tc>
                  <a:txBody>
                    <a:bodyPr/>
                    <a:lstStyle/>
                    <a:p>
                      <a:pPr algn="ctr"/>
                      <a:r>
                        <a:rPr lang="en-GB" dirty="0"/>
                        <a:t>Document No.</a:t>
                      </a:r>
                      <a:endParaRPr lang="ru-RU" dirty="0"/>
                    </a:p>
                  </a:txBody>
                  <a:tcPr/>
                </a:tc>
                <a:extLst>
                  <a:ext uri="{0D108BD9-81ED-4DB2-BD59-A6C34878D82A}">
                    <a16:rowId xmlns:a16="http://schemas.microsoft.com/office/drawing/2014/main" val="2569335996"/>
                  </a:ext>
                </a:extLst>
              </a:tr>
              <a:tr h="370840">
                <a:tc>
                  <a:txBody>
                    <a:bodyPr/>
                    <a:lstStyle/>
                    <a:p>
                      <a:r>
                        <a:rPr lang="en-GB" dirty="0"/>
                        <a:t>KATRI</a:t>
                      </a:r>
                      <a:endParaRPr lang="ru-RU" dirty="0"/>
                    </a:p>
                  </a:txBody>
                  <a:tcPr/>
                </a:tc>
                <a:tc>
                  <a:txBody>
                    <a:bodyPr/>
                    <a:lstStyle/>
                    <a:p>
                      <a:r>
                        <a:rPr lang="en-GB" dirty="0" err="1"/>
                        <a:t>Inji</a:t>
                      </a:r>
                      <a:r>
                        <a:rPr lang="en-GB" dirty="0"/>
                        <a:t> Park</a:t>
                      </a:r>
                      <a:endParaRPr lang="ru-RU" dirty="0"/>
                    </a:p>
                  </a:txBody>
                  <a:tcPr/>
                </a:tc>
                <a:tc>
                  <a:txBody>
                    <a:bodyPr/>
                    <a:lstStyle/>
                    <a:p>
                      <a:r>
                        <a:rPr lang="en-GB" sz="1800" kern="1200" dirty="0">
                          <a:solidFill>
                            <a:schemeClr val="dk1"/>
                          </a:solidFill>
                          <a:effectLst/>
                          <a:latin typeface="+mn-lt"/>
                          <a:ea typeface="+mn-ea"/>
                          <a:cs typeface="+mn-cs"/>
                        </a:rPr>
                        <a:t>Effect of cabin ventilation mode on VIAQ during high PM episode in Korea</a:t>
                      </a:r>
                      <a:endParaRPr lang="ru-RU" dirty="0"/>
                    </a:p>
                  </a:txBody>
                  <a:tcPr/>
                </a:tc>
                <a:tc>
                  <a:txBody>
                    <a:bodyPr/>
                    <a:lstStyle/>
                    <a:p>
                      <a:r>
                        <a:rPr lang="en-GB" dirty="0"/>
                        <a:t>VIAQ-23-04</a:t>
                      </a:r>
                      <a:endParaRPr lang="ru-RU" dirty="0"/>
                    </a:p>
                  </a:txBody>
                  <a:tcPr/>
                </a:tc>
                <a:extLst>
                  <a:ext uri="{0D108BD9-81ED-4DB2-BD59-A6C34878D82A}">
                    <a16:rowId xmlns:a16="http://schemas.microsoft.com/office/drawing/2014/main" val="2639818421"/>
                  </a:ext>
                </a:extLst>
              </a:tr>
              <a:tr h="370840">
                <a:tc>
                  <a:txBody>
                    <a:bodyPr/>
                    <a:lstStyle/>
                    <a:p>
                      <a:r>
                        <a:rPr lang="en-GB" dirty="0"/>
                        <a:t>Fraunhofer IBP</a:t>
                      </a:r>
                      <a:endParaRPr lang="ru-RU" dirty="0"/>
                    </a:p>
                  </a:txBody>
                  <a:tcPr/>
                </a:tc>
                <a:tc>
                  <a:txBody>
                    <a:bodyPr/>
                    <a:lstStyle/>
                    <a:p>
                      <a:r>
                        <a:rPr lang="en-GB" sz="1800" b="0" i="0" u="none" strike="noStrike" kern="1200" baseline="0" dirty="0">
                          <a:solidFill>
                            <a:schemeClr val="dk1"/>
                          </a:solidFill>
                          <a:latin typeface="+mn-lt"/>
                          <a:ea typeface="+mn-ea"/>
                          <a:cs typeface="+mn-cs"/>
                        </a:rPr>
                        <a:t>Matthias Brunnermeier</a:t>
                      </a:r>
                    </a:p>
                  </a:txBody>
                  <a:tcPr/>
                </a:tc>
                <a:tc>
                  <a:txBody>
                    <a:bodyPr/>
                    <a:lstStyle/>
                    <a:p>
                      <a:r>
                        <a:rPr lang="en-US" sz="1800" kern="1200" dirty="0">
                          <a:solidFill>
                            <a:schemeClr val="dk1"/>
                          </a:solidFill>
                          <a:effectLst/>
                          <a:latin typeface="+mn-lt"/>
                          <a:ea typeface="+mn-ea"/>
                          <a:cs typeface="+mn-cs"/>
                        </a:rPr>
                        <a:t>Controllable lab test environment for assessing cabin air quality regarding PM2.5 and CO2</a:t>
                      </a:r>
                      <a:endParaRPr lang="ru-RU" dirty="0"/>
                    </a:p>
                  </a:txBody>
                  <a:tcPr/>
                </a:tc>
                <a:tc>
                  <a:txBody>
                    <a:bodyPr/>
                    <a:lstStyle/>
                    <a:p>
                      <a:r>
                        <a:rPr lang="en-GB" dirty="0"/>
                        <a:t>VIAQ-23-05</a:t>
                      </a:r>
                      <a:endParaRPr lang="ru-RU" dirty="0"/>
                    </a:p>
                  </a:txBody>
                  <a:tcPr/>
                </a:tc>
                <a:extLst>
                  <a:ext uri="{0D108BD9-81ED-4DB2-BD59-A6C34878D82A}">
                    <a16:rowId xmlns:a16="http://schemas.microsoft.com/office/drawing/2014/main" val="1495342245"/>
                  </a:ext>
                </a:extLst>
              </a:tr>
              <a:tr h="370840">
                <a:tc>
                  <a:txBody>
                    <a:bodyPr/>
                    <a:lstStyle/>
                    <a:p>
                      <a:r>
                        <a:rPr lang="en-GB" dirty="0"/>
                        <a:t>AIR</a:t>
                      </a:r>
                      <a:endParaRPr lang="ru-RU" dirty="0"/>
                    </a:p>
                  </a:txBody>
                  <a:tcPr/>
                </a:tc>
                <a:tc>
                  <a:txBody>
                    <a:bodyPr/>
                    <a:lstStyle/>
                    <a:p>
                      <a:r>
                        <a:rPr lang="en-GB" dirty="0"/>
                        <a:t>Nick Molden</a:t>
                      </a:r>
                      <a:endParaRPr lang="ru-RU" dirty="0"/>
                    </a:p>
                  </a:txBody>
                  <a:tcPr/>
                </a:tc>
                <a:tc>
                  <a:txBody>
                    <a:bodyPr/>
                    <a:lstStyle/>
                    <a:p>
                      <a:r>
                        <a:rPr lang="en-GB" sz="1800" kern="1200" dirty="0">
                          <a:solidFill>
                            <a:schemeClr val="dk1"/>
                          </a:solidFill>
                          <a:effectLst/>
                          <a:latin typeface="+mn-lt"/>
                          <a:ea typeface="+mn-ea"/>
                          <a:cs typeface="+mn-cs"/>
                        </a:rPr>
                        <a:t>CEN Workshop 103: Validation of proposed cabin air quality assessment method – results of repeatability and reproducibility testing</a:t>
                      </a:r>
                      <a:endParaRPr lang="ru-RU" dirty="0"/>
                    </a:p>
                  </a:txBody>
                  <a:tcPr/>
                </a:tc>
                <a:tc>
                  <a:txBody>
                    <a:bodyPr/>
                    <a:lstStyle/>
                    <a:p>
                      <a:r>
                        <a:rPr lang="en-GB" dirty="0"/>
                        <a:t>VIAQ-23-06</a:t>
                      </a:r>
                      <a:endParaRPr lang="ru-RU" dirty="0"/>
                    </a:p>
                  </a:txBody>
                  <a:tcPr/>
                </a:tc>
                <a:extLst>
                  <a:ext uri="{0D108BD9-81ED-4DB2-BD59-A6C34878D82A}">
                    <a16:rowId xmlns:a16="http://schemas.microsoft.com/office/drawing/2014/main" val="3139823454"/>
                  </a:ext>
                </a:extLst>
              </a:tr>
              <a:tr h="370840">
                <a:tc>
                  <a:txBody>
                    <a:bodyPr/>
                    <a:lstStyle/>
                    <a:p>
                      <a:r>
                        <a:rPr lang="en-GB" dirty="0"/>
                        <a:t>NAMI</a:t>
                      </a:r>
                      <a:endParaRPr lang="ru-RU" dirty="0"/>
                    </a:p>
                  </a:txBody>
                  <a:tcPr/>
                </a:tc>
                <a:tc>
                  <a:txBody>
                    <a:bodyPr/>
                    <a:lstStyle/>
                    <a:p>
                      <a:r>
                        <a:rPr lang="en-GB" dirty="0"/>
                        <a:t>Andrey Kozlov</a:t>
                      </a:r>
                      <a:endParaRPr lang="ru-RU" dirty="0"/>
                    </a:p>
                  </a:txBody>
                  <a:tcPr/>
                </a:tc>
                <a:tc>
                  <a:txBody>
                    <a:bodyPr/>
                    <a:lstStyle/>
                    <a:p>
                      <a:r>
                        <a:rPr lang="en-US" sz="1800" kern="1200" dirty="0">
                          <a:solidFill>
                            <a:schemeClr val="dk1"/>
                          </a:solidFill>
                          <a:effectLst/>
                          <a:latin typeface="+mn-lt"/>
                          <a:ea typeface="+mn-ea"/>
                          <a:cs typeface="+mn-cs"/>
                        </a:rPr>
                        <a:t>Measurement of inside and outside PM concentration with one </a:t>
                      </a:r>
                      <a:r>
                        <a:rPr lang="en-GB" sz="1800" kern="1200" dirty="0">
                          <a:solidFill>
                            <a:schemeClr val="dk1"/>
                          </a:solidFill>
                          <a:effectLst/>
                          <a:latin typeface="+mn-lt"/>
                          <a:ea typeface="+mn-ea"/>
                          <a:cs typeface="+mn-cs"/>
                        </a:rPr>
                        <a:t>DRX Aerosol Monitor</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VIAQ-23-07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2931160245"/>
                  </a:ext>
                </a:extLst>
              </a:tr>
              <a:tr h="370840">
                <a:tc>
                  <a:txBody>
                    <a:bodyPr/>
                    <a:lstStyle/>
                    <a:p>
                      <a:r>
                        <a:rPr lang="en-GB" dirty="0"/>
                        <a:t>NAMI</a:t>
                      </a:r>
                      <a:endParaRPr lang="ru-RU" dirty="0"/>
                    </a:p>
                  </a:txBody>
                  <a:tcPr/>
                </a:tc>
                <a:tc>
                  <a:txBody>
                    <a:bodyPr/>
                    <a:lstStyle/>
                    <a:p>
                      <a:r>
                        <a:rPr lang="en-GB" dirty="0"/>
                        <a:t>Andrey Kozlov</a:t>
                      </a:r>
                      <a:endParaRPr lang="ru-RU" dirty="0"/>
                    </a:p>
                  </a:txBody>
                  <a:tcPr/>
                </a:tc>
                <a:tc>
                  <a:txBody>
                    <a:bodyPr/>
                    <a:lstStyle/>
                    <a:p>
                      <a:r>
                        <a:rPr lang="en-US" sz="1800" kern="1200" dirty="0">
                          <a:solidFill>
                            <a:schemeClr val="dk1"/>
                          </a:solidFill>
                          <a:effectLst/>
                          <a:latin typeface="+mn-lt"/>
                          <a:ea typeface="+mn-ea"/>
                          <a:cs typeface="+mn-cs"/>
                        </a:rPr>
                        <a:t>The group feedback analysis regarding to test methodology, conditions, equipment</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VIAQ-23-08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VIAQ-23-09</a:t>
                      </a:r>
                      <a:endParaRPr lang="ru-RU" dirty="0"/>
                    </a:p>
                  </a:txBody>
                  <a:tcPr/>
                </a:tc>
                <a:extLst>
                  <a:ext uri="{0D108BD9-81ED-4DB2-BD59-A6C34878D82A}">
                    <a16:rowId xmlns:a16="http://schemas.microsoft.com/office/drawing/2014/main" val="774068015"/>
                  </a:ext>
                </a:extLst>
              </a:tr>
              <a:tr h="370840">
                <a:tc>
                  <a:txBody>
                    <a:bodyPr/>
                    <a:lstStyle/>
                    <a:p>
                      <a:r>
                        <a:rPr lang="en-GB" dirty="0"/>
                        <a:t>CERTAM</a:t>
                      </a:r>
                      <a:endParaRPr lang="ru-RU" dirty="0"/>
                    </a:p>
                  </a:txBody>
                  <a:tcPr/>
                </a:tc>
                <a:tc>
                  <a:txBody>
                    <a:bodyPr/>
                    <a:lstStyle/>
                    <a:p>
                      <a:r>
                        <a:rPr lang="en-GB" dirty="0"/>
                        <a:t>David </a:t>
                      </a:r>
                      <a:r>
                        <a:rPr lang="en-GB" dirty="0" err="1"/>
                        <a:t>Preterre</a:t>
                      </a:r>
                      <a:endParaRPr lang="ru-RU" dirty="0"/>
                    </a:p>
                  </a:txBody>
                  <a:tcPr/>
                </a:tc>
                <a:tc>
                  <a:txBody>
                    <a:bodyPr/>
                    <a:lstStyle/>
                    <a:p>
                      <a:r>
                        <a:rPr lang="en-GB" sz="1800" kern="1200" dirty="0">
                          <a:solidFill>
                            <a:schemeClr val="dk1"/>
                          </a:solidFill>
                          <a:effectLst/>
                          <a:latin typeface="+mn-lt"/>
                          <a:ea typeface="+mn-ea"/>
                          <a:cs typeface="+mn-cs"/>
                        </a:rPr>
                        <a:t>Reproduction of traffic pollution in a test bench to expose a whole car to reproducible scenario of urban pollution: IAQ devices and/or strategies assessment</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VIAQ-23-10</a:t>
                      </a:r>
                      <a:endParaRPr lang="ru-RU" dirty="0"/>
                    </a:p>
                    <a:p>
                      <a:endParaRPr lang="ru-RU" dirty="0"/>
                    </a:p>
                  </a:txBody>
                  <a:tcPr/>
                </a:tc>
                <a:extLst>
                  <a:ext uri="{0D108BD9-81ED-4DB2-BD59-A6C34878D82A}">
                    <a16:rowId xmlns:a16="http://schemas.microsoft.com/office/drawing/2014/main" val="3123401169"/>
                  </a:ext>
                </a:extLst>
              </a:tr>
              <a:tr h="370840">
                <a:tc>
                  <a:txBody>
                    <a:bodyPr/>
                    <a:lstStyle/>
                    <a:p>
                      <a:r>
                        <a:rPr lang="en-GB" dirty="0"/>
                        <a:t>UTAC</a:t>
                      </a:r>
                      <a:endParaRPr lang="ru-RU" dirty="0"/>
                    </a:p>
                  </a:txBody>
                  <a:tcPr/>
                </a:tc>
                <a:tc>
                  <a:txBody>
                    <a:bodyPr/>
                    <a:lstStyle/>
                    <a:p>
                      <a:r>
                        <a:rPr lang="en-GB" dirty="0"/>
                        <a:t>Nadir </a:t>
                      </a:r>
                      <a:r>
                        <a:rPr lang="en-GB" dirty="0" err="1"/>
                        <a:t>Hafs</a:t>
                      </a:r>
                      <a:endParaRPr lang="ru-RU" dirty="0"/>
                    </a:p>
                  </a:txBody>
                  <a:tcPr/>
                </a:tc>
                <a:tc>
                  <a:txBody>
                    <a:bodyPr/>
                    <a:lstStyle/>
                    <a:p>
                      <a:r>
                        <a:rPr lang="en-US" sz="1800" kern="1200" dirty="0">
                          <a:solidFill>
                            <a:schemeClr val="dk1"/>
                          </a:solidFill>
                          <a:effectLst/>
                          <a:latin typeface="+mn-lt"/>
                          <a:ea typeface="+mn-ea"/>
                          <a:cs typeface="+mn-cs"/>
                        </a:rPr>
                        <a:t>Definition of protocol for vehicle in cabin air quality </a:t>
                      </a:r>
                      <a:r>
                        <a:rPr lang="en-GB" sz="1800" kern="1200" dirty="0">
                          <a:solidFill>
                            <a:schemeClr val="dk1"/>
                          </a:solidFill>
                          <a:effectLst/>
                          <a:latin typeface="+mn-lt"/>
                          <a:ea typeface="+mn-ea"/>
                          <a:cs typeface="+mn-cs"/>
                        </a:rPr>
                        <a:t>measurements </a:t>
                      </a:r>
                      <a:endParaRPr lang="ru-RU" dirty="0"/>
                    </a:p>
                  </a:txBody>
                  <a:tcPr/>
                </a:tc>
                <a:tc>
                  <a:txBody>
                    <a:bodyPr/>
                    <a:lstStyle/>
                    <a:p>
                      <a:r>
                        <a:rPr lang="en-US" dirty="0">
                          <a:solidFill>
                            <a:schemeClr val="dk1"/>
                          </a:solidFill>
                        </a:rPr>
                        <a:t>VIAQ-23-</a:t>
                      </a:r>
                      <a:r>
                        <a:rPr lang="en-GB" dirty="0">
                          <a:solidFill>
                            <a:schemeClr val="dk1"/>
                          </a:solidFill>
                        </a:rPr>
                        <a:t>11</a:t>
                      </a:r>
                      <a:endParaRPr lang="ru-RU" dirty="0"/>
                    </a:p>
                  </a:txBody>
                  <a:tcPr/>
                </a:tc>
                <a:extLst>
                  <a:ext uri="{0D108BD9-81ED-4DB2-BD59-A6C34878D82A}">
                    <a16:rowId xmlns:a16="http://schemas.microsoft.com/office/drawing/2014/main" val="4060219509"/>
                  </a:ext>
                </a:extLst>
              </a:tr>
            </a:tbl>
          </a:graphicData>
        </a:graphic>
      </p:graphicFrame>
      <p:sp>
        <p:nvSpPr>
          <p:cNvPr id="5" name="Rectangle 24">
            <a:extLst>
              <a:ext uri="{FF2B5EF4-FFF2-40B4-BE49-F238E27FC236}">
                <a16:creationId xmlns:a16="http://schemas.microsoft.com/office/drawing/2014/main" id="{B367809F-F81E-4CC5-B778-49EB11A2113A}"/>
              </a:ext>
            </a:extLst>
          </p:cNvPr>
          <p:cNvSpPr>
            <a:spLocks noChangeArrowheads="1"/>
          </p:cNvSpPr>
          <p:nvPr/>
        </p:nvSpPr>
        <p:spPr bwMode="auto">
          <a:xfrm>
            <a:off x="446374" y="219945"/>
            <a:ext cx="8328172" cy="523220"/>
          </a:xfrm>
          <a:prstGeom prst="rect">
            <a:avLst/>
          </a:prstGeom>
          <a:noFill/>
          <a:ln w="9525" algn="ctr">
            <a:noFill/>
            <a:miter lim="800000"/>
            <a:headEnd/>
            <a:tailEnd/>
          </a:ln>
          <a:effectLst>
            <a:outerShdw dist="63500" dir="3187806" algn="ctr" rotWithShape="0">
              <a:srgbClr val="000000"/>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kumimoji="0" lang="en-GB"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Information discussed last meeting</a:t>
            </a:r>
            <a:endPar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endParaRPr>
          </a:p>
        </p:txBody>
      </p:sp>
    </p:spTree>
    <p:extLst>
      <p:ext uri="{BB962C8B-B14F-4D97-AF65-F5344CB8AC3E}">
        <p14:creationId xmlns:p14="http://schemas.microsoft.com/office/powerpoint/2010/main" val="684128351"/>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821"/>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 to develop new VIAQ test methodology </a:t>
            </a:r>
          </a:p>
        </p:txBody>
      </p:sp>
      <p:sp>
        <p:nvSpPr>
          <p:cNvPr id="6" name="TextBox 5">
            <a:extLst>
              <a:ext uri="{FF2B5EF4-FFF2-40B4-BE49-F238E27FC236}">
                <a16:creationId xmlns:a16="http://schemas.microsoft.com/office/drawing/2014/main" id="{F02B8C13-C8D5-4ACA-9462-2E00424F99BD}"/>
              </a:ext>
            </a:extLst>
          </p:cNvPr>
          <p:cNvSpPr txBox="1"/>
          <p:nvPr/>
        </p:nvSpPr>
        <p:spPr>
          <a:xfrm>
            <a:off x="398454" y="1765733"/>
            <a:ext cx="11564717" cy="4154984"/>
          </a:xfrm>
          <a:prstGeom prst="rect">
            <a:avLst/>
          </a:prstGeom>
          <a:noFill/>
        </p:spPr>
        <p:txBody>
          <a:bodyPr wrap="square" numCol="2" rtlCol="0">
            <a:spAutoFit/>
          </a:bodyPr>
          <a:lstStyle/>
          <a:p>
            <a:pPr marL="514350" indent="-514350">
              <a:buFont typeface="+mj-lt"/>
              <a:buAutoNum type="arabicPeriod"/>
            </a:pPr>
            <a:r>
              <a:rPr lang="en-GB" sz="2400" dirty="0">
                <a:solidFill>
                  <a:srgbClr val="339933"/>
                </a:solidFill>
              </a:rPr>
              <a:t>Vehicle Category</a:t>
            </a:r>
            <a:endParaRPr lang="ru-RU" sz="2400" dirty="0">
              <a:solidFill>
                <a:srgbClr val="339933"/>
              </a:solidFill>
            </a:endParaRPr>
          </a:p>
          <a:p>
            <a:pPr marL="514350" indent="-514350">
              <a:buFont typeface="+mj-lt"/>
              <a:buAutoNum type="arabicPeriod"/>
            </a:pPr>
            <a:r>
              <a:rPr lang="en-GB" sz="2400" spc="0" dirty="0"/>
              <a:t>Criteria for excluding a vehicle from tests</a:t>
            </a:r>
            <a:endParaRPr lang="en-US" sz="2400" spc="0" dirty="0"/>
          </a:p>
          <a:p>
            <a:pPr marL="514350" indent="-514350">
              <a:buFont typeface="+mj-lt"/>
              <a:buAutoNum type="arabicPeriod"/>
            </a:pPr>
            <a:r>
              <a:rPr lang="en-GB" sz="2400" dirty="0"/>
              <a:t>Test Vehicle age/millage</a:t>
            </a:r>
          </a:p>
          <a:p>
            <a:pPr marL="514350" indent="-514350">
              <a:buFont typeface="+mj-lt"/>
              <a:buAutoNum type="arabicPeriod"/>
            </a:pPr>
            <a:r>
              <a:rPr lang="en-GB" sz="2400" dirty="0"/>
              <a:t>Meteorological Conditions</a:t>
            </a:r>
          </a:p>
          <a:p>
            <a:pPr marL="514350" indent="-514350">
              <a:buFont typeface="+mj-lt"/>
              <a:buAutoNum type="arabicPeriod"/>
            </a:pPr>
            <a:r>
              <a:rPr lang="en-GB" sz="2400" dirty="0"/>
              <a:t>Test Conditions</a:t>
            </a:r>
          </a:p>
          <a:p>
            <a:pPr marL="514350" indent="-514350">
              <a:buFont typeface="+mj-lt"/>
              <a:buAutoNum type="arabicPeriod"/>
            </a:pPr>
            <a:r>
              <a:rPr lang="en-GB" sz="2400" dirty="0"/>
              <a:t>Sampling Points</a:t>
            </a:r>
            <a:r>
              <a:rPr lang="ru-RU" sz="2400" dirty="0"/>
              <a:t>/</a:t>
            </a:r>
            <a:r>
              <a:rPr lang="en-GB" sz="2400" dirty="0"/>
              <a:t>Sampling</a:t>
            </a:r>
            <a:r>
              <a:rPr lang="ru-RU" sz="2400" dirty="0"/>
              <a:t> </a:t>
            </a:r>
            <a:r>
              <a:rPr lang="en-US" sz="2400" dirty="0"/>
              <a:t>Lines</a:t>
            </a:r>
            <a:r>
              <a:rPr lang="en-GB" sz="2400" dirty="0"/>
              <a:t> </a:t>
            </a:r>
          </a:p>
          <a:p>
            <a:pPr marL="514350" indent="-514350">
              <a:buFont typeface="+mj-lt"/>
              <a:buAutoNum type="arabicPeriod"/>
            </a:pPr>
            <a:r>
              <a:rPr lang="en-GB" sz="2400" dirty="0"/>
              <a:t>Background air pollution level</a:t>
            </a:r>
          </a:p>
          <a:p>
            <a:pPr marL="514350" indent="-514350">
              <a:buFont typeface="+mj-lt"/>
              <a:buAutoNum type="arabicPeriod"/>
            </a:pPr>
            <a:r>
              <a:rPr lang="en-GB" sz="2400" dirty="0"/>
              <a:t>Cabin air filter age</a:t>
            </a:r>
          </a:p>
          <a:p>
            <a:pPr marL="514350" indent="-514350">
              <a:buFont typeface="+mj-lt"/>
              <a:buAutoNum type="arabicPeriod"/>
            </a:pPr>
            <a:endParaRPr lang="en-GB" sz="2400" dirty="0"/>
          </a:p>
          <a:p>
            <a:pPr marL="514350" indent="-514350">
              <a:buFont typeface="+mj-lt"/>
              <a:buAutoNum type="arabicPeriod"/>
            </a:pPr>
            <a:endParaRPr lang="en-GB" sz="2400" dirty="0"/>
          </a:p>
          <a:p>
            <a:pPr marL="514350" indent="-514350">
              <a:buFont typeface="+mj-lt"/>
              <a:buAutoNum type="arabicPeriod"/>
            </a:pPr>
            <a:endParaRPr lang="en-GB" sz="2400" dirty="0"/>
          </a:p>
          <a:p>
            <a:pPr marL="514350" indent="-514350">
              <a:buFont typeface="+mj-lt"/>
              <a:buAutoNum type="arabicPeriod"/>
            </a:pPr>
            <a:r>
              <a:rPr lang="en-GB" sz="2400" dirty="0"/>
              <a:t>PM and gas components to be Measured</a:t>
            </a:r>
          </a:p>
          <a:p>
            <a:pPr marL="514350" indent="-514350">
              <a:buFont typeface="+mj-lt"/>
              <a:buAutoNum type="arabicPeriod"/>
            </a:pPr>
            <a:r>
              <a:rPr lang="en-GB" sz="2400" dirty="0"/>
              <a:t>Measurement Methods</a:t>
            </a:r>
          </a:p>
          <a:p>
            <a:pPr marL="514350" indent="-514350">
              <a:buFont typeface="+mj-lt"/>
              <a:buAutoNum type="arabicPeriod"/>
            </a:pPr>
            <a:r>
              <a:rPr lang="en-GB" sz="2400" dirty="0"/>
              <a:t>Test equipment requirements </a:t>
            </a:r>
          </a:p>
          <a:p>
            <a:pPr marL="514350" indent="-514350">
              <a:buFont typeface="+mj-lt"/>
              <a:buAutoNum type="arabicPeriod"/>
            </a:pPr>
            <a:r>
              <a:rPr lang="en-GB" sz="2400" spc="0" dirty="0"/>
              <a:t>Gas Analysers Calibration</a:t>
            </a:r>
          </a:p>
          <a:p>
            <a:pPr marL="514350" indent="-514350">
              <a:buFont typeface="+mj-lt"/>
              <a:buAutoNum type="arabicPeriod"/>
            </a:pPr>
            <a:r>
              <a:rPr lang="en-GB" sz="2400" dirty="0"/>
              <a:t>Test Modes</a:t>
            </a:r>
          </a:p>
          <a:p>
            <a:pPr marL="514350" indent="-514350">
              <a:buFont typeface="+mj-lt"/>
              <a:buAutoNum type="arabicPeriod"/>
            </a:pPr>
            <a:r>
              <a:rPr lang="en-GB" sz="2400" dirty="0"/>
              <a:t>HVAC Modes</a:t>
            </a:r>
          </a:p>
          <a:p>
            <a:pPr marL="514350" indent="-514350">
              <a:buFont typeface="+mj-lt"/>
              <a:buAutoNum type="arabicPeriod"/>
            </a:pPr>
            <a:r>
              <a:rPr lang="en-GB" sz="2400" dirty="0"/>
              <a:t>Test Procedure</a:t>
            </a:r>
          </a:p>
          <a:p>
            <a:pPr marL="514350" indent="-514350">
              <a:buFont typeface="+mj-lt"/>
              <a:buAutoNum type="arabicPeriod"/>
            </a:pPr>
            <a:r>
              <a:rPr lang="en-GB" sz="2400" dirty="0"/>
              <a:t>Test Protocol</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US" sz="2400" b="1" dirty="0"/>
              <a:t>The items</a:t>
            </a:r>
            <a:endParaRPr lang="ru-RU" sz="2400" dirty="0"/>
          </a:p>
        </p:txBody>
      </p:sp>
    </p:spTree>
    <p:extLst>
      <p:ext uri="{BB962C8B-B14F-4D97-AF65-F5344CB8AC3E}">
        <p14:creationId xmlns:p14="http://schemas.microsoft.com/office/powerpoint/2010/main" val="26289233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6BF6B1D-DA0D-47EF-8AD2-838C9CB93CE5}"/>
              </a:ext>
            </a:extLst>
          </p:cNvPr>
          <p:cNvSpPr>
            <a:spLocks noChangeArrowheads="1"/>
          </p:cNvSpPr>
          <p:nvPr/>
        </p:nvSpPr>
        <p:spPr bwMode="auto">
          <a:xfrm>
            <a:off x="446374" y="219945"/>
            <a:ext cx="8328172" cy="523220"/>
          </a:xfrm>
          <a:prstGeom prst="rect">
            <a:avLst/>
          </a:prstGeom>
          <a:noFill/>
          <a:ln w="9525" algn="ctr">
            <a:noFill/>
            <a:miter lim="800000"/>
            <a:headEnd/>
            <a:tailEnd/>
          </a:ln>
          <a:effectLst>
            <a:outerShdw dist="63500" dir="3187806" algn="ctr" rotWithShape="0">
              <a:srgbClr val="000000"/>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Feedback form</a:t>
            </a:r>
          </a:p>
        </p:txBody>
      </p:sp>
      <p:pic>
        <p:nvPicPr>
          <p:cNvPr id="7" name="Рисунок 6">
            <a:extLst>
              <a:ext uri="{FF2B5EF4-FFF2-40B4-BE49-F238E27FC236}">
                <a16:creationId xmlns:a16="http://schemas.microsoft.com/office/drawing/2014/main" id="{E82CBEF5-851D-4A48-8FDB-D656750763FA}"/>
              </a:ext>
            </a:extLst>
          </p:cNvPr>
          <p:cNvPicPr>
            <a:picLocks noChangeAspect="1"/>
          </p:cNvPicPr>
          <p:nvPr/>
        </p:nvPicPr>
        <p:blipFill>
          <a:blip r:embed="rId3"/>
          <a:stretch>
            <a:fillRect/>
          </a:stretch>
        </p:blipFill>
        <p:spPr>
          <a:xfrm>
            <a:off x="264786" y="1490760"/>
            <a:ext cx="11662427" cy="4917052"/>
          </a:xfrm>
          <a:prstGeom prst="rect">
            <a:avLst/>
          </a:prstGeom>
        </p:spPr>
      </p:pic>
    </p:spTree>
    <p:extLst>
      <p:ext uri="{BB962C8B-B14F-4D97-AF65-F5344CB8AC3E}">
        <p14:creationId xmlns:p14="http://schemas.microsoft.com/office/powerpoint/2010/main" val="269530825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6BF6B1D-DA0D-47EF-8AD2-838C9CB93CE5}"/>
              </a:ext>
            </a:extLst>
          </p:cNvPr>
          <p:cNvSpPr>
            <a:spLocks noChangeArrowheads="1"/>
          </p:cNvSpPr>
          <p:nvPr/>
        </p:nvSpPr>
        <p:spPr bwMode="auto">
          <a:xfrm>
            <a:off x="446374" y="219945"/>
            <a:ext cx="8328172" cy="523220"/>
          </a:xfrm>
          <a:prstGeom prst="rect">
            <a:avLst/>
          </a:prstGeom>
          <a:noFill/>
          <a:ln w="9525" algn="ctr">
            <a:noFill/>
            <a:miter lim="800000"/>
            <a:headEnd/>
            <a:tailEnd/>
          </a:ln>
          <a:effectLst>
            <a:outerShdw dist="63500" dir="3187806" algn="ctr" rotWithShape="0">
              <a:srgbClr val="000000"/>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Responses from:</a:t>
            </a:r>
          </a:p>
        </p:txBody>
      </p:sp>
      <p:sp>
        <p:nvSpPr>
          <p:cNvPr id="20" name="Прямоугольник 19">
            <a:extLst>
              <a:ext uri="{FF2B5EF4-FFF2-40B4-BE49-F238E27FC236}">
                <a16:creationId xmlns:a16="http://schemas.microsoft.com/office/drawing/2014/main" id="{98A83501-A060-4CD0-BC28-61E538FE56D1}"/>
              </a:ext>
            </a:extLst>
          </p:cNvPr>
          <p:cNvSpPr/>
          <p:nvPr/>
        </p:nvSpPr>
        <p:spPr>
          <a:xfrm>
            <a:off x="4136775" y="2091556"/>
            <a:ext cx="1960219" cy="2280745"/>
          </a:xfrm>
          <a:prstGeom prst="rect">
            <a:avLst/>
          </a:prstGeom>
          <a:gradFill rotWithShape="1">
            <a:gsLst>
              <a:gs pos="0">
                <a:srgbClr val="244F94">
                  <a:lumMod val="110000"/>
                  <a:satMod val="105000"/>
                  <a:tint val="67000"/>
                </a:srgbClr>
              </a:gs>
              <a:gs pos="50000">
                <a:srgbClr val="244F94">
                  <a:lumMod val="105000"/>
                  <a:satMod val="103000"/>
                  <a:tint val="73000"/>
                </a:srgbClr>
              </a:gs>
              <a:gs pos="100000">
                <a:srgbClr val="244F94">
                  <a:lumMod val="105000"/>
                  <a:satMod val="109000"/>
                  <a:tint val="81000"/>
                </a:srgbClr>
              </a:gs>
            </a:gsLst>
            <a:lin ang="5400000" scaled="0"/>
          </a:gradFill>
          <a:ln w="6350" cap="flat" cmpd="sng" algn="ctr">
            <a:solidFill>
              <a:srgbClr val="244F94"/>
            </a:solidFill>
            <a:prstDash val="solid"/>
            <a:miter lim="800000"/>
          </a:ln>
          <a:effectLst/>
        </p:spPr>
        <p:txBody>
          <a:bodyPr rtlCol="0" anchor="b"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123048"/>
                </a:solidFill>
                <a:effectLst/>
                <a:uLnTx/>
                <a:uFillTx/>
                <a:latin typeface="Myriad Pro Cond"/>
                <a:ea typeface="+mn-ea"/>
                <a:cs typeface="+mn-cs"/>
              </a:rPr>
              <a:t>CLEPA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23048"/>
                </a:solidFill>
                <a:effectLst/>
                <a:uLnTx/>
                <a:uFillTx/>
                <a:latin typeface="Myriad Pro Cond"/>
                <a:ea typeface="+mn-ea"/>
                <a:cs typeface="+mn-cs"/>
              </a:rPr>
              <a:t>(EU Association of Supplier)</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p:txBody>
      </p:sp>
      <p:sp>
        <p:nvSpPr>
          <p:cNvPr id="21" name="Прямоугольник 20">
            <a:extLst>
              <a:ext uri="{FF2B5EF4-FFF2-40B4-BE49-F238E27FC236}">
                <a16:creationId xmlns:a16="http://schemas.microsoft.com/office/drawing/2014/main" id="{1F4F2002-01A9-49C9-B3F1-60873271CF86}"/>
              </a:ext>
            </a:extLst>
          </p:cNvPr>
          <p:cNvSpPr/>
          <p:nvPr/>
        </p:nvSpPr>
        <p:spPr>
          <a:xfrm>
            <a:off x="8152817" y="2091556"/>
            <a:ext cx="1960219" cy="2280745"/>
          </a:xfrm>
          <a:prstGeom prst="rect">
            <a:avLst/>
          </a:prstGeom>
          <a:gradFill rotWithShape="1">
            <a:gsLst>
              <a:gs pos="0">
                <a:srgbClr val="3382C3">
                  <a:lumMod val="110000"/>
                  <a:satMod val="105000"/>
                  <a:tint val="67000"/>
                </a:srgbClr>
              </a:gs>
              <a:gs pos="50000">
                <a:srgbClr val="3382C3">
                  <a:lumMod val="105000"/>
                  <a:satMod val="103000"/>
                  <a:tint val="73000"/>
                </a:srgbClr>
              </a:gs>
              <a:gs pos="100000">
                <a:srgbClr val="3382C3">
                  <a:lumMod val="105000"/>
                  <a:satMod val="109000"/>
                  <a:tint val="81000"/>
                </a:srgbClr>
              </a:gs>
            </a:gsLst>
            <a:lin ang="5400000" scaled="0"/>
          </a:gradFill>
          <a:ln w="6350" cap="flat" cmpd="sng" algn="ctr">
            <a:solidFill>
              <a:srgbClr val="3382C3"/>
            </a:solidFill>
            <a:prstDash val="solid"/>
            <a:miter lim="800000"/>
          </a:ln>
          <a:effectLst/>
        </p:spPr>
        <p:txBody>
          <a:bodyPr rtlCol="0" anchor="b"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23048"/>
                </a:solidFill>
                <a:effectLst/>
                <a:uLnTx/>
                <a:uFillTx/>
                <a:latin typeface="Myriad Pro Cond"/>
                <a:ea typeface="+mn-ea"/>
                <a:cs typeface="+mn-cs"/>
              </a:rPr>
              <a:t>Korea Automobile Testing &amp; Research Institute</a:t>
            </a: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p:txBody>
      </p:sp>
      <p:sp>
        <p:nvSpPr>
          <p:cNvPr id="22" name="Прямоугольник 21">
            <a:extLst>
              <a:ext uri="{FF2B5EF4-FFF2-40B4-BE49-F238E27FC236}">
                <a16:creationId xmlns:a16="http://schemas.microsoft.com/office/drawing/2014/main" id="{6990343F-4EFF-48E6-BEC9-9691E75FF902}"/>
              </a:ext>
            </a:extLst>
          </p:cNvPr>
          <p:cNvSpPr/>
          <p:nvPr/>
        </p:nvSpPr>
        <p:spPr>
          <a:xfrm>
            <a:off x="74412" y="2091556"/>
            <a:ext cx="1960219" cy="2280745"/>
          </a:xfrm>
          <a:prstGeom prst="rect">
            <a:avLst/>
          </a:prstGeom>
          <a:gradFill rotWithShape="1">
            <a:gsLst>
              <a:gs pos="0">
                <a:srgbClr val="258B40">
                  <a:lumMod val="110000"/>
                  <a:satMod val="105000"/>
                  <a:tint val="67000"/>
                </a:srgbClr>
              </a:gs>
              <a:gs pos="50000">
                <a:srgbClr val="258B40">
                  <a:lumMod val="105000"/>
                  <a:satMod val="103000"/>
                  <a:tint val="73000"/>
                </a:srgbClr>
              </a:gs>
              <a:gs pos="100000">
                <a:srgbClr val="258B40">
                  <a:lumMod val="105000"/>
                  <a:satMod val="109000"/>
                  <a:tint val="81000"/>
                </a:srgbClr>
              </a:gs>
            </a:gsLst>
            <a:lin ang="5400000" scaled="0"/>
          </a:gradFill>
          <a:ln w="6350" cap="flat" cmpd="sng" algn="ctr">
            <a:solidFill>
              <a:srgbClr val="258B40"/>
            </a:solidFill>
            <a:prstDash val="solid"/>
            <a:miter lim="800000"/>
          </a:ln>
          <a:effectLst/>
        </p:spPr>
        <p:txBody>
          <a:bodyPr rtlCol="0" anchor="b"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123048"/>
                </a:solidFill>
                <a:effectLst/>
                <a:uLnTx/>
                <a:uFillTx/>
                <a:latin typeface="Myriad Pro Cond"/>
                <a:ea typeface="+mn-ea"/>
                <a:cs typeface="+mn-cs"/>
              </a:rPr>
              <a:t>CEN/WS 103</a:t>
            </a:r>
            <a:r>
              <a:rPr kumimoji="0" lang="en-GB" sz="3200" b="1" i="0" u="none" strike="noStrike" kern="0" cap="none" spc="0" normalizeH="0" baseline="30000" noProof="0" dirty="0">
                <a:ln>
                  <a:noFill/>
                </a:ln>
                <a:solidFill>
                  <a:srgbClr val="123048"/>
                </a:solidFill>
                <a:effectLst/>
                <a:uLnTx/>
                <a:uFillTx/>
                <a:latin typeface="Myriad Pro Cond"/>
                <a:ea typeface="+mn-ea"/>
                <a:cs typeface="+mn-cs"/>
              </a:rPr>
              <a:t>*</a:t>
            </a:r>
            <a:endParaRPr kumimoji="0" lang="en-GB" sz="1600" b="0" i="0" u="none" strike="noStrike" kern="0" cap="none" spc="0" normalizeH="0" baseline="3000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p:txBody>
      </p:sp>
      <p:sp>
        <p:nvSpPr>
          <p:cNvPr id="23" name="Прямоугольник 22">
            <a:extLst>
              <a:ext uri="{FF2B5EF4-FFF2-40B4-BE49-F238E27FC236}">
                <a16:creationId xmlns:a16="http://schemas.microsoft.com/office/drawing/2014/main" id="{0BDF9483-63F1-494D-8002-AEF9675E9519}"/>
              </a:ext>
            </a:extLst>
          </p:cNvPr>
          <p:cNvSpPr/>
          <p:nvPr/>
        </p:nvSpPr>
        <p:spPr>
          <a:xfrm>
            <a:off x="2120184" y="2091556"/>
            <a:ext cx="1960219" cy="2280745"/>
          </a:xfrm>
          <a:prstGeom prst="rect">
            <a:avLst/>
          </a:prstGeom>
          <a:gradFill rotWithShape="1">
            <a:gsLst>
              <a:gs pos="0">
                <a:srgbClr val="D99025">
                  <a:lumMod val="110000"/>
                  <a:satMod val="105000"/>
                  <a:tint val="67000"/>
                </a:srgbClr>
              </a:gs>
              <a:gs pos="50000">
                <a:srgbClr val="D99025">
                  <a:lumMod val="105000"/>
                  <a:satMod val="103000"/>
                  <a:tint val="73000"/>
                </a:srgbClr>
              </a:gs>
              <a:gs pos="100000">
                <a:srgbClr val="D99025">
                  <a:lumMod val="105000"/>
                  <a:satMod val="109000"/>
                  <a:tint val="81000"/>
                </a:srgbClr>
              </a:gs>
            </a:gsLst>
            <a:lin ang="5400000" scaled="0"/>
          </a:gradFill>
          <a:ln w="6350" cap="flat" cmpd="sng" algn="ctr">
            <a:solidFill>
              <a:srgbClr val="D99025"/>
            </a:solidFill>
            <a:prstDash val="solid"/>
            <a:miter lim="800000"/>
          </a:ln>
          <a:effectLst/>
        </p:spPr>
        <p:txBody>
          <a:bodyPr rtlCol="0" anchor="b"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123048"/>
                </a:solidFill>
                <a:effectLst/>
                <a:uLnTx/>
                <a:uFillTx/>
                <a:latin typeface="Myriad Pro Cond"/>
                <a:ea typeface="+mn-ea"/>
                <a:cs typeface="+mn-cs"/>
              </a:rPr>
              <a:t>OICA Members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p:txBody>
      </p:sp>
      <p:sp>
        <p:nvSpPr>
          <p:cNvPr id="24" name="Прямоугольник 23">
            <a:extLst>
              <a:ext uri="{FF2B5EF4-FFF2-40B4-BE49-F238E27FC236}">
                <a16:creationId xmlns:a16="http://schemas.microsoft.com/office/drawing/2014/main" id="{3A1CD67A-5DA5-43FC-9CF5-1EB6E5BC8BD6}"/>
              </a:ext>
            </a:extLst>
          </p:cNvPr>
          <p:cNvSpPr/>
          <p:nvPr/>
        </p:nvSpPr>
        <p:spPr>
          <a:xfrm>
            <a:off x="6153366" y="2091556"/>
            <a:ext cx="1960219" cy="2280745"/>
          </a:xfrm>
          <a:prstGeom prst="rect">
            <a:avLst/>
          </a:prstGeom>
          <a:gradFill rotWithShape="1">
            <a:gsLst>
              <a:gs pos="0">
                <a:srgbClr val="BFBFBF">
                  <a:lumMod val="110000"/>
                  <a:satMod val="105000"/>
                  <a:tint val="67000"/>
                </a:srgbClr>
              </a:gs>
              <a:gs pos="50000">
                <a:srgbClr val="BFBFBF">
                  <a:lumMod val="105000"/>
                  <a:satMod val="103000"/>
                  <a:tint val="73000"/>
                </a:srgbClr>
              </a:gs>
              <a:gs pos="100000">
                <a:srgbClr val="BFBFBF">
                  <a:lumMod val="105000"/>
                  <a:satMod val="109000"/>
                  <a:tint val="81000"/>
                </a:srgbClr>
              </a:gs>
            </a:gsLst>
            <a:lin ang="5400000" scaled="0"/>
          </a:gradFill>
          <a:ln w="6350" cap="flat" cmpd="sng" algn="ctr">
            <a:solidFill>
              <a:srgbClr val="BFBFBF"/>
            </a:solidFill>
            <a:prstDash val="solid"/>
            <a:miter lim="800000"/>
          </a:ln>
          <a:effectLst/>
        </p:spPr>
        <p:txBody>
          <a:bodyPr rtlCol="0" anchor="b"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100" b="1" i="0" u="none" strike="noStrike" kern="0" cap="none" spc="0" normalizeH="0" baseline="0" noProof="0" dirty="0">
                <a:ln>
                  <a:noFill/>
                </a:ln>
                <a:solidFill>
                  <a:srgbClr val="123048"/>
                </a:solidFill>
                <a:effectLst/>
                <a:uLnTx/>
                <a:uFillTx/>
                <a:latin typeface="Myriad Pro Cond"/>
                <a:ea typeface="+mn-ea"/>
                <a:cs typeface="+mn-cs"/>
              </a:rPr>
              <a:t>UTAC/ESTACA</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23048"/>
                </a:solidFill>
                <a:effectLst/>
                <a:uLnTx/>
                <a:uFillTx/>
                <a:latin typeface="Myriad Pro Cond"/>
                <a:ea typeface="+mn-ea"/>
                <a:cs typeface="+mn-cs"/>
              </a:rPr>
              <a:t>(Paris </a:t>
            </a:r>
            <a:r>
              <a:rPr kumimoji="0" lang="en-GB" sz="2400" b="1" i="0" u="none" strike="noStrike" kern="0" cap="none" spc="0" normalizeH="0" baseline="0" noProof="0" dirty="0" err="1">
                <a:ln>
                  <a:noFill/>
                </a:ln>
                <a:solidFill>
                  <a:srgbClr val="123048"/>
                </a:solidFill>
                <a:effectLst/>
                <a:uLnTx/>
                <a:uFillTx/>
                <a:latin typeface="Myriad Pro Cond"/>
                <a:ea typeface="+mn-ea"/>
                <a:cs typeface="+mn-cs"/>
              </a:rPr>
              <a:t>saclay</a:t>
            </a:r>
            <a:r>
              <a:rPr kumimoji="0" lang="en-GB" sz="2400" b="1" i="0" u="none" strike="noStrike" kern="0" cap="none" spc="0" normalizeH="0" baseline="0" noProof="0" dirty="0">
                <a:ln>
                  <a:noFill/>
                </a:ln>
                <a:solidFill>
                  <a:srgbClr val="123048"/>
                </a:solidFill>
                <a:effectLst/>
                <a:uLnTx/>
                <a:uFillTx/>
                <a:latin typeface="Myriad Pro Cond"/>
                <a:ea typeface="+mn-ea"/>
                <a:cs typeface="+mn-cs"/>
              </a:rPr>
              <a:t>) </a:t>
            </a:r>
            <a:endParaRPr kumimoji="0" lang="en-GB" sz="16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p:txBody>
      </p:sp>
      <p:sp>
        <p:nvSpPr>
          <p:cNvPr id="25" name="Прямоугольник 24">
            <a:extLst>
              <a:ext uri="{FF2B5EF4-FFF2-40B4-BE49-F238E27FC236}">
                <a16:creationId xmlns:a16="http://schemas.microsoft.com/office/drawing/2014/main" id="{9E394C45-634F-4FE8-98DA-2C1E9BEBF25B}"/>
              </a:ext>
            </a:extLst>
          </p:cNvPr>
          <p:cNvSpPr/>
          <p:nvPr/>
        </p:nvSpPr>
        <p:spPr>
          <a:xfrm>
            <a:off x="10157369" y="2091556"/>
            <a:ext cx="1960219" cy="2280745"/>
          </a:xfrm>
          <a:prstGeom prst="rect">
            <a:avLst/>
          </a:prstGeom>
          <a:gradFill rotWithShape="1">
            <a:gsLst>
              <a:gs pos="0">
                <a:srgbClr val="123048">
                  <a:lumMod val="110000"/>
                  <a:satMod val="105000"/>
                  <a:tint val="67000"/>
                </a:srgbClr>
              </a:gs>
              <a:gs pos="50000">
                <a:srgbClr val="123048">
                  <a:lumMod val="105000"/>
                  <a:satMod val="103000"/>
                  <a:tint val="73000"/>
                </a:srgbClr>
              </a:gs>
              <a:gs pos="100000">
                <a:srgbClr val="123048">
                  <a:lumMod val="105000"/>
                  <a:satMod val="109000"/>
                  <a:tint val="81000"/>
                </a:srgbClr>
              </a:gs>
            </a:gsLst>
            <a:lin ang="5400000" scaled="0"/>
          </a:gradFill>
          <a:ln w="6350" cap="flat" cmpd="sng" algn="ctr">
            <a:solidFill>
              <a:srgbClr val="123048"/>
            </a:solidFill>
            <a:prstDash val="solid"/>
            <a:miter lim="800000"/>
          </a:ln>
          <a:effectLst/>
        </p:spPr>
        <p:txBody>
          <a:bodyPr rtlCol="0" anchor="b"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123048"/>
                </a:solidFill>
                <a:effectLst/>
                <a:uLnTx/>
                <a:uFillTx/>
                <a:latin typeface="Myriad Pro Cond"/>
                <a:ea typeface="+mn-ea"/>
                <a:cs typeface="+mn-cs"/>
              </a:rPr>
              <a:t>CabinAir</a:t>
            </a:r>
            <a:endParaRPr kumimoji="0" lang="en-GB" sz="3200" b="1"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23048"/>
                </a:solidFill>
                <a:effectLst/>
                <a:uLnTx/>
                <a:uFillTx/>
                <a:latin typeface="Myriad Pro Cond"/>
                <a:ea typeface="+mn-ea"/>
                <a:cs typeface="+mn-cs"/>
              </a:rPr>
              <a:t>Sweden AB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23048"/>
              </a:solidFill>
              <a:effectLst/>
              <a:uLnTx/>
              <a:uFillTx/>
              <a:latin typeface="Myriad Pro Cond"/>
              <a:ea typeface="+mn-ea"/>
              <a:cs typeface="+mn-cs"/>
            </a:endParaRPr>
          </a:p>
        </p:txBody>
      </p:sp>
      <p:sp>
        <p:nvSpPr>
          <p:cNvPr id="26" name="TextBox 25">
            <a:extLst>
              <a:ext uri="{FF2B5EF4-FFF2-40B4-BE49-F238E27FC236}">
                <a16:creationId xmlns:a16="http://schemas.microsoft.com/office/drawing/2014/main" id="{B1EFD58A-F3F1-4222-8B3F-852B510CA41C}"/>
              </a:ext>
            </a:extLst>
          </p:cNvPr>
          <p:cNvSpPr txBox="1"/>
          <p:nvPr/>
        </p:nvSpPr>
        <p:spPr>
          <a:xfrm>
            <a:off x="11251805" y="4002969"/>
            <a:ext cx="865783" cy="369332"/>
          </a:xfrm>
          <a:prstGeom prst="rect">
            <a:avLst/>
          </a:prstGeom>
          <a:noFill/>
        </p:spPr>
        <p:txBody>
          <a:bodyPr wrap="square" rtlCol="0">
            <a:spAutoFit/>
          </a:bodyPr>
          <a:lstStyle/>
          <a:p>
            <a:pPr algn="ctr" defTabSz="457200"/>
            <a:r>
              <a:rPr lang="en-GB" b="1" dirty="0" err="1">
                <a:solidFill>
                  <a:srgbClr val="123048"/>
                </a:solidFill>
                <a:latin typeface="Myriad Pro Cond"/>
              </a:rPr>
              <a:t>CabinAir</a:t>
            </a:r>
            <a:endParaRPr lang="en-GB" b="1" dirty="0">
              <a:solidFill>
                <a:srgbClr val="123048"/>
              </a:solidFill>
              <a:latin typeface="Myriad Pro Cond"/>
            </a:endParaRPr>
          </a:p>
        </p:txBody>
      </p:sp>
      <p:sp>
        <p:nvSpPr>
          <p:cNvPr id="27" name="TextBox 26">
            <a:extLst>
              <a:ext uri="{FF2B5EF4-FFF2-40B4-BE49-F238E27FC236}">
                <a16:creationId xmlns:a16="http://schemas.microsoft.com/office/drawing/2014/main" id="{1215FEFD-97EA-4BFD-8EE5-87A130C0609E}"/>
              </a:ext>
            </a:extLst>
          </p:cNvPr>
          <p:cNvSpPr txBox="1"/>
          <p:nvPr/>
        </p:nvSpPr>
        <p:spPr>
          <a:xfrm>
            <a:off x="5473003" y="4002969"/>
            <a:ext cx="641131" cy="369332"/>
          </a:xfrm>
          <a:prstGeom prst="rect">
            <a:avLst/>
          </a:prstGeom>
          <a:noFill/>
        </p:spPr>
        <p:txBody>
          <a:bodyPr wrap="square" rtlCol="0">
            <a:spAutoFit/>
          </a:bodyPr>
          <a:lstStyle/>
          <a:p>
            <a:pPr algn="r" defTabSz="457200"/>
            <a:r>
              <a:rPr lang="en-GB" dirty="0">
                <a:solidFill>
                  <a:srgbClr val="123048"/>
                </a:solidFill>
                <a:latin typeface="Myriad Pro Cond"/>
              </a:rPr>
              <a:t>CLEPA</a:t>
            </a:r>
            <a:endParaRPr lang="ru-RU" dirty="0">
              <a:solidFill>
                <a:srgbClr val="123048"/>
              </a:solidFill>
              <a:latin typeface="Myriad Pro Cond"/>
            </a:endParaRPr>
          </a:p>
        </p:txBody>
      </p:sp>
      <p:sp>
        <p:nvSpPr>
          <p:cNvPr id="28" name="TextBox 27">
            <a:extLst>
              <a:ext uri="{FF2B5EF4-FFF2-40B4-BE49-F238E27FC236}">
                <a16:creationId xmlns:a16="http://schemas.microsoft.com/office/drawing/2014/main" id="{03519A71-DF62-400D-8D17-BBB124BF4206}"/>
              </a:ext>
            </a:extLst>
          </p:cNvPr>
          <p:cNvSpPr txBox="1"/>
          <p:nvPr/>
        </p:nvSpPr>
        <p:spPr>
          <a:xfrm>
            <a:off x="1392506" y="4002969"/>
            <a:ext cx="641131" cy="369332"/>
          </a:xfrm>
          <a:prstGeom prst="rect">
            <a:avLst/>
          </a:prstGeom>
          <a:noFill/>
        </p:spPr>
        <p:txBody>
          <a:bodyPr wrap="square" rtlCol="0">
            <a:spAutoFit/>
          </a:bodyPr>
          <a:lstStyle/>
          <a:p>
            <a:pPr algn="r" defTabSz="457200"/>
            <a:r>
              <a:rPr lang="en-GB" dirty="0">
                <a:solidFill>
                  <a:srgbClr val="123048"/>
                </a:solidFill>
                <a:latin typeface="Myriad Pro Cond"/>
              </a:rPr>
              <a:t>CEN</a:t>
            </a:r>
            <a:endParaRPr lang="ru-RU" dirty="0">
              <a:solidFill>
                <a:srgbClr val="123048"/>
              </a:solidFill>
              <a:latin typeface="Myriad Pro Cond"/>
            </a:endParaRPr>
          </a:p>
        </p:txBody>
      </p:sp>
      <p:sp>
        <p:nvSpPr>
          <p:cNvPr id="29" name="TextBox 28">
            <a:extLst>
              <a:ext uri="{FF2B5EF4-FFF2-40B4-BE49-F238E27FC236}">
                <a16:creationId xmlns:a16="http://schemas.microsoft.com/office/drawing/2014/main" id="{DA7F5747-0038-44D4-BA40-252FF5C2B099}"/>
              </a:ext>
            </a:extLst>
          </p:cNvPr>
          <p:cNvSpPr txBox="1"/>
          <p:nvPr/>
        </p:nvSpPr>
        <p:spPr>
          <a:xfrm>
            <a:off x="9288776" y="4002968"/>
            <a:ext cx="851451" cy="369332"/>
          </a:xfrm>
          <a:prstGeom prst="rect">
            <a:avLst/>
          </a:prstGeom>
          <a:noFill/>
        </p:spPr>
        <p:txBody>
          <a:bodyPr wrap="square" rtlCol="0">
            <a:spAutoFit/>
          </a:bodyPr>
          <a:lstStyle/>
          <a:p>
            <a:pPr algn="r" defTabSz="457200"/>
            <a:r>
              <a:rPr lang="en-GB" dirty="0">
                <a:solidFill>
                  <a:srgbClr val="123048"/>
                </a:solidFill>
                <a:latin typeface="Myriad Pro Cond"/>
              </a:rPr>
              <a:t>Korea</a:t>
            </a:r>
            <a:endParaRPr lang="ru-RU" dirty="0">
              <a:solidFill>
                <a:srgbClr val="123048"/>
              </a:solidFill>
              <a:latin typeface="Myriad Pro Cond"/>
            </a:endParaRPr>
          </a:p>
        </p:txBody>
      </p:sp>
      <p:sp>
        <p:nvSpPr>
          <p:cNvPr id="30" name="TextBox 29">
            <a:extLst>
              <a:ext uri="{FF2B5EF4-FFF2-40B4-BE49-F238E27FC236}">
                <a16:creationId xmlns:a16="http://schemas.microsoft.com/office/drawing/2014/main" id="{7F1500F0-E49D-47BE-9F71-AEE5C59ADD23}"/>
              </a:ext>
            </a:extLst>
          </p:cNvPr>
          <p:cNvSpPr txBox="1"/>
          <p:nvPr/>
        </p:nvSpPr>
        <p:spPr>
          <a:xfrm>
            <a:off x="3417180" y="4007870"/>
            <a:ext cx="641131" cy="369332"/>
          </a:xfrm>
          <a:prstGeom prst="rect">
            <a:avLst/>
          </a:prstGeom>
          <a:noFill/>
          <a:ln w="6350" cap="flat" cmpd="sng" algn="ctr">
            <a:noFill/>
            <a:prstDash val="solid"/>
            <a:miter lim="800000"/>
          </a:ln>
          <a:effectLst/>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123048"/>
                </a:solidFill>
                <a:effectLst/>
                <a:uLnTx/>
                <a:uFillTx/>
                <a:latin typeface="Myriad Pro Cond"/>
                <a:ea typeface="+mn-ea"/>
                <a:cs typeface="+mn-cs"/>
              </a:rPr>
              <a:t>OICA</a:t>
            </a:r>
            <a:endParaRPr kumimoji="0" lang="ru-RU" sz="1800" b="0" i="0" u="none" strike="noStrike" kern="0" cap="none" spc="0" normalizeH="0" baseline="0" noProof="0" dirty="0">
              <a:ln>
                <a:noFill/>
              </a:ln>
              <a:solidFill>
                <a:srgbClr val="123048"/>
              </a:solidFill>
              <a:effectLst/>
              <a:uLnTx/>
              <a:uFillTx/>
              <a:latin typeface="Myriad Pro Cond"/>
              <a:ea typeface="+mn-ea"/>
              <a:cs typeface="+mn-cs"/>
            </a:endParaRPr>
          </a:p>
        </p:txBody>
      </p:sp>
      <p:sp>
        <p:nvSpPr>
          <p:cNvPr id="31" name="TextBox 30">
            <a:extLst>
              <a:ext uri="{FF2B5EF4-FFF2-40B4-BE49-F238E27FC236}">
                <a16:creationId xmlns:a16="http://schemas.microsoft.com/office/drawing/2014/main" id="{8C9FC29F-DE86-4E84-BB8F-84A318CBF08C}"/>
              </a:ext>
            </a:extLst>
          </p:cNvPr>
          <p:cNvSpPr txBox="1"/>
          <p:nvPr/>
        </p:nvSpPr>
        <p:spPr>
          <a:xfrm>
            <a:off x="7247802" y="4002969"/>
            <a:ext cx="865783" cy="369332"/>
          </a:xfrm>
          <a:prstGeom prst="rect">
            <a:avLst/>
          </a:prstGeom>
          <a:noFill/>
        </p:spPr>
        <p:txBody>
          <a:bodyPr wrap="square" rtlCol="0">
            <a:spAutoFit/>
          </a:bodyPr>
          <a:lstStyle/>
          <a:p>
            <a:pPr algn="r" defTabSz="457200"/>
            <a:r>
              <a:rPr lang="en-GB" dirty="0">
                <a:solidFill>
                  <a:srgbClr val="123048"/>
                </a:solidFill>
                <a:latin typeface="Myriad Pro Cond"/>
              </a:rPr>
              <a:t>UTAC</a:t>
            </a:r>
            <a:endParaRPr lang="ru-RU" dirty="0">
              <a:solidFill>
                <a:srgbClr val="123048"/>
              </a:solidFill>
              <a:latin typeface="Myriad Pro Cond"/>
            </a:endParaRPr>
          </a:p>
        </p:txBody>
      </p:sp>
      <p:sp>
        <p:nvSpPr>
          <p:cNvPr id="32" name="TextBox 31">
            <a:extLst>
              <a:ext uri="{FF2B5EF4-FFF2-40B4-BE49-F238E27FC236}">
                <a16:creationId xmlns:a16="http://schemas.microsoft.com/office/drawing/2014/main" id="{40D74BFD-3E5B-4AC5-87A8-8C4BBDBC3AB6}"/>
              </a:ext>
            </a:extLst>
          </p:cNvPr>
          <p:cNvSpPr txBox="1"/>
          <p:nvPr/>
        </p:nvSpPr>
        <p:spPr>
          <a:xfrm>
            <a:off x="74412" y="6143878"/>
            <a:ext cx="10082957" cy="646331"/>
          </a:xfrm>
          <a:prstGeom prst="rect">
            <a:avLst/>
          </a:prstGeom>
          <a:noFill/>
        </p:spPr>
        <p:txBody>
          <a:bodyPr wrap="square" rtlCol="0">
            <a:spAutoFit/>
          </a:bodyPr>
          <a:lstStyle/>
          <a:p>
            <a:pPr defTabSz="457200"/>
            <a:r>
              <a:rPr lang="en-GB" dirty="0">
                <a:solidFill>
                  <a:srgbClr val="123048"/>
                </a:solidFill>
                <a:latin typeface="Myriad Pro Cond"/>
              </a:rPr>
              <a:t>The full text feedback tables are in the document  VIAQ-23-09</a:t>
            </a:r>
          </a:p>
          <a:p>
            <a:pPr defTabSz="457200"/>
            <a:r>
              <a:rPr lang="en-GB" dirty="0">
                <a:solidFill>
                  <a:srgbClr val="123048"/>
                </a:solidFill>
                <a:latin typeface="Myriad Pro Cond"/>
              </a:rPr>
              <a:t>*CEN/WS 103 items from the document “Real drive test method for collecting vehicle interior air quality data” // Doc. CEN/WS 103 N. 23, 2021</a:t>
            </a:r>
            <a:endParaRPr lang="ru-RU" dirty="0">
              <a:solidFill>
                <a:srgbClr val="123048"/>
              </a:solidFill>
              <a:latin typeface="Myriad Pro Cond"/>
            </a:endParaRPr>
          </a:p>
        </p:txBody>
      </p:sp>
    </p:spTree>
    <p:extLst>
      <p:ext uri="{BB962C8B-B14F-4D97-AF65-F5344CB8AC3E}">
        <p14:creationId xmlns:p14="http://schemas.microsoft.com/office/powerpoint/2010/main" val="2689684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1692771"/>
          </a:xfrm>
          <a:prstGeom prst="rect">
            <a:avLst/>
          </a:prstGeom>
          <a:noFill/>
        </p:spPr>
        <p:txBody>
          <a:bodyPr wrap="square">
            <a:spAutoFit/>
          </a:bodyPr>
          <a:lstStyle/>
          <a:p>
            <a:r>
              <a:rPr lang="en-US" sz="2400" b="1" dirty="0">
                <a:solidFill>
                  <a:srgbClr val="339933"/>
                </a:solidFill>
              </a:rPr>
              <a:t>1. Vehicle Category (agreed)</a:t>
            </a:r>
          </a:p>
          <a:p>
            <a:pPr marL="457200" indent="-457200">
              <a:buAutoNum type="arabicPeriod"/>
            </a:pPr>
            <a:endParaRPr lang="en-US" sz="2400" b="1" dirty="0">
              <a:solidFill>
                <a:srgbClr val="339933"/>
              </a:solidFill>
            </a:endParaRPr>
          </a:p>
          <a:p>
            <a:r>
              <a:rPr lang="en-US" sz="3200" b="1" dirty="0">
                <a:solidFill>
                  <a:schemeClr val="tx1"/>
                </a:solidFill>
                <a:latin typeface="Arial" panose="020B0604020202020204" pitchFamily="34" charset="0"/>
                <a:cs typeface="Arial" panose="020B0604020202020204" pitchFamily="34" charset="0"/>
              </a:rPr>
              <a:t>Category 1-1</a:t>
            </a:r>
            <a:endParaRPr lang="ru-RU" sz="3200" b="1" dirty="0">
              <a:solidFill>
                <a:schemeClr val="tx1"/>
              </a:solidFill>
              <a:latin typeface="Arial" panose="020B0604020202020204" pitchFamily="34" charset="0"/>
              <a:cs typeface="Arial" panose="020B0604020202020204" pitchFamily="34" charset="0"/>
            </a:endParaRPr>
          </a:p>
          <a:p>
            <a:pPr marL="457200" indent="-457200">
              <a:buAutoNum type="arabicPeriod"/>
            </a:pPr>
            <a:endParaRPr lang="ru-RU" sz="2400" dirty="0"/>
          </a:p>
        </p:txBody>
      </p:sp>
    </p:spTree>
    <p:extLst>
      <p:ext uri="{BB962C8B-B14F-4D97-AF65-F5344CB8AC3E}">
        <p14:creationId xmlns:p14="http://schemas.microsoft.com/office/powerpoint/2010/main" val="2820272137"/>
      </p:ext>
    </p:extLst>
  </p:cSld>
  <p:clrMapOvr>
    <a:masterClrMapping/>
  </p:clrMapOvr>
  <p:transition spd="med"/>
</p:sld>
</file>

<file path=ppt/theme/theme1.xml><?xml version="1.0" encoding="utf-8"?>
<a:theme xmlns:a="http://schemas.openxmlformats.org/drawingml/2006/main" name="1_Тема Office">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4" ma:contentTypeDescription="Create a new document." ma:contentTypeScope="" ma:versionID="92a9dd4e8c7f8be46150dda41d58f11b">
  <xsd:schema xmlns:xsd="http://www.w3.org/2001/XMLSchema" xmlns:xs="http://www.w3.org/2001/XMLSchema" xmlns:p="http://schemas.microsoft.com/office/2006/metadata/properties" xmlns:ns2="4b4a1c0d-4a69-4996-a84a-fc699b9f49de" xmlns:ns3="acccb6d4-dbe5-46d2-b4d3-5733603d8cc6" targetNamespace="http://schemas.microsoft.com/office/2006/metadata/properties" ma:root="true" ma:fieldsID="fb9d01cd92e8bcc0c6298e0f34402dac" ns2:_="" ns3:_="">
    <xsd:import namespace="4b4a1c0d-4a69-4996-a84a-fc699b9f49de"/>
    <xsd:import namespace="acccb6d4-dbe5-46d2-b4d3-5733603d8c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16AD32-A47B-4101-89BB-FDA7985343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634872-456B-4A60-9B0F-CB133DA757D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0EAD071-9382-44BF-9A04-F79EC05E6C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11811</TotalTime>
  <Words>2539</Words>
  <Application>Microsoft Office PowerPoint</Application>
  <PresentationFormat>Widescreen</PresentationFormat>
  <Paragraphs>412</Paragraphs>
  <Slides>26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굴림</vt:lpstr>
      <vt:lpstr>Myriad Pro Cond</vt:lpstr>
      <vt:lpstr>Arial</vt:lpstr>
      <vt:lpstr>Calibri</vt:lpstr>
      <vt:lpstr>Calibri Light</vt:lpstr>
      <vt:lpstr>Wingdings</vt:lpstr>
      <vt:lpstr>1_Тема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Kozlov Andrey</dc:creator>
  <cp:lastModifiedBy>Francois Cuenot</cp:lastModifiedBy>
  <cp:revision>157</cp:revision>
  <dcterms:created xsi:type="dcterms:W3CDTF">2017-12-11T10:49:37Z</dcterms:created>
  <dcterms:modified xsi:type="dcterms:W3CDTF">2022-01-14T09:17:44Z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ies>
</file>