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8" r:id="rId4"/>
    <p:sldId id="282" r:id="rId5"/>
    <p:sldId id="267" r:id="rId6"/>
    <p:sldId id="274" r:id="rId7"/>
    <p:sldId id="279" r:id="rId8"/>
    <p:sldId id="280" r:id="rId9"/>
    <p:sldId id="281" r:id="rId10"/>
    <p:sldId id="277" r:id="rId11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20F"/>
    <a:srgbClr val="C0EAE9"/>
    <a:srgbClr val="F1F7F9"/>
    <a:srgbClr val="F68872"/>
    <a:srgbClr val="FEECE8"/>
    <a:srgbClr val="002A7E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3907" autoAdjust="0"/>
  </p:normalViewPr>
  <p:slideViewPr>
    <p:cSldViewPr snapToGrid="0" snapToObjects="1">
      <p:cViewPr varScale="1">
        <p:scale>
          <a:sx n="97" d="100"/>
          <a:sy n="97" d="100"/>
        </p:scale>
        <p:origin x="979" y="72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1266" y="-137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6506C-8437-4FEA-BDDF-6382B66A594D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de-DE"/>
        </a:p>
      </dgm:t>
    </dgm:pt>
    <dgm:pt modelId="{CAB1E406-2968-4E39-B9F9-5517CAF18934}">
      <dgm:prSet phldrT="[Text]"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What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role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can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hydrogen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play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in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achieving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Austria‘s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target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climate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neutrality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 2040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?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53D8DFA-1DEA-433C-A49F-1E1E0EBC46C7}" type="parTrans" cxnId="{8643A087-43DC-4CA2-8A92-D759EB2356C0}">
      <dgm:prSet/>
      <dgm:spPr/>
      <dgm:t>
        <a:bodyPr/>
        <a:lstStyle/>
        <a:p>
          <a:pPr marL="180000" algn="l"/>
          <a:endParaRPr lang="de-DE" sz="2800"/>
        </a:p>
      </dgm:t>
    </dgm:pt>
    <dgm:pt modelId="{803FAB72-6FA0-42A5-B727-AA4B36B10A3F}" type="sibTrans" cxnId="{8643A087-43DC-4CA2-8A92-D759EB2356C0}">
      <dgm:prSet/>
      <dgm:spPr/>
      <dgm:t>
        <a:bodyPr/>
        <a:lstStyle/>
        <a:p>
          <a:pPr marL="180000" algn="l"/>
          <a:endParaRPr lang="de-DE" sz="2800"/>
        </a:p>
      </dgm:t>
    </dgm:pt>
    <dgm:pt modelId="{2B588F46-2979-4098-9D6E-7738DB0CCF3F}">
      <dgm:prSet phldrT="[Text]"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Which </a:t>
          </a:r>
          <a:r>
            <a:rPr lang="de-AT" sz="1200" b="1" smtClean="0">
              <a:latin typeface="Calibri" panose="020F0502020204030204" pitchFamily="34" charset="0"/>
              <a:cs typeface="Calibri" panose="020F0502020204030204" pitchFamily="34" charset="0"/>
            </a:rPr>
            <a:t>sectors</a:t>
          </a:r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 are best suited and strategic priorities for hydrogen implementation?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867F16-B4B3-4A7D-8E9D-CF4F045F9607}" type="parTrans" cxnId="{34084D77-C047-4E06-988D-E788237CF1F3}">
      <dgm:prSet/>
      <dgm:spPr/>
      <dgm:t>
        <a:bodyPr/>
        <a:lstStyle/>
        <a:p>
          <a:pPr marL="180000" algn="l"/>
          <a:endParaRPr lang="de-DE" sz="2800"/>
        </a:p>
      </dgm:t>
    </dgm:pt>
    <dgm:pt modelId="{FEF488FA-1C87-4334-A48D-34689F5F380D}" type="sibTrans" cxnId="{34084D77-C047-4E06-988D-E788237CF1F3}">
      <dgm:prSet/>
      <dgm:spPr/>
      <dgm:t>
        <a:bodyPr/>
        <a:lstStyle/>
        <a:p>
          <a:pPr marL="180000" algn="l"/>
          <a:endParaRPr lang="de-DE" sz="2800"/>
        </a:p>
      </dgm:t>
    </dgm:pt>
    <dgm:pt modelId="{47205B3D-F9D3-42F8-A4EF-4F0295F853FA}">
      <dgm:prSet phldrT="[Text]"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How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can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sector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coupling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support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Austria‘s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target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  <a:r>
            <a:rPr lang="de-AT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100%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renewable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electricity</a:t>
          </a:r>
          <a:r>
            <a:rPr lang="de-AT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 2030?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0E6457-4D1D-4C4B-BC61-DF9B59859CF0}" type="parTrans" cxnId="{0476B6B5-E27C-4415-B2DE-B9E021168DB0}">
      <dgm:prSet/>
      <dgm:spPr/>
      <dgm:t>
        <a:bodyPr/>
        <a:lstStyle/>
        <a:p>
          <a:pPr marL="180000" algn="l"/>
          <a:endParaRPr lang="de-DE" sz="2800"/>
        </a:p>
      </dgm:t>
    </dgm:pt>
    <dgm:pt modelId="{FF54B1BC-9855-4889-89C1-2A13A0E89C80}" type="sibTrans" cxnId="{0476B6B5-E27C-4415-B2DE-B9E021168DB0}">
      <dgm:prSet/>
      <dgm:spPr/>
      <dgm:t>
        <a:bodyPr/>
        <a:lstStyle/>
        <a:p>
          <a:pPr marL="180000" algn="l"/>
          <a:endParaRPr lang="de-DE" sz="2800"/>
        </a:p>
      </dgm:t>
    </dgm:pt>
    <dgm:pt modelId="{0A4389B7-C13A-44F0-B966-D78CA5060432}">
      <dgm:prSet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Which segments of the </a:t>
          </a:r>
          <a:r>
            <a:rPr lang="de-AT" sz="1200" b="1" smtClean="0">
              <a:latin typeface="Calibri" panose="020F0502020204030204" pitchFamily="34" charset="0"/>
              <a:cs typeface="Calibri" panose="020F0502020204030204" pitchFamily="34" charset="0"/>
            </a:rPr>
            <a:t>hydrogen value chain</a:t>
          </a:r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 are strategic priorities for Austria‘s R&amp;D&amp;I?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AC36CC-2AB5-4D78-8C29-9F46D6DD6AB3}" type="parTrans" cxnId="{D327B7DB-877F-4E14-BA9C-18A7515AE364}">
      <dgm:prSet/>
      <dgm:spPr/>
      <dgm:t>
        <a:bodyPr/>
        <a:lstStyle/>
        <a:p>
          <a:pPr marL="180000" algn="l"/>
          <a:endParaRPr lang="de-DE" sz="2800"/>
        </a:p>
      </dgm:t>
    </dgm:pt>
    <dgm:pt modelId="{812F9244-EC70-4206-99DF-CBEC5C8F82F6}" type="sibTrans" cxnId="{D327B7DB-877F-4E14-BA9C-18A7515AE364}">
      <dgm:prSet/>
      <dgm:spPr/>
      <dgm:t>
        <a:bodyPr/>
        <a:lstStyle/>
        <a:p>
          <a:pPr marL="180000" algn="l"/>
          <a:endParaRPr lang="de-DE" sz="2800"/>
        </a:p>
      </dgm:t>
    </dgm:pt>
    <dgm:pt modelId="{DC7C91A2-8231-4D74-B867-3273FEC96773}">
      <dgm:prSet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What regulations and policies are required to enable a targeted hydrogen economy?</a:t>
          </a:r>
          <a:endParaRPr lang="de-AT" sz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B2C85F0-7521-4AB7-BB7B-543C8DBED815}" type="parTrans" cxnId="{3FF5F93D-BC10-4682-B46E-E1A2417F8696}">
      <dgm:prSet/>
      <dgm:spPr/>
      <dgm:t>
        <a:bodyPr/>
        <a:lstStyle/>
        <a:p>
          <a:pPr marL="180000" algn="l"/>
          <a:endParaRPr lang="de-DE" sz="2800"/>
        </a:p>
      </dgm:t>
    </dgm:pt>
    <dgm:pt modelId="{8A79D88A-F292-4C96-8C5A-75FDAE69A702}" type="sibTrans" cxnId="{3FF5F93D-BC10-4682-B46E-E1A2417F8696}">
      <dgm:prSet/>
      <dgm:spPr/>
      <dgm:t>
        <a:bodyPr/>
        <a:lstStyle/>
        <a:p>
          <a:pPr marL="180000" algn="l"/>
          <a:endParaRPr lang="de-DE" sz="2800"/>
        </a:p>
      </dgm:t>
    </dgm:pt>
    <dgm:pt modelId="{C4E6BA06-46D1-4572-BDE4-4813457BE581}">
      <dgm:prSet custT="1"/>
      <dgm:spPr>
        <a:ln w="12700">
          <a:solidFill>
            <a:schemeClr val="bg1">
              <a:lumMod val="75000"/>
            </a:schemeClr>
          </a:solidFill>
        </a:ln>
      </dgm:spPr>
      <dgm:t>
        <a:bodyPr/>
        <a:lstStyle/>
        <a:p>
          <a:pPr marL="180000" algn="l"/>
          <a:r>
            <a:rPr lang="de-AT" sz="1200" smtClean="0">
              <a:latin typeface="Calibri" panose="020F0502020204030204" pitchFamily="34" charset="0"/>
              <a:cs typeface="Calibri" panose="020F0502020204030204" pitchFamily="34" charset="0"/>
            </a:rPr>
            <a:t>What role will hydrogen imports play to fulfill domestic hydrogen demand?</a:t>
          </a:r>
          <a:endParaRPr lang="de-AT" sz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D6FECB-468A-45F5-97E7-DDD8957E41F3}" type="parTrans" cxnId="{D7C0B1F0-7417-4AF7-872B-9622ADE8E506}">
      <dgm:prSet/>
      <dgm:spPr/>
      <dgm:t>
        <a:bodyPr/>
        <a:lstStyle/>
        <a:p>
          <a:pPr marL="180000" algn="l"/>
          <a:endParaRPr lang="de-DE" sz="2800"/>
        </a:p>
      </dgm:t>
    </dgm:pt>
    <dgm:pt modelId="{2411DE5F-45C3-411E-95D8-3F4C2CF020C5}" type="sibTrans" cxnId="{D7C0B1F0-7417-4AF7-872B-9622ADE8E506}">
      <dgm:prSet/>
      <dgm:spPr/>
      <dgm:t>
        <a:bodyPr/>
        <a:lstStyle/>
        <a:p>
          <a:pPr marL="180000" algn="l"/>
          <a:endParaRPr lang="de-DE" sz="2800"/>
        </a:p>
      </dgm:t>
    </dgm:pt>
    <dgm:pt modelId="{B06CF943-3510-4E4C-A452-7234F2F79619}" type="pres">
      <dgm:prSet presAssocID="{42A6506C-8437-4FEA-BDDF-6382B66A594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F61D80B6-7334-452A-A02D-FB8D6D872DCF}" type="pres">
      <dgm:prSet presAssocID="{42A6506C-8437-4FEA-BDDF-6382B66A594D}" presName="Name1" presStyleCnt="0"/>
      <dgm:spPr/>
    </dgm:pt>
    <dgm:pt modelId="{496C39F1-C7FC-42B9-AF11-0BD0D4207D3A}" type="pres">
      <dgm:prSet presAssocID="{42A6506C-8437-4FEA-BDDF-6382B66A594D}" presName="cycle" presStyleCnt="0"/>
      <dgm:spPr/>
    </dgm:pt>
    <dgm:pt modelId="{65A09479-C83C-426A-9F8D-EC661BF585BC}" type="pres">
      <dgm:prSet presAssocID="{42A6506C-8437-4FEA-BDDF-6382B66A594D}" presName="srcNode" presStyleLbl="node1" presStyleIdx="0" presStyleCnt="6"/>
      <dgm:spPr/>
    </dgm:pt>
    <dgm:pt modelId="{05A08D69-9442-4DA9-989B-10D3A8D3CD8F}" type="pres">
      <dgm:prSet presAssocID="{42A6506C-8437-4FEA-BDDF-6382B66A594D}" presName="conn" presStyleLbl="parChTrans1D2" presStyleIdx="0" presStyleCnt="1"/>
      <dgm:spPr/>
      <dgm:t>
        <a:bodyPr/>
        <a:lstStyle/>
        <a:p>
          <a:endParaRPr lang="de-DE"/>
        </a:p>
      </dgm:t>
    </dgm:pt>
    <dgm:pt modelId="{8477DDE7-2612-4665-9CB7-99F3588512AD}" type="pres">
      <dgm:prSet presAssocID="{42A6506C-8437-4FEA-BDDF-6382B66A594D}" presName="extraNode" presStyleLbl="node1" presStyleIdx="0" presStyleCnt="6"/>
      <dgm:spPr/>
    </dgm:pt>
    <dgm:pt modelId="{F5B0C7F8-9052-43F7-9ED4-F08EA182F5B8}" type="pres">
      <dgm:prSet presAssocID="{42A6506C-8437-4FEA-BDDF-6382B66A594D}" presName="dstNode" presStyleLbl="node1" presStyleIdx="0" presStyleCnt="6"/>
      <dgm:spPr/>
    </dgm:pt>
    <dgm:pt modelId="{736A1877-B7DA-4235-B409-6C10267789E2}" type="pres">
      <dgm:prSet presAssocID="{CAB1E406-2968-4E39-B9F9-5517CAF1893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9FCA32-F7F7-4167-810B-5A74D89C7574}" type="pres">
      <dgm:prSet presAssocID="{CAB1E406-2968-4E39-B9F9-5517CAF18934}" presName="accent_1" presStyleCnt="0"/>
      <dgm:spPr/>
    </dgm:pt>
    <dgm:pt modelId="{53D25009-4CC5-4792-A5F0-5785F1D45BE8}" type="pres">
      <dgm:prSet presAssocID="{CAB1E406-2968-4E39-B9F9-5517CAF18934}" presName="accentRepeatNode" presStyleLbl="solidFgAcc1" presStyleIdx="0" presStyleCnt="6"/>
      <dgm:spPr/>
    </dgm:pt>
    <dgm:pt modelId="{22C024EB-288E-4C25-8E95-DAE5D82EF16A}" type="pres">
      <dgm:prSet presAssocID="{2B588F46-2979-4098-9D6E-7738DB0CCF3F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0A9DB3F-F7EF-4AAF-B14E-3D642F6DD1E5}" type="pres">
      <dgm:prSet presAssocID="{2B588F46-2979-4098-9D6E-7738DB0CCF3F}" presName="accent_2" presStyleCnt="0"/>
      <dgm:spPr/>
    </dgm:pt>
    <dgm:pt modelId="{A8211EB7-58BD-4CFF-8CFA-B4F85CC9E76A}" type="pres">
      <dgm:prSet presAssocID="{2B588F46-2979-4098-9D6E-7738DB0CCF3F}" presName="accentRepeatNode" presStyleLbl="solidFgAcc1" presStyleIdx="1" presStyleCnt="6"/>
      <dgm:spPr/>
    </dgm:pt>
    <dgm:pt modelId="{3389E479-236A-4C53-B918-366ACBD9830D}" type="pres">
      <dgm:prSet presAssocID="{47205B3D-F9D3-42F8-A4EF-4F0295F853FA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01AD1B-A7AA-49FE-ABB5-EDEC50C9E263}" type="pres">
      <dgm:prSet presAssocID="{47205B3D-F9D3-42F8-A4EF-4F0295F853FA}" presName="accent_3" presStyleCnt="0"/>
      <dgm:spPr/>
    </dgm:pt>
    <dgm:pt modelId="{9A29D09C-285E-4391-8199-07C635224A8C}" type="pres">
      <dgm:prSet presAssocID="{47205B3D-F9D3-42F8-A4EF-4F0295F853FA}" presName="accentRepeatNode" presStyleLbl="solidFgAcc1" presStyleIdx="2" presStyleCnt="6"/>
      <dgm:spPr/>
    </dgm:pt>
    <dgm:pt modelId="{1F48BF29-988D-4CC2-9890-DBA97A98B6CD}" type="pres">
      <dgm:prSet presAssocID="{0A4389B7-C13A-44F0-B966-D78CA506043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871506-1EF4-41CF-A69B-75FCCA9ADBCA}" type="pres">
      <dgm:prSet presAssocID="{0A4389B7-C13A-44F0-B966-D78CA5060432}" presName="accent_4" presStyleCnt="0"/>
      <dgm:spPr/>
    </dgm:pt>
    <dgm:pt modelId="{035083D7-4BA8-4BA3-B918-853A8EC74DFB}" type="pres">
      <dgm:prSet presAssocID="{0A4389B7-C13A-44F0-B966-D78CA5060432}" presName="accentRepeatNode" presStyleLbl="solidFgAcc1" presStyleIdx="3" presStyleCnt="6"/>
      <dgm:spPr/>
    </dgm:pt>
    <dgm:pt modelId="{6AE96D9A-2034-4B9B-AD39-BE2CE3C2FF68}" type="pres">
      <dgm:prSet presAssocID="{DC7C91A2-8231-4D74-B867-3273FEC9677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34725B-F4E2-4F6B-AE37-D2397EC072CA}" type="pres">
      <dgm:prSet presAssocID="{DC7C91A2-8231-4D74-B867-3273FEC96773}" presName="accent_5" presStyleCnt="0"/>
      <dgm:spPr/>
    </dgm:pt>
    <dgm:pt modelId="{2CFFACC7-C2AF-4D7A-92F2-8975ADC0EEBE}" type="pres">
      <dgm:prSet presAssocID="{DC7C91A2-8231-4D74-B867-3273FEC96773}" presName="accentRepeatNode" presStyleLbl="solidFgAcc1" presStyleIdx="4" presStyleCnt="6"/>
      <dgm:spPr/>
    </dgm:pt>
    <dgm:pt modelId="{7421D93A-F517-434B-8B2C-FF1973067A38}" type="pres">
      <dgm:prSet presAssocID="{C4E6BA06-46D1-4572-BDE4-4813457BE58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D2A5C5-D0E3-44BB-85A5-0D3EA40B9520}" type="pres">
      <dgm:prSet presAssocID="{C4E6BA06-46D1-4572-BDE4-4813457BE581}" presName="accent_6" presStyleCnt="0"/>
      <dgm:spPr/>
    </dgm:pt>
    <dgm:pt modelId="{7B761CD9-360F-4172-9B59-191D2DEDBB13}" type="pres">
      <dgm:prSet presAssocID="{C4E6BA06-46D1-4572-BDE4-4813457BE581}" presName="accentRepeatNode" presStyleLbl="solidFgAcc1" presStyleIdx="5" presStyleCnt="6"/>
      <dgm:spPr/>
    </dgm:pt>
  </dgm:ptLst>
  <dgm:cxnLst>
    <dgm:cxn modelId="{8643A087-43DC-4CA2-8A92-D759EB2356C0}" srcId="{42A6506C-8437-4FEA-BDDF-6382B66A594D}" destId="{CAB1E406-2968-4E39-B9F9-5517CAF18934}" srcOrd="0" destOrd="0" parTransId="{053D8DFA-1DEA-433C-A49F-1E1E0EBC46C7}" sibTransId="{803FAB72-6FA0-42A5-B727-AA4B36B10A3F}"/>
    <dgm:cxn modelId="{D7C0B1F0-7417-4AF7-872B-9622ADE8E506}" srcId="{42A6506C-8437-4FEA-BDDF-6382B66A594D}" destId="{C4E6BA06-46D1-4572-BDE4-4813457BE581}" srcOrd="5" destOrd="0" parTransId="{67D6FECB-468A-45F5-97E7-DDD8957E41F3}" sibTransId="{2411DE5F-45C3-411E-95D8-3F4C2CF020C5}"/>
    <dgm:cxn modelId="{34084D77-C047-4E06-988D-E788237CF1F3}" srcId="{42A6506C-8437-4FEA-BDDF-6382B66A594D}" destId="{2B588F46-2979-4098-9D6E-7738DB0CCF3F}" srcOrd="1" destOrd="0" parTransId="{54867F16-B4B3-4A7D-8E9D-CF4F045F9607}" sibTransId="{FEF488FA-1C87-4334-A48D-34689F5F380D}"/>
    <dgm:cxn modelId="{3A54FE89-06AE-4AE9-8A1B-7882AEFE4B7F}" type="presOf" srcId="{CAB1E406-2968-4E39-B9F9-5517CAF18934}" destId="{736A1877-B7DA-4235-B409-6C10267789E2}" srcOrd="0" destOrd="0" presId="urn:microsoft.com/office/officeart/2008/layout/VerticalCurvedList"/>
    <dgm:cxn modelId="{CBA16B35-21AF-4D0D-AEF3-5BBD5124073C}" type="presOf" srcId="{C4E6BA06-46D1-4572-BDE4-4813457BE581}" destId="{7421D93A-F517-434B-8B2C-FF1973067A38}" srcOrd="0" destOrd="0" presId="urn:microsoft.com/office/officeart/2008/layout/VerticalCurvedList"/>
    <dgm:cxn modelId="{9B7F8B02-6BB6-4894-87A9-ED19A6C8302F}" type="presOf" srcId="{2B588F46-2979-4098-9D6E-7738DB0CCF3F}" destId="{22C024EB-288E-4C25-8E95-DAE5D82EF16A}" srcOrd="0" destOrd="0" presId="urn:microsoft.com/office/officeart/2008/layout/VerticalCurvedList"/>
    <dgm:cxn modelId="{A477BB9F-4DDA-45C6-9038-B8DCA4A97BCA}" type="presOf" srcId="{42A6506C-8437-4FEA-BDDF-6382B66A594D}" destId="{B06CF943-3510-4E4C-A452-7234F2F79619}" srcOrd="0" destOrd="0" presId="urn:microsoft.com/office/officeart/2008/layout/VerticalCurvedList"/>
    <dgm:cxn modelId="{3C88F2E9-E6B7-49F1-BAC9-19BA97ED0152}" type="presOf" srcId="{0A4389B7-C13A-44F0-B966-D78CA5060432}" destId="{1F48BF29-988D-4CC2-9890-DBA97A98B6CD}" srcOrd="0" destOrd="0" presId="urn:microsoft.com/office/officeart/2008/layout/VerticalCurvedList"/>
    <dgm:cxn modelId="{4570D704-F2B6-4B6A-9D8C-B01E5CEC46B2}" type="presOf" srcId="{803FAB72-6FA0-42A5-B727-AA4B36B10A3F}" destId="{05A08D69-9442-4DA9-989B-10D3A8D3CD8F}" srcOrd="0" destOrd="0" presId="urn:microsoft.com/office/officeart/2008/layout/VerticalCurvedList"/>
    <dgm:cxn modelId="{64B881B5-C342-46DF-BC05-084D9EC6DCFC}" type="presOf" srcId="{47205B3D-F9D3-42F8-A4EF-4F0295F853FA}" destId="{3389E479-236A-4C53-B918-366ACBD9830D}" srcOrd="0" destOrd="0" presId="urn:microsoft.com/office/officeart/2008/layout/VerticalCurvedList"/>
    <dgm:cxn modelId="{3FF5F93D-BC10-4682-B46E-E1A2417F8696}" srcId="{42A6506C-8437-4FEA-BDDF-6382B66A594D}" destId="{DC7C91A2-8231-4D74-B867-3273FEC96773}" srcOrd="4" destOrd="0" parTransId="{2B2C85F0-7521-4AB7-BB7B-543C8DBED815}" sibTransId="{8A79D88A-F292-4C96-8C5A-75FDAE69A702}"/>
    <dgm:cxn modelId="{D327B7DB-877F-4E14-BA9C-18A7515AE364}" srcId="{42A6506C-8437-4FEA-BDDF-6382B66A594D}" destId="{0A4389B7-C13A-44F0-B966-D78CA5060432}" srcOrd="3" destOrd="0" parTransId="{E1AC36CC-2AB5-4D78-8C29-9F46D6DD6AB3}" sibTransId="{812F9244-EC70-4206-99DF-CBEC5C8F82F6}"/>
    <dgm:cxn modelId="{0476B6B5-E27C-4415-B2DE-B9E021168DB0}" srcId="{42A6506C-8437-4FEA-BDDF-6382B66A594D}" destId="{47205B3D-F9D3-42F8-A4EF-4F0295F853FA}" srcOrd="2" destOrd="0" parTransId="{DC0E6457-4D1D-4C4B-BC61-DF9B59859CF0}" sibTransId="{FF54B1BC-9855-4889-89C1-2A13A0E89C80}"/>
    <dgm:cxn modelId="{66DC4778-D0A9-4FC9-AD16-65F74E16ECA4}" type="presOf" srcId="{DC7C91A2-8231-4D74-B867-3273FEC96773}" destId="{6AE96D9A-2034-4B9B-AD39-BE2CE3C2FF68}" srcOrd="0" destOrd="0" presId="urn:microsoft.com/office/officeart/2008/layout/VerticalCurvedList"/>
    <dgm:cxn modelId="{03B4FE20-E8E8-4289-B4F8-876F96A48F01}" type="presParOf" srcId="{B06CF943-3510-4E4C-A452-7234F2F79619}" destId="{F61D80B6-7334-452A-A02D-FB8D6D872DCF}" srcOrd="0" destOrd="0" presId="urn:microsoft.com/office/officeart/2008/layout/VerticalCurvedList"/>
    <dgm:cxn modelId="{29773C2E-76C8-42AD-AB19-9179B13EAA0A}" type="presParOf" srcId="{F61D80B6-7334-452A-A02D-FB8D6D872DCF}" destId="{496C39F1-C7FC-42B9-AF11-0BD0D4207D3A}" srcOrd="0" destOrd="0" presId="urn:microsoft.com/office/officeart/2008/layout/VerticalCurvedList"/>
    <dgm:cxn modelId="{267CEB3A-4188-477B-9C45-436AE4BCA2BC}" type="presParOf" srcId="{496C39F1-C7FC-42B9-AF11-0BD0D4207D3A}" destId="{65A09479-C83C-426A-9F8D-EC661BF585BC}" srcOrd="0" destOrd="0" presId="urn:microsoft.com/office/officeart/2008/layout/VerticalCurvedList"/>
    <dgm:cxn modelId="{965E099C-F0B8-4698-935D-5B1A72537823}" type="presParOf" srcId="{496C39F1-C7FC-42B9-AF11-0BD0D4207D3A}" destId="{05A08D69-9442-4DA9-989B-10D3A8D3CD8F}" srcOrd="1" destOrd="0" presId="urn:microsoft.com/office/officeart/2008/layout/VerticalCurvedList"/>
    <dgm:cxn modelId="{2B785C88-1723-4D8E-849B-ABDCBCEC2654}" type="presParOf" srcId="{496C39F1-C7FC-42B9-AF11-0BD0D4207D3A}" destId="{8477DDE7-2612-4665-9CB7-99F3588512AD}" srcOrd="2" destOrd="0" presId="urn:microsoft.com/office/officeart/2008/layout/VerticalCurvedList"/>
    <dgm:cxn modelId="{7366D8C2-9A33-4DCB-B8BE-063B438BD413}" type="presParOf" srcId="{496C39F1-C7FC-42B9-AF11-0BD0D4207D3A}" destId="{F5B0C7F8-9052-43F7-9ED4-F08EA182F5B8}" srcOrd="3" destOrd="0" presId="urn:microsoft.com/office/officeart/2008/layout/VerticalCurvedList"/>
    <dgm:cxn modelId="{8B89898C-666F-4983-8E94-91EE3011614E}" type="presParOf" srcId="{F61D80B6-7334-452A-A02D-FB8D6D872DCF}" destId="{736A1877-B7DA-4235-B409-6C10267789E2}" srcOrd="1" destOrd="0" presId="urn:microsoft.com/office/officeart/2008/layout/VerticalCurvedList"/>
    <dgm:cxn modelId="{AC4D37C5-8C9E-4C1F-9B87-9269192DF0BD}" type="presParOf" srcId="{F61D80B6-7334-452A-A02D-FB8D6D872DCF}" destId="{8D9FCA32-F7F7-4167-810B-5A74D89C7574}" srcOrd="2" destOrd="0" presId="urn:microsoft.com/office/officeart/2008/layout/VerticalCurvedList"/>
    <dgm:cxn modelId="{672FE005-8A8B-4FCF-850B-D6F264D728E1}" type="presParOf" srcId="{8D9FCA32-F7F7-4167-810B-5A74D89C7574}" destId="{53D25009-4CC5-4792-A5F0-5785F1D45BE8}" srcOrd="0" destOrd="0" presId="urn:microsoft.com/office/officeart/2008/layout/VerticalCurvedList"/>
    <dgm:cxn modelId="{AAC3F2A5-B874-4892-80B1-E6BC0EBDFAC7}" type="presParOf" srcId="{F61D80B6-7334-452A-A02D-FB8D6D872DCF}" destId="{22C024EB-288E-4C25-8E95-DAE5D82EF16A}" srcOrd="3" destOrd="0" presId="urn:microsoft.com/office/officeart/2008/layout/VerticalCurvedList"/>
    <dgm:cxn modelId="{01D4E989-E1C4-4443-9811-C39DACE4A0A3}" type="presParOf" srcId="{F61D80B6-7334-452A-A02D-FB8D6D872DCF}" destId="{A0A9DB3F-F7EF-4AAF-B14E-3D642F6DD1E5}" srcOrd="4" destOrd="0" presId="urn:microsoft.com/office/officeart/2008/layout/VerticalCurvedList"/>
    <dgm:cxn modelId="{CA80D61A-C08F-4047-8BD7-5023F2F83BD0}" type="presParOf" srcId="{A0A9DB3F-F7EF-4AAF-B14E-3D642F6DD1E5}" destId="{A8211EB7-58BD-4CFF-8CFA-B4F85CC9E76A}" srcOrd="0" destOrd="0" presId="urn:microsoft.com/office/officeart/2008/layout/VerticalCurvedList"/>
    <dgm:cxn modelId="{783331CE-A26D-4D3B-80B9-B92B22F6D08F}" type="presParOf" srcId="{F61D80B6-7334-452A-A02D-FB8D6D872DCF}" destId="{3389E479-236A-4C53-B918-366ACBD9830D}" srcOrd="5" destOrd="0" presId="urn:microsoft.com/office/officeart/2008/layout/VerticalCurvedList"/>
    <dgm:cxn modelId="{EB86C834-A166-45EE-AF77-014B1B745C04}" type="presParOf" srcId="{F61D80B6-7334-452A-A02D-FB8D6D872DCF}" destId="{2101AD1B-A7AA-49FE-ABB5-EDEC50C9E263}" srcOrd="6" destOrd="0" presId="urn:microsoft.com/office/officeart/2008/layout/VerticalCurvedList"/>
    <dgm:cxn modelId="{FE55F5E2-3B1F-489C-8FD2-A042E669AC4B}" type="presParOf" srcId="{2101AD1B-A7AA-49FE-ABB5-EDEC50C9E263}" destId="{9A29D09C-285E-4391-8199-07C635224A8C}" srcOrd="0" destOrd="0" presId="urn:microsoft.com/office/officeart/2008/layout/VerticalCurvedList"/>
    <dgm:cxn modelId="{258E494C-3584-4274-A21B-6B4234F4BEA2}" type="presParOf" srcId="{F61D80B6-7334-452A-A02D-FB8D6D872DCF}" destId="{1F48BF29-988D-4CC2-9890-DBA97A98B6CD}" srcOrd="7" destOrd="0" presId="urn:microsoft.com/office/officeart/2008/layout/VerticalCurvedList"/>
    <dgm:cxn modelId="{758AC526-9D12-4C68-9B74-55470F6036F4}" type="presParOf" srcId="{F61D80B6-7334-452A-A02D-FB8D6D872DCF}" destId="{A6871506-1EF4-41CF-A69B-75FCCA9ADBCA}" srcOrd="8" destOrd="0" presId="urn:microsoft.com/office/officeart/2008/layout/VerticalCurvedList"/>
    <dgm:cxn modelId="{9FCE6354-B9F7-4DC5-9EA3-5A183A136631}" type="presParOf" srcId="{A6871506-1EF4-41CF-A69B-75FCCA9ADBCA}" destId="{035083D7-4BA8-4BA3-B918-853A8EC74DFB}" srcOrd="0" destOrd="0" presId="urn:microsoft.com/office/officeart/2008/layout/VerticalCurvedList"/>
    <dgm:cxn modelId="{F8C66448-AEB5-4BBC-9866-6209F49E2D2D}" type="presParOf" srcId="{F61D80B6-7334-452A-A02D-FB8D6D872DCF}" destId="{6AE96D9A-2034-4B9B-AD39-BE2CE3C2FF68}" srcOrd="9" destOrd="0" presId="urn:microsoft.com/office/officeart/2008/layout/VerticalCurvedList"/>
    <dgm:cxn modelId="{60083726-7EE5-4B04-8A31-44A58806D24A}" type="presParOf" srcId="{F61D80B6-7334-452A-A02D-FB8D6D872DCF}" destId="{F834725B-F4E2-4F6B-AE37-D2397EC072CA}" srcOrd="10" destOrd="0" presId="urn:microsoft.com/office/officeart/2008/layout/VerticalCurvedList"/>
    <dgm:cxn modelId="{FF8034B2-6559-4B26-80EC-391BDB8F1BBB}" type="presParOf" srcId="{F834725B-F4E2-4F6B-AE37-D2397EC072CA}" destId="{2CFFACC7-C2AF-4D7A-92F2-8975ADC0EEBE}" srcOrd="0" destOrd="0" presId="urn:microsoft.com/office/officeart/2008/layout/VerticalCurvedList"/>
    <dgm:cxn modelId="{021744F1-81F9-4574-B63F-AFB1BBE19F47}" type="presParOf" srcId="{F61D80B6-7334-452A-A02D-FB8D6D872DCF}" destId="{7421D93A-F517-434B-8B2C-FF1973067A38}" srcOrd="11" destOrd="0" presId="urn:microsoft.com/office/officeart/2008/layout/VerticalCurvedList"/>
    <dgm:cxn modelId="{C4391B78-9A56-4B74-A9E3-CA791D15CADB}" type="presParOf" srcId="{F61D80B6-7334-452A-A02D-FB8D6D872DCF}" destId="{CAD2A5C5-D0E3-44BB-85A5-0D3EA40B9520}" srcOrd="12" destOrd="0" presId="urn:microsoft.com/office/officeart/2008/layout/VerticalCurvedList"/>
    <dgm:cxn modelId="{3EE372DD-456C-4222-8F0A-72C0F16833AE}" type="presParOf" srcId="{CAD2A5C5-D0E3-44BB-85A5-0D3EA40B9520}" destId="{7B761CD9-360F-4172-9B59-191D2DEDBB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08D69-9442-4DA9-989B-10D3A8D3CD8F}">
      <dsp:nvSpPr>
        <dsp:cNvPr id="0" name=""/>
        <dsp:cNvSpPr/>
      </dsp:nvSpPr>
      <dsp:spPr>
        <a:xfrm>
          <a:off x="-3420041" y="-525884"/>
          <a:ext cx="4077839" cy="4077839"/>
        </a:xfrm>
        <a:prstGeom prst="blockArc">
          <a:avLst>
            <a:gd name="adj1" fmla="val 18900000"/>
            <a:gd name="adj2" fmla="val 2700000"/>
            <a:gd name="adj3" fmla="val 530"/>
          </a:avLst>
        </a:prstGeom>
        <a:noFill/>
        <a:ln w="2642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A1877-B7DA-4235-B409-6C10267789E2}">
      <dsp:nvSpPr>
        <dsp:cNvPr id="0" name=""/>
        <dsp:cNvSpPr/>
      </dsp:nvSpPr>
      <dsp:spPr>
        <a:xfrm>
          <a:off x="246564" y="159352"/>
          <a:ext cx="6489091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What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role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can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hydrogen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play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in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achieving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Austria‘s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target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climate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neutrality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2040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?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6564" y="159352"/>
        <a:ext cx="6489091" cy="318584"/>
      </dsp:txXfrm>
    </dsp:sp>
    <dsp:sp modelId="{53D25009-4CC5-4792-A5F0-5785F1D45BE8}">
      <dsp:nvSpPr>
        <dsp:cNvPr id="0" name=""/>
        <dsp:cNvSpPr/>
      </dsp:nvSpPr>
      <dsp:spPr>
        <a:xfrm>
          <a:off x="47449" y="119529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024EB-288E-4C25-8E95-DAE5D82EF16A}">
      <dsp:nvSpPr>
        <dsp:cNvPr id="0" name=""/>
        <dsp:cNvSpPr/>
      </dsp:nvSpPr>
      <dsp:spPr>
        <a:xfrm>
          <a:off x="508622" y="637169"/>
          <a:ext cx="6227033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Which </a:t>
          </a:r>
          <a:r>
            <a:rPr lang="de-AT" sz="1200" b="1" kern="1200" smtClean="0">
              <a:latin typeface="Calibri" panose="020F0502020204030204" pitchFamily="34" charset="0"/>
              <a:cs typeface="Calibri" panose="020F0502020204030204" pitchFamily="34" charset="0"/>
            </a:rPr>
            <a:t>sectors</a:t>
          </a: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 are best suited and strategic priorities for hydrogen implementation?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8622" y="637169"/>
        <a:ext cx="6227033" cy="318584"/>
      </dsp:txXfrm>
    </dsp:sp>
    <dsp:sp modelId="{A8211EB7-58BD-4CFF-8CFA-B4F85CC9E76A}">
      <dsp:nvSpPr>
        <dsp:cNvPr id="0" name=""/>
        <dsp:cNvSpPr/>
      </dsp:nvSpPr>
      <dsp:spPr>
        <a:xfrm>
          <a:off x="309507" y="597346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9E479-236A-4C53-B918-366ACBD9830D}">
      <dsp:nvSpPr>
        <dsp:cNvPr id="0" name=""/>
        <dsp:cNvSpPr/>
      </dsp:nvSpPr>
      <dsp:spPr>
        <a:xfrm>
          <a:off x="628455" y="1114986"/>
          <a:ext cx="6107201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How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can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sector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coupling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support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Austria‘s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target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of</a:t>
          </a:r>
          <a:r>
            <a:rPr lang="de-AT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100%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renewable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de-AT" sz="12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electricity</a:t>
          </a:r>
          <a:r>
            <a:rPr lang="de-AT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2030?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28455" y="1114986"/>
        <a:ext cx="6107201" cy="318584"/>
      </dsp:txXfrm>
    </dsp:sp>
    <dsp:sp modelId="{9A29D09C-285E-4391-8199-07C635224A8C}">
      <dsp:nvSpPr>
        <dsp:cNvPr id="0" name=""/>
        <dsp:cNvSpPr/>
      </dsp:nvSpPr>
      <dsp:spPr>
        <a:xfrm>
          <a:off x="429339" y="1075163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8BF29-988D-4CC2-9890-DBA97A98B6CD}">
      <dsp:nvSpPr>
        <dsp:cNvPr id="0" name=""/>
        <dsp:cNvSpPr/>
      </dsp:nvSpPr>
      <dsp:spPr>
        <a:xfrm>
          <a:off x="628455" y="1592500"/>
          <a:ext cx="6107201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Which segments of the </a:t>
          </a:r>
          <a:r>
            <a:rPr lang="de-AT" sz="1200" b="1" kern="1200" smtClean="0">
              <a:latin typeface="Calibri" panose="020F0502020204030204" pitchFamily="34" charset="0"/>
              <a:cs typeface="Calibri" panose="020F0502020204030204" pitchFamily="34" charset="0"/>
            </a:rPr>
            <a:t>hydrogen value chain</a:t>
          </a: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 are strategic priorities for Austria‘s R&amp;D&amp;I?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28455" y="1592500"/>
        <a:ext cx="6107201" cy="318584"/>
      </dsp:txXfrm>
    </dsp:sp>
    <dsp:sp modelId="{035083D7-4BA8-4BA3-B918-853A8EC74DFB}">
      <dsp:nvSpPr>
        <dsp:cNvPr id="0" name=""/>
        <dsp:cNvSpPr/>
      </dsp:nvSpPr>
      <dsp:spPr>
        <a:xfrm>
          <a:off x="429339" y="1552677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96D9A-2034-4B9B-AD39-BE2CE3C2FF68}">
      <dsp:nvSpPr>
        <dsp:cNvPr id="0" name=""/>
        <dsp:cNvSpPr/>
      </dsp:nvSpPr>
      <dsp:spPr>
        <a:xfrm>
          <a:off x="508622" y="2070316"/>
          <a:ext cx="6227033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What regulations and policies are required to enable a targeted hydrogen economy?</a:t>
          </a:r>
          <a:endParaRPr lang="de-AT" sz="1200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8622" y="2070316"/>
        <a:ext cx="6227033" cy="318584"/>
      </dsp:txXfrm>
    </dsp:sp>
    <dsp:sp modelId="{2CFFACC7-C2AF-4D7A-92F2-8975ADC0EEBE}">
      <dsp:nvSpPr>
        <dsp:cNvPr id="0" name=""/>
        <dsp:cNvSpPr/>
      </dsp:nvSpPr>
      <dsp:spPr>
        <a:xfrm>
          <a:off x="309507" y="2030493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1D93A-F517-434B-8B2C-FF1973067A38}">
      <dsp:nvSpPr>
        <dsp:cNvPr id="0" name=""/>
        <dsp:cNvSpPr/>
      </dsp:nvSpPr>
      <dsp:spPr>
        <a:xfrm>
          <a:off x="246564" y="2548133"/>
          <a:ext cx="6489091" cy="3185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877" tIns="30480" rIns="30480" bIns="30480" numCol="1" spcCol="1270" anchor="ctr" anchorCtr="0">
          <a:noAutofit/>
        </a:bodyPr>
        <a:lstStyle/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smtClean="0">
              <a:latin typeface="Calibri" panose="020F0502020204030204" pitchFamily="34" charset="0"/>
              <a:cs typeface="Calibri" panose="020F0502020204030204" pitchFamily="34" charset="0"/>
            </a:rPr>
            <a:t>What role will hydrogen imports play to fulfill domestic hydrogen demand?</a:t>
          </a:r>
          <a:endParaRPr lang="de-AT" sz="1200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6564" y="2548133"/>
        <a:ext cx="6489091" cy="318584"/>
      </dsp:txXfrm>
    </dsp:sp>
    <dsp:sp modelId="{7B761CD9-360F-4172-9B59-191D2DEDBB13}">
      <dsp:nvSpPr>
        <dsp:cNvPr id="0" name=""/>
        <dsp:cNvSpPr/>
      </dsp:nvSpPr>
      <dsp:spPr>
        <a:xfrm>
          <a:off x="47449" y="2508310"/>
          <a:ext cx="398230" cy="3982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8314" y="9443879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03.12.2021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50475" y="9442153"/>
            <a:ext cx="906263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7" name="Grafik 6" descr="Bundesministerium &#10;&#10;&#10;&#10;Klimaschutz, Umwelt, Energie, Mobilität, Innovation und Techn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51" y="432622"/>
            <a:ext cx="1478413" cy="464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314" y="944215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03.12.2021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6275"/>
            <a:ext cx="7443788" cy="4186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6292" y="4970463"/>
            <a:ext cx="5098673" cy="4224893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50475" y="9442152"/>
            <a:ext cx="906263" cy="498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H2FUTURE is a European flagship project for the generation of green hydrogen from electricity from renewable energy sources. Under the coordination of the utility VERBUND, the steel manufacturer </a:t>
            </a:r>
            <a:r>
              <a:rPr lang="en-US" sz="1200" dirty="0" err="1" smtClean="0"/>
              <a:t>voestalpine</a:t>
            </a:r>
            <a:r>
              <a:rPr lang="en-US" sz="1200" dirty="0" smtClean="0"/>
              <a:t> and Siemens Energy, a proton exchange membrane (PEM) </a:t>
            </a:r>
            <a:r>
              <a:rPr lang="en-US" sz="1200" dirty="0" err="1" smtClean="0"/>
              <a:t>electrolyser</a:t>
            </a:r>
            <a:r>
              <a:rPr lang="en-US" sz="1200" dirty="0" smtClean="0"/>
              <a:t> manufacturer, a large-scale 6 MW PEM electrolysis system will be installed and operated at the </a:t>
            </a:r>
            <a:r>
              <a:rPr lang="en-US" sz="1200" dirty="0" err="1" smtClean="0"/>
              <a:t>voestalpine</a:t>
            </a:r>
            <a:r>
              <a:rPr lang="en-US" sz="1200" dirty="0" smtClean="0"/>
              <a:t> Linz steel plant in Austria. The Austrian transmission system operator (TSO) Austrian Power Grid (APG) will support the prequalification of the </a:t>
            </a:r>
            <a:r>
              <a:rPr lang="en-US" sz="1200" dirty="0" err="1" smtClean="0"/>
              <a:t>electrolyser</a:t>
            </a:r>
            <a:r>
              <a:rPr lang="en-US" sz="1200" dirty="0" smtClean="0"/>
              <a:t> system for the provision of ancillary services.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710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800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293200"/>
            <a:ext cx="7978526" cy="1389600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24000"/>
            <a:ext cx="7978526" cy="997200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44000"/>
            <a:ext cx="2257181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792800"/>
            <a:ext cx="7978775" cy="2815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2240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800000"/>
            <a:ext cx="7978775" cy="280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800000"/>
            <a:ext cx="3813175" cy="280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800000"/>
            <a:ext cx="3812400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800000"/>
            <a:ext cx="38385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800000"/>
            <a:ext cx="38385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800000"/>
            <a:ext cx="7978775" cy="280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173600"/>
            <a:ext cx="5389200" cy="106200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370" cy="51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792800"/>
            <a:ext cx="7978525" cy="28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224000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44000"/>
            <a:ext cx="2257181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Hydrogen in Austria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2901082"/>
            <a:ext cx="5762576" cy="170544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Mauricio Belaunde</a:t>
            </a:r>
          </a:p>
          <a:p>
            <a:r>
              <a:rPr lang="en-GB" b="1" dirty="0" smtClean="0">
                <a:solidFill>
                  <a:srgbClr val="E6320F"/>
                </a:solidFill>
              </a:rPr>
              <a:t>Federal </a:t>
            </a:r>
            <a:r>
              <a:rPr lang="en-GB" b="1" dirty="0">
                <a:solidFill>
                  <a:srgbClr val="E6320F"/>
                </a:solidFill>
              </a:rPr>
              <a:t>Ministry for Climate Action, </a:t>
            </a:r>
            <a:r>
              <a:rPr lang="en-GB" b="1" dirty="0" smtClean="0">
                <a:solidFill>
                  <a:srgbClr val="E6320F"/>
                </a:solidFill>
              </a:rPr>
              <a:t>Environment,</a:t>
            </a:r>
          </a:p>
          <a:p>
            <a:r>
              <a:rPr lang="en-GB" b="1" dirty="0" smtClean="0">
                <a:solidFill>
                  <a:srgbClr val="E6320F"/>
                </a:solidFill>
              </a:rPr>
              <a:t>Energy</a:t>
            </a:r>
            <a:r>
              <a:rPr lang="en-GB" b="1" dirty="0">
                <a:solidFill>
                  <a:srgbClr val="E6320F"/>
                </a:solidFill>
              </a:rPr>
              <a:t>, Mobility, Innovation and Technology</a:t>
            </a:r>
          </a:p>
          <a:p>
            <a:r>
              <a:rPr lang="en-GB" sz="1200" dirty="0" smtClean="0"/>
              <a:t>Directorate-General </a:t>
            </a:r>
            <a:r>
              <a:rPr lang="en-GB" sz="1200" dirty="0"/>
              <a:t>VI – Climate Action and Energy </a:t>
            </a:r>
            <a:endParaRPr lang="de-DE" sz="1200" dirty="0"/>
          </a:p>
          <a:p>
            <a:r>
              <a:rPr lang="en-GB" sz="1200" dirty="0"/>
              <a:t>Department VI/2 – </a:t>
            </a:r>
            <a:r>
              <a:rPr lang="en-GB" sz="1200" dirty="0" smtClean="0"/>
              <a:t>Strategic Energy Policy</a:t>
            </a:r>
          </a:p>
          <a:p>
            <a:endParaRPr lang="de-DE" dirty="0"/>
          </a:p>
          <a:p>
            <a:r>
              <a:rPr lang="de-DE" dirty="0" smtClean="0"/>
              <a:t>UNECE Workshop, 8 </a:t>
            </a:r>
            <a:r>
              <a:rPr lang="de-DE" dirty="0" err="1" smtClean="0"/>
              <a:t>December</a:t>
            </a:r>
            <a:r>
              <a:rPr lang="de-DE" dirty="0" smtClean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11" name="Textplatzhalter 3"/>
          <p:cNvSpPr txBox="1">
            <a:spLocks/>
          </p:cNvSpPr>
          <p:nvPr/>
        </p:nvSpPr>
        <p:spPr>
          <a:xfrm>
            <a:off x="844550" y="2512956"/>
            <a:ext cx="5628613" cy="17734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04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Char char="−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756000" indent="-25200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Char char="»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FF0000"/>
                </a:solidFill>
              </a:rPr>
              <a:t>Federal Ministry for Climate Action, Environment, Energy, Mobility, Innovation and Technology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 smtClean="0"/>
              <a:t>Directorate-General VI – Climate Action and Energy </a:t>
            </a:r>
            <a:endParaRPr lang="de-DE" dirty="0" smtClean="0"/>
          </a:p>
          <a:p>
            <a:r>
              <a:rPr lang="en-GB" dirty="0" smtClean="0"/>
              <a:t>Department VI/2 – General Issues of Energy Transition and Sector Coupling</a:t>
            </a:r>
          </a:p>
          <a:p>
            <a:r>
              <a:rPr lang="de-DE" dirty="0"/>
              <a:t>v</a:t>
            </a:r>
            <a:r>
              <a:rPr lang="de-DE" dirty="0" smtClean="0"/>
              <a:t>i-2@bmk.gv.at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44550" y="2091104"/>
            <a:ext cx="7978526" cy="9972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de-AT" sz="2800" dirty="0" err="1" smtClean="0">
                <a:solidFill>
                  <a:schemeClr val="tx1"/>
                </a:solidFill>
              </a:rPr>
              <a:t>Thank</a:t>
            </a:r>
            <a:r>
              <a:rPr lang="de-AT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err="1" smtClean="0">
                <a:solidFill>
                  <a:schemeClr val="tx1"/>
                </a:solidFill>
              </a:rPr>
              <a:t>you</a:t>
            </a:r>
            <a:r>
              <a:rPr lang="de-AT" sz="2800" dirty="0" smtClean="0">
                <a:solidFill>
                  <a:schemeClr val="tx1"/>
                </a:solidFill>
              </a:rPr>
              <a:t>!</a:t>
            </a:r>
            <a:endParaRPr lang="de-A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Gas </a:t>
            </a:r>
            <a:r>
              <a:rPr lang="de-DE" dirty="0" err="1" smtClean="0"/>
              <a:t>demand</a:t>
            </a:r>
            <a:r>
              <a:rPr lang="de-DE" dirty="0" smtClean="0"/>
              <a:t> in </a:t>
            </a:r>
            <a:r>
              <a:rPr lang="de-DE" dirty="0" err="1" smtClean="0"/>
              <a:t>climate</a:t>
            </a:r>
            <a:r>
              <a:rPr lang="de-DE" dirty="0" smtClean="0"/>
              <a:t> neutral Austria 2040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535045"/>
            <a:ext cx="6025260" cy="329631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84663" y="4198518"/>
            <a:ext cx="1561172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Electricity</a:t>
            </a:r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consumption</a:t>
            </a:r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</a:t>
            </a:r>
            <a:endParaRPr lang="de-DE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45835" y="4198518"/>
            <a:ext cx="1282390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Gas </a:t>
            </a:r>
            <a:r>
              <a:rPr lang="de-DE" sz="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consumption</a:t>
            </a:r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2020</a:t>
            </a:r>
            <a:endParaRPr lang="de-DE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46811" y="4198518"/>
            <a:ext cx="1282390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Gas </a:t>
            </a:r>
            <a:r>
              <a:rPr lang="de-DE" sz="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demand</a:t>
            </a:r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2040</a:t>
            </a:r>
            <a:endParaRPr lang="de-DE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70160" y="4201144"/>
            <a:ext cx="1713686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Biomethane</a:t>
            </a:r>
            <a:r>
              <a:rPr lang="de-DE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potential AT 2040</a:t>
            </a:r>
            <a:endParaRPr lang="de-DE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Integration </a:t>
            </a:r>
            <a:r>
              <a:rPr lang="de-AT" dirty="0" err="1"/>
              <a:t>of</a:t>
            </a:r>
            <a:r>
              <a:rPr lang="de-AT" dirty="0"/>
              <a:t> hydrogen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energy</a:t>
            </a:r>
            <a:r>
              <a:rPr lang="de-AT" dirty="0"/>
              <a:t> </a:t>
            </a:r>
            <a:r>
              <a:rPr lang="de-AT" dirty="0" err="1"/>
              <a:t>system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765709567"/>
              </p:ext>
            </p:extLst>
          </p:nvPr>
        </p:nvGraphicFramePr>
        <p:xfrm>
          <a:off x="1529492" y="1670919"/>
          <a:ext cx="6774450" cy="3026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15" y="1861944"/>
            <a:ext cx="272185" cy="27218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35" y="2329422"/>
            <a:ext cx="258759" cy="25875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988" y="2787309"/>
            <a:ext cx="307125" cy="3071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00" y="3283869"/>
            <a:ext cx="298298" cy="29829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451" y="3782753"/>
            <a:ext cx="223018" cy="22301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496" y="4250912"/>
            <a:ext cx="262548" cy="26254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219983" y="2448174"/>
            <a:ext cx="1629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smtClean="0">
                <a:solidFill>
                  <a:srgbClr val="C0EAE9"/>
                </a:solidFill>
                <a:effectLst/>
                <a:latin typeface="Arial Rounded MT Bold" panose="020F0704030504030204" pitchFamily="34" charset="0"/>
                <a:cs typeface="Calibri" panose="020F0502020204030204" pitchFamily="34" charset="0"/>
              </a:rPr>
              <a:t>H</a:t>
            </a:r>
            <a:r>
              <a:rPr lang="de-DE" sz="7200" b="1" baseline="-25000" dirty="0" smtClean="0">
                <a:solidFill>
                  <a:srgbClr val="C0EAE9"/>
                </a:solidFill>
                <a:effectLst/>
                <a:latin typeface="Arial Rounded MT Bold" panose="020F0704030504030204" pitchFamily="34" charset="0"/>
                <a:cs typeface="Calibri" panose="020F0502020204030204" pitchFamily="34" charset="0"/>
              </a:rPr>
              <a:t>2</a:t>
            </a:r>
            <a:endParaRPr lang="de-DE" sz="7200" b="1" baseline="-25000" dirty="0">
              <a:solidFill>
                <a:srgbClr val="C0EAE9"/>
              </a:solidFill>
              <a:effectLst/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Hydrogen Strategy for Austria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555806" y="1676985"/>
            <a:ext cx="6251721" cy="303845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Abgerundetes Rechteck 6"/>
          <p:cNvSpPr/>
          <p:nvPr/>
        </p:nvSpPr>
        <p:spPr>
          <a:xfrm>
            <a:off x="1789692" y="1816393"/>
            <a:ext cx="3955055" cy="7131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 err="1" smtClean="0"/>
              <a:t>Steering</a:t>
            </a:r>
            <a:r>
              <a:rPr lang="de-AT" sz="1400" b="1" dirty="0" smtClean="0"/>
              <a:t> </a:t>
            </a:r>
            <a:r>
              <a:rPr lang="de-AT" sz="1400" b="1" dirty="0" err="1" smtClean="0"/>
              <a:t>Committee</a:t>
            </a:r>
            <a:endParaRPr lang="de-AT" sz="14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709050" y="2728802"/>
            <a:ext cx="2886631" cy="8570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/>
              <a:t>W</a:t>
            </a:r>
            <a:r>
              <a:rPr lang="de-AT" sz="1400" b="1" dirty="0" smtClean="0"/>
              <a:t>G 1</a:t>
            </a:r>
            <a:r>
              <a:rPr lang="de-AT" sz="1400" dirty="0" smtClean="0"/>
              <a:t>: </a:t>
            </a:r>
            <a:r>
              <a:rPr lang="de-AT" sz="1400" dirty="0"/>
              <a:t>Generation, </a:t>
            </a:r>
            <a:r>
              <a:rPr lang="de-AT" sz="1400" dirty="0" err="1"/>
              <a:t>infrastructure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storage</a:t>
            </a:r>
            <a:endParaRPr lang="de-AT" sz="1400" dirty="0"/>
          </a:p>
        </p:txBody>
      </p:sp>
      <p:sp>
        <p:nvSpPr>
          <p:cNvPr id="9" name="Abgerundetes Rechteck 8"/>
          <p:cNvSpPr/>
          <p:nvPr/>
        </p:nvSpPr>
        <p:spPr>
          <a:xfrm>
            <a:off x="709050" y="3714920"/>
            <a:ext cx="2886631" cy="8570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/>
              <a:t>W</a:t>
            </a:r>
            <a:r>
              <a:rPr lang="de-AT" sz="1400" b="1" dirty="0" smtClean="0"/>
              <a:t>G 2</a:t>
            </a:r>
            <a:r>
              <a:rPr lang="de-AT" sz="1400" dirty="0" smtClean="0"/>
              <a:t>: „</a:t>
            </a:r>
            <a:r>
              <a:rPr lang="de-AT" sz="1400" dirty="0" err="1" smtClean="0"/>
              <a:t>Greening</a:t>
            </a:r>
            <a:r>
              <a:rPr lang="de-AT" sz="1400" dirty="0" smtClean="0"/>
              <a:t> </a:t>
            </a:r>
            <a:r>
              <a:rPr lang="de-AT" sz="1400" dirty="0" err="1" smtClean="0"/>
              <a:t>the</a:t>
            </a:r>
            <a:r>
              <a:rPr lang="de-AT" sz="1400" dirty="0" smtClean="0"/>
              <a:t> Gas“ (H2 </a:t>
            </a:r>
            <a:r>
              <a:rPr lang="de-AT" sz="1400" dirty="0" err="1" smtClean="0"/>
              <a:t>and</a:t>
            </a:r>
            <a:r>
              <a:rPr lang="de-AT" sz="1400" dirty="0" smtClean="0"/>
              <a:t> Bio-</a:t>
            </a:r>
            <a:r>
              <a:rPr lang="de-AT" sz="1400" dirty="0" err="1" smtClean="0"/>
              <a:t>methane</a:t>
            </a:r>
            <a:r>
              <a:rPr lang="de-AT" sz="1400" dirty="0" smtClean="0"/>
              <a:t>)</a:t>
            </a:r>
            <a:endParaRPr lang="de-AT" sz="14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3767220" y="2728802"/>
            <a:ext cx="2886631" cy="8570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/>
              <a:t>W</a:t>
            </a:r>
            <a:r>
              <a:rPr lang="de-AT" sz="1400" b="1" dirty="0" smtClean="0"/>
              <a:t>G 3</a:t>
            </a:r>
            <a:r>
              <a:rPr lang="de-AT" sz="1400" dirty="0" smtClean="0"/>
              <a:t>: </a:t>
            </a:r>
            <a:r>
              <a:rPr lang="de-AT" sz="1400" dirty="0"/>
              <a:t>Hydrogen in </a:t>
            </a:r>
            <a:r>
              <a:rPr lang="de-AT" sz="1400" dirty="0" err="1"/>
              <a:t>industrial</a:t>
            </a:r>
            <a:r>
              <a:rPr lang="de-AT" sz="1400" dirty="0"/>
              <a:t> </a:t>
            </a:r>
            <a:r>
              <a:rPr lang="de-AT" sz="1400" dirty="0" err="1"/>
              <a:t>processes</a:t>
            </a:r>
            <a:endParaRPr lang="de-AT" sz="1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767220" y="3714920"/>
            <a:ext cx="2886631" cy="8570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b="1" dirty="0"/>
              <a:t>W</a:t>
            </a:r>
            <a:r>
              <a:rPr lang="de-AT" sz="1400" b="1" dirty="0" smtClean="0"/>
              <a:t>G 4</a:t>
            </a:r>
            <a:r>
              <a:rPr lang="de-AT" sz="1400" dirty="0" smtClean="0"/>
              <a:t>: </a:t>
            </a:r>
            <a:r>
              <a:rPr lang="en-US" sz="1400" dirty="0"/>
              <a:t>Fuel cells and hydrogen </a:t>
            </a:r>
            <a:r>
              <a:rPr lang="en-US" sz="1400" dirty="0" smtClean="0"/>
              <a:t>in </a:t>
            </a:r>
            <a:r>
              <a:rPr lang="en-US" sz="1400" dirty="0"/>
              <a:t>end use </a:t>
            </a:r>
            <a:r>
              <a:rPr lang="de-AT" sz="1400" dirty="0" smtClean="0"/>
              <a:t>(</a:t>
            </a:r>
            <a:r>
              <a:rPr lang="de-AT" sz="1400" b="1" dirty="0" smtClean="0"/>
              <a:t>4a </a:t>
            </a:r>
            <a:r>
              <a:rPr lang="de-AT" sz="1400" dirty="0" smtClean="0"/>
              <a:t>Mobility,</a:t>
            </a:r>
            <a:br>
              <a:rPr lang="de-AT" sz="1400" dirty="0" smtClean="0"/>
            </a:br>
            <a:r>
              <a:rPr lang="de-AT" sz="1400" b="1" dirty="0" smtClean="0"/>
              <a:t>4b</a:t>
            </a:r>
            <a:r>
              <a:rPr lang="de-AT" sz="1400" dirty="0" smtClean="0"/>
              <a:t> Buildings)</a:t>
            </a:r>
            <a:endParaRPr lang="de-AT" sz="1400" dirty="0"/>
          </a:p>
        </p:txBody>
      </p:sp>
      <p:sp>
        <p:nvSpPr>
          <p:cNvPr id="12" name="Rechteck 11"/>
          <p:cNvSpPr/>
          <p:nvPr/>
        </p:nvSpPr>
        <p:spPr>
          <a:xfrm>
            <a:off x="6913909" y="1676985"/>
            <a:ext cx="1602566" cy="142480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Accompanying Measures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Renewable </a:t>
            </a:r>
            <a:r>
              <a:rPr lang="en-US" sz="1200" b="1" dirty="0">
                <a:solidFill>
                  <a:schemeClr val="tx1"/>
                </a:solidFill>
              </a:rPr>
              <a:t>Expansion Act</a:t>
            </a:r>
            <a:endParaRPr lang="de-AT" sz="1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913909" y="3227295"/>
            <a:ext cx="1602566" cy="148814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 smtClean="0">
                <a:solidFill>
                  <a:schemeClr val="tx1"/>
                </a:solidFill>
              </a:rPr>
              <a:t>Input</a:t>
            </a:r>
          </a:p>
          <a:p>
            <a:pPr algn="ctr"/>
            <a:r>
              <a:rPr lang="de-AT" sz="1200" b="1" dirty="0" smtClean="0">
                <a:solidFill>
                  <a:schemeClr val="tx1"/>
                </a:solidFill>
              </a:rPr>
              <a:t>National </a:t>
            </a:r>
            <a:r>
              <a:rPr lang="de-AT" sz="1200" b="1" dirty="0" err="1" smtClean="0">
                <a:solidFill>
                  <a:schemeClr val="tx1"/>
                </a:solidFill>
              </a:rPr>
              <a:t>Energy</a:t>
            </a:r>
            <a:r>
              <a:rPr lang="de-AT" sz="1200" b="1" dirty="0" smtClean="0">
                <a:solidFill>
                  <a:schemeClr val="tx1"/>
                </a:solidFill>
              </a:rPr>
              <a:t> </a:t>
            </a:r>
            <a:r>
              <a:rPr lang="de-AT" sz="1200" b="1" dirty="0" err="1" smtClean="0">
                <a:solidFill>
                  <a:schemeClr val="tx1"/>
                </a:solidFill>
              </a:rPr>
              <a:t>and</a:t>
            </a:r>
            <a:r>
              <a:rPr lang="de-AT" sz="1200" b="1" dirty="0" smtClean="0">
                <a:solidFill>
                  <a:schemeClr val="tx1"/>
                </a:solidFill>
              </a:rPr>
              <a:t> </a:t>
            </a:r>
            <a:r>
              <a:rPr lang="de-AT" sz="1200" b="1" dirty="0" err="1" smtClean="0">
                <a:solidFill>
                  <a:schemeClr val="tx1"/>
                </a:solidFill>
              </a:rPr>
              <a:t>Climate</a:t>
            </a:r>
            <a:r>
              <a:rPr lang="de-AT" sz="1200" b="1" dirty="0" smtClean="0">
                <a:solidFill>
                  <a:schemeClr val="tx1"/>
                </a:solidFill>
              </a:rPr>
              <a:t> Plan</a:t>
            </a:r>
          </a:p>
        </p:txBody>
      </p:sp>
    </p:spTree>
    <p:extLst>
      <p:ext uri="{BB962C8B-B14F-4D97-AF65-F5344CB8AC3E}">
        <p14:creationId xmlns:p14="http://schemas.microsoft.com/office/powerpoint/2010/main" val="73872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Strategic </a:t>
            </a:r>
            <a:r>
              <a:rPr lang="de-AT" dirty="0" err="1" smtClean="0"/>
              <a:t>concept</a:t>
            </a:r>
            <a:r>
              <a:rPr lang="de-AT" dirty="0" smtClean="0"/>
              <a:t> for </a:t>
            </a:r>
            <a:r>
              <a:rPr lang="de-AT" dirty="0" err="1" smtClean="0"/>
              <a:t>renewable</a:t>
            </a:r>
            <a:r>
              <a:rPr lang="de-AT" dirty="0" smtClean="0"/>
              <a:t> </a:t>
            </a:r>
            <a:r>
              <a:rPr lang="de-AT" dirty="0" err="1" smtClean="0"/>
              <a:t>gases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614" y="1401203"/>
            <a:ext cx="6532349" cy="349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Strategy</a:t>
            </a:r>
            <a:r>
              <a:rPr lang="de-AT" dirty="0" smtClean="0"/>
              <a:t> </a:t>
            </a:r>
            <a:r>
              <a:rPr lang="de-AT" dirty="0" err="1" smtClean="0"/>
              <a:t>targets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1" y="2315444"/>
            <a:ext cx="8088610" cy="22102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sz="1500" dirty="0" err="1" smtClean="0"/>
              <a:t>Assuming</a:t>
            </a:r>
            <a:r>
              <a:rPr lang="de-AT" sz="1500" dirty="0" smtClean="0"/>
              <a:t> an </a:t>
            </a:r>
            <a:r>
              <a:rPr lang="de-AT" sz="1500" dirty="0" err="1" smtClean="0"/>
              <a:t>annual</a:t>
            </a:r>
            <a:r>
              <a:rPr lang="de-AT" sz="1500" dirty="0" smtClean="0"/>
              <a:t> </a:t>
            </a:r>
            <a:r>
              <a:rPr lang="de-AT" sz="1500" dirty="0" err="1" smtClean="0"/>
              <a:t>full</a:t>
            </a:r>
            <a:r>
              <a:rPr lang="de-AT" sz="1500" dirty="0" smtClean="0"/>
              <a:t> </a:t>
            </a:r>
            <a:r>
              <a:rPr lang="de-AT" sz="1500" dirty="0" err="1" smtClean="0"/>
              <a:t>load</a:t>
            </a:r>
            <a:r>
              <a:rPr lang="de-AT" sz="1500" dirty="0" smtClean="0"/>
              <a:t> </a:t>
            </a:r>
            <a:r>
              <a:rPr lang="de-AT" sz="1500" dirty="0" err="1" smtClean="0"/>
              <a:t>factor</a:t>
            </a:r>
            <a:r>
              <a:rPr lang="de-AT" sz="1500" dirty="0" smtClean="0"/>
              <a:t> </a:t>
            </a:r>
            <a:r>
              <a:rPr lang="de-AT" sz="1500" dirty="0" err="1" smtClean="0"/>
              <a:t>of</a:t>
            </a:r>
            <a:r>
              <a:rPr lang="de-AT" sz="1500" dirty="0" smtClean="0"/>
              <a:t> 5000 h/a </a:t>
            </a:r>
            <a:r>
              <a:rPr lang="de-AT" sz="1500" dirty="0" err="1" smtClean="0"/>
              <a:t>and</a:t>
            </a:r>
            <a:r>
              <a:rPr lang="de-AT" sz="1500" dirty="0" smtClean="0"/>
              <a:t> an </a:t>
            </a:r>
            <a:r>
              <a:rPr lang="de-AT" sz="1500" dirty="0" err="1" smtClean="0"/>
              <a:t>efficiency</a:t>
            </a:r>
            <a:r>
              <a:rPr lang="de-AT" sz="1500" dirty="0" smtClean="0"/>
              <a:t> </a:t>
            </a:r>
            <a:r>
              <a:rPr lang="de-AT" sz="1500" dirty="0" err="1" smtClean="0"/>
              <a:t>of</a:t>
            </a:r>
            <a:r>
              <a:rPr lang="de-AT" sz="1500" dirty="0" smtClean="0"/>
              <a:t> 75%:</a:t>
            </a:r>
            <a:br>
              <a:rPr lang="de-AT" sz="1500" dirty="0" smtClean="0"/>
            </a:br>
            <a:r>
              <a:rPr lang="de-AT" sz="1500" b="1" dirty="0" smtClean="0">
                <a:solidFill>
                  <a:srgbClr val="E6320F"/>
                </a:solidFill>
              </a:rPr>
              <a:t>1 GW </a:t>
            </a:r>
            <a:r>
              <a:rPr lang="de-AT" sz="1500" b="1" dirty="0" err="1" smtClean="0"/>
              <a:t>Electrolysis</a:t>
            </a:r>
            <a:r>
              <a:rPr lang="de-AT" sz="1500" b="1" dirty="0" smtClean="0"/>
              <a:t> </a:t>
            </a:r>
            <a:r>
              <a:rPr lang="de-AT" sz="1500" b="1" dirty="0" smtClean="0">
                <a:sym typeface="Symbol" panose="05050102010706020507" pitchFamily="18" charset="2"/>
              </a:rPr>
              <a:t> </a:t>
            </a:r>
            <a:r>
              <a:rPr lang="de-AT" sz="1500" b="1" dirty="0" smtClean="0">
                <a:solidFill>
                  <a:srgbClr val="E6320F"/>
                </a:solidFill>
              </a:rPr>
              <a:t>3,75 </a:t>
            </a:r>
            <a:r>
              <a:rPr lang="de-AT" sz="1500" b="1" dirty="0" err="1" smtClean="0">
                <a:solidFill>
                  <a:srgbClr val="E6320F"/>
                </a:solidFill>
              </a:rPr>
              <a:t>TWh</a:t>
            </a:r>
            <a:r>
              <a:rPr lang="de-AT" sz="1500" b="1" dirty="0" smtClean="0">
                <a:solidFill>
                  <a:srgbClr val="E6320F"/>
                </a:solidFill>
              </a:rPr>
              <a:t> </a:t>
            </a:r>
            <a:r>
              <a:rPr lang="de-AT" sz="1500" b="1" dirty="0" smtClean="0"/>
              <a:t>Hydrogen</a:t>
            </a:r>
            <a:r>
              <a:rPr lang="de-AT" sz="1500" dirty="0" smtClean="0"/>
              <a:t> per </a:t>
            </a:r>
            <a:r>
              <a:rPr lang="de-AT" sz="1500" dirty="0" err="1" smtClean="0"/>
              <a:t>year</a:t>
            </a:r>
            <a:endParaRPr lang="de-AT" sz="1500" dirty="0" smtClean="0"/>
          </a:p>
          <a:p>
            <a:pPr>
              <a:spcAft>
                <a:spcPts val="600"/>
              </a:spcAft>
            </a:pPr>
            <a:r>
              <a:rPr lang="de-AT" sz="1500" b="1" dirty="0" err="1" smtClean="0"/>
              <a:t>Current</a:t>
            </a:r>
            <a:r>
              <a:rPr lang="de-AT" sz="1500" b="1" dirty="0" smtClean="0"/>
              <a:t> </a:t>
            </a:r>
            <a:r>
              <a:rPr lang="de-AT" sz="1500" b="1" dirty="0" err="1" smtClean="0"/>
              <a:t>consumption</a:t>
            </a:r>
            <a:r>
              <a:rPr lang="de-AT" sz="1500" b="1" dirty="0"/>
              <a:t> </a:t>
            </a:r>
            <a:r>
              <a:rPr lang="de-AT" sz="1500" dirty="0" err="1" smtClean="0"/>
              <a:t>of</a:t>
            </a:r>
            <a:r>
              <a:rPr lang="de-AT" sz="1500" dirty="0" smtClean="0"/>
              <a:t> (</a:t>
            </a:r>
            <a:r>
              <a:rPr lang="de-AT" sz="1500" dirty="0" err="1" smtClean="0"/>
              <a:t>grey</a:t>
            </a:r>
            <a:r>
              <a:rPr lang="de-AT" sz="1500" dirty="0" smtClean="0"/>
              <a:t>) hydrogen: </a:t>
            </a:r>
            <a:r>
              <a:rPr lang="de-AT" sz="1500" dirty="0" smtClean="0">
                <a:solidFill>
                  <a:srgbClr val="E6320F"/>
                </a:solidFill>
                <a:sym typeface="Symbol" panose="05050102010706020507" pitchFamily="18" charset="2"/>
              </a:rPr>
              <a:t></a:t>
            </a:r>
            <a:r>
              <a:rPr lang="de-AT" sz="1500" b="1" dirty="0" smtClean="0">
                <a:solidFill>
                  <a:srgbClr val="E6320F"/>
                </a:solidFill>
              </a:rPr>
              <a:t>140.000 </a:t>
            </a:r>
            <a:r>
              <a:rPr lang="de-AT" sz="1500" b="1" dirty="0" err="1" smtClean="0">
                <a:solidFill>
                  <a:srgbClr val="E6320F"/>
                </a:solidFill>
              </a:rPr>
              <a:t>tonnes</a:t>
            </a:r>
            <a:r>
              <a:rPr lang="de-AT" sz="1500" b="1" dirty="0" smtClean="0"/>
              <a:t> </a:t>
            </a:r>
            <a:r>
              <a:rPr lang="de-AT" sz="1500" b="1" dirty="0"/>
              <a:t>(4,6 </a:t>
            </a:r>
            <a:r>
              <a:rPr lang="de-AT" sz="1500" b="1" dirty="0" err="1" smtClean="0"/>
              <a:t>TWh</a:t>
            </a:r>
            <a:r>
              <a:rPr lang="de-AT" sz="1500" b="1" dirty="0" smtClean="0"/>
              <a:t>)</a:t>
            </a:r>
            <a:r>
              <a:rPr lang="de-AT" sz="1500" baseline="30000" dirty="0" smtClean="0"/>
              <a:t>1</a:t>
            </a:r>
          </a:p>
          <a:p>
            <a:pPr>
              <a:spcAft>
                <a:spcPts val="600"/>
              </a:spcAft>
            </a:pPr>
            <a:r>
              <a:rPr lang="de-AT" sz="1500" dirty="0" smtClean="0"/>
              <a:t>Hydrogen </a:t>
            </a:r>
            <a:r>
              <a:rPr lang="de-AT" sz="1500" dirty="0" err="1" smtClean="0"/>
              <a:t>demand</a:t>
            </a:r>
            <a:r>
              <a:rPr lang="de-AT" sz="1500" dirty="0" smtClean="0"/>
              <a:t> </a:t>
            </a:r>
            <a:r>
              <a:rPr lang="de-AT" sz="1500" dirty="0" err="1" smtClean="0"/>
              <a:t>for</a:t>
            </a:r>
            <a:r>
              <a:rPr lang="de-AT" sz="1500" dirty="0" smtClean="0"/>
              <a:t> </a:t>
            </a:r>
            <a:r>
              <a:rPr lang="de-AT" sz="1500" dirty="0" err="1" smtClean="0"/>
              <a:t>full</a:t>
            </a:r>
            <a:r>
              <a:rPr lang="de-AT" sz="1500" dirty="0" smtClean="0"/>
              <a:t> </a:t>
            </a:r>
            <a:r>
              <a:rPr lang="de-AT" sz="1500" dirty="0" err="1" smtClean="0"/>
              <a:t>industrial</a:t>
            </a:r>
            <a:r>
              <a:rPr lang="de-AT" sz="1500" dirty="0" smtClean="0"/>
              <a:t> </a:t>
            </a:r>
            <a:r>
              <a:rPr lang="de-AT" sz="1500" dirty="0" err="1" smtClean="0"/>
              <a:t>decarbonisation</a:t>
            </a:r>
            <a:r>
              <a:rPr lang="de-AT" sz="1500" dirty="0" smtClean="0"/>
              <a:t> </a:t>
            </a:r>
            <a:r>
              <a:rPr lang="de-AT" sz="1500" dirty="0" err="1" smtClean="0"/>
              <a:t>highly</a:t>
            </a:r>
            <a:r>
              <a:rPr lang="de-AT" sz="1500" dirty="0" smtClean="0"/>
              <a:t> </a:t>
            </a:r>
            <a:r>
              <a:rPr lang="de-AT" sz="1500" dirty="0" err="1" smtClean="0"/>
              <a:t>exceeds</a:t>
            </a:r>
            <a:r>
              <a:rPr lang="de-AT" sz="1500" dirty="0" smtClean="0"/>
              <a:t> AT </a:t>
            </a:r>
            <a:r>
              <a:rPr lang="de-AT" sz="1500" dirty="0" err="1" smtClean="0"/>
              <a:t>installation</a:t>
            </a:r>
            <a:r>
              <a:rPr lang="de-AT" sz="1500" dirty="0" smtClean="0"/>
              <a:t> </a:t>
            </a:r>
            <a:r>
              <a:rPr lang="de-AT" sz="1500" dirty="0" err="1" smtClean="0"/>
              <a:t>targets</a:t>
            </a:r>
            <a:r>
              <a:rPr lang="de-AT" sz="1500" dirty="0" smtClean="0"/>
              <a:t/>
            </a:r>
            <a:br>
              <a:rPr lang="de-AT" sz="1500" dirty="0" smtClean="0"/>
            </a:br>
            <a:r>
              <a:rPr lang="de-AT" sz="1200" dirty="0" smtClean="0">
                <a:sym typeface="Symbol" panose="05050102010706020507" pitchFamily="18" charset="2"/>
              </a:rPr>
              <a:t></a:t>
            </a:r>
            <a:r>
              <a:rPr lang="de-AT" sz="1200" dirty="0" smtClean="0"/>
              <a:t>500.000 </a:t>
            </a:r>
            <a:r>
              <a:rPr lang="de-AT" sz="1200" dirty="0" err="1" smtClean="0"/>
              <a:t>tonnes</a:t>
            </a:r>
            <a:r>
              <a:rPr lang="de-AT" sz="1200" dirty="0" smtClean="0"/>
              <a:t> (16,7 </a:t>
            </a:r>
            <a:r>
              <a:rPr lang="de-AT" sz="1200" dirty="0" err="1" smtClean="0"/>
              <a:t>TWh</a:t>
            </a:r>
            <a:r>
              <a:rPr lang="de-AT" sz="1200" dirty="0" smtClean="0"/>
              <a:t>) </a:t>
            </a:r>
            <a:r>
              <a:rPr lang="de-AT" sz="1200" dirty="0" err="1" smtClean="0"/>
              <a:t>of</a:t>
            </a:r>
            <a:r>
              <a:rPr lang="de-AT" sz="1200" dirty="0" smtClean="0"/>
              <a:t> hydrogen </a:t>
            </a:r>
            <a:r>
              <a:rPr lang="de-AT" sz="1200" dirty="0" err="1" smtClean="0"/>
              <a:t>would</a:t>
            </a:r>
            <a:r>
              <a:rPr lang="de-AT" sz="1200" dirty="0" smtClean="0"/>
              <a:t> </a:t>
            </a:r>
            <a:r>
              <a:rPr lang="de-AT" sz="1200" dirty="0" err="1" smtClean="0"/>
              <a:t>be</a:t>
            </a:r>
            <a:r>
              <a:rPr lang="de-AT" sz="1200" dirty="0" smtClean="0"/>
              <a:t> </a:t>
            </a:r>
            <a:r>
              <a:rPr lang="de-AT" sz="1200" dirty="0" err="1" smtClean="0"/>
              <a:t>required</a:t>
            </a:r>
            <a:r>
              <a:rPr lang="de-AT" sz="1200" dirty="0"/>
              <a:t> </a:t>
            </a:r>
            <a:r>
              <a:rPr lang="de-AT" sz="1200" dirty="0" err="1" smtClean="0"/>
              <a:t>solely</a:t>
            </a:r>
            <a:r>
              <a:rPr lang="de-AT" sz="1200" dirty="0" smtClean="0"/>
              <a:t> </a:t>
            </a:r>
            <a:r>
              <a:rPr lang="de-AT" sz="1200" dirty="0" err="1" smtClean="0"/>
              <a:t>for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dirty="0" err="1" smtClean="0"/>
              <a:t>decarbonisation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dirty="0" err="1" smtClean="0"/>
              <a:t>steel</a:t>
            </a:r>
            <a:r>
              <a:rPr lang="de-AT" sz="1200" dirty="0" smtClean="0"/>
              <a:t> </a:t>
            </a:r>
            <a:r>
              <a:rPr lang="de-AT" sz="1200" dirty="0" err="1" smtClean="0"/>
              <a:t>industry</a:t>
            </a:r>
            <a:endParaRPr lang="de-AT" sz="1200" dirty="0" smtClean="0"/>
          </a:p>
          <a:p>
            <a:pPr marL="252000" lvl="1" indent="0">
              <a:spcAft>
                <a:spcPts val="600"/>
              </a:spcAft>
              <a:buNone/>
            </a:pPr>
            <a:r>
              <a:rPr lang="de-AT" sz="1200" dirty="0" smtClean="0"/>
              <a:t>		→ Import </a:t>
            </a: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renewable</a:t>
            </a:r>
            <a:r>
              <a:rPr lang="de-AT" sz="1200" dirty="0" smtClean="0"/>
              <a:t> hydrogen </a:t>
            </a:r>
            <a:r>
              <a:rPr lang="de-AT" sz="1200" dirty="0" err="1" smtClean="0"/>
              <a:t>to</a:t>
            </a:r>
            <a:r>
              <a:rPr lang="de-AT" sz="1200" dirty="0" smtClean="0"/>
              <a:t> </a:t>
            </a:r>
            <a:r>
              <a:rPr lang="de-AT" sz="1200" dirty="0" err="1" smtClean="0"/>
              <a:t>fill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dirty="0" err="1" smtClean="0"/>
              <a:t>gap</a:t>
            </a:r>
            <a:r>
              <a:rPr lang="de-AT" sz="1200" dirty="0" smtClean="0"/>
              <a:t>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39751" y="4549534"/>
            <a:ext cx="50940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de-AT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Berechnungen BMK auf Basis Statistik Austria und Input der Arbeitsgruppen zur Wasserstoffstrategie</a:t>
            </a:r>
          </a:p>
        </p:txBody>
      </p:sp>
      <p:sp>
        <p:nvSpPr>
          <p:cNvPr id="7" name="Rechteck 6"/>
          <p:cNvSpPr/>
          <p:nvPr/>
        </p:nvSpPr>
        <p:spPr>
          <a:xfrm>
            <a:off x="1742036" y="1768417"/>
            <a:ext cx="5574454" cy="4741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b="1" dirty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Installation </a:t>
            </a:r>
            <a:r>
              <a:rPr lang="de-AT" b="1" dirty="0" err="1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AT" b="1" dirty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de-AT" b="1" dirty="0" smtClean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de-AT" b="1" dirty="0" err="1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electrolyser</a:t>
            </a:r>
            <a:r>
              <a:rPr lang="de-AT" b="1" dirty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de-AT" b="1" dirty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de-AT" b="1" dirty="0">
                <a:solidFill>
                  <a:srgbClr val="E632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2030</a:t>
            </a:r>
            <a:endParaRPr lang="de-AT" sz="1600" b="1" dirty="0">
              <a:solidFill>
                <a:srgbClr val="E6320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Hydrogen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Renewables</a:t>
            </a:r>
            <a:r>
              <a:rPr lang="de-DE" dirty="0" smtClean="0"/>
              <a:t>-Expansion-Act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04003" y="4691136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372848" y="1846091"/>
            <a:ext cx="1929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E6320F"/>
                </a:solidFill>
              </a:rPr>
              <a:t>€40</a:t>
            </a:r>
            <a:r>
              <a:rPr lang="en-GB" sz="2000" b="1" dirty="0" smtClean="0">
                <a:solidFill>
                  <a:srgbClr val="E6320F"/>
                </a:solidFill>
              </a:rPr>
              <a:t>M p.a.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96983" y="2021698"/>
            <a:ext cx="53783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</a:t>
            </a:r>
            <a:r>
              <a:rPr lang="de-DE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aid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renewable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hydrogen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facilities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electrolysers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sz="1400" b="1" dirty="0">
              <a:solidFill>
                <a:srgbClr val="E6320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40001" y="3117193"/>
            <a:ext cx="6599083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Waived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network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fees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electrolysers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specific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circumstances</a:t>
            </a:r>
            <a:endParaRPr lang="de-DE" b="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Waived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renewable-energy-levies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renewable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electrolyser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operation</a:t>
            </a:r>
            <a:endParaRPr lang="de-DE" b="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Definitions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renewable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hydrogen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renewable</a:t>
            </a:r>
            <a:r>
              <a:rPr lang="de-DE" b="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b="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gases</a:t>
            </a:r>
            <a:endParaRPr lang="de-DE" b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40001" y="2809416"/>
            <a:ext cx="4973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de-DE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Accompanying</a:t>
            </a:r>
            <a:r>
              <a:rPr lang="de-DE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u="sng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measures</a:t>
            </a:r>
            <a:r>
              <a:rPr lang="de-DE" u="sng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de-DE" u="sng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Flagship projects in Austria (1)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  <p:pic>
        <p:nvPicPr>
          <p:cNvPr id="1026" name="Picture 2" descr="https://www.h2future-project.eu/images/200921_fotos/Wasserstoffanlage_35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7" r="5894" b="9612"/>
          <a:stretch/>
        </p:blipFill>
        <p:spPr bwMode="auto">
          <a:xfrm>
            <a:off x="2692720" y="1732162"/>
            <a:ext cx="2671807" cy="21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h2future-project.eu/images/200921_fotos/Wasserstoffanlage_10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5" t="8563" r="8167"/>
          <a:stretch/>
        </p:blipFill>
        <p:spPr bwMode="auto">
          <a:xfrm>
            <a:off x="5499157" y="1732162"/>
            <a:ext cx="2778363" cy="217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2FUTU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91" y="1797129"/>
            <a:ext cx="1325357" cy="156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95692" y="4102310"/>
            <a:ext cx="7381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 MW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PEM electrolyser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Cooperation between utility </a:t>
            </a:r>
            <a:r>
              <a:rPr lang="en-GB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Verbund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steel producer </a:t>
            </a:r>
            <a:r>
              <a:rPr lang="en-GB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voestalpine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electrolyser manufacturer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Siemens Energy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TSO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Austrian Power Grid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2" name="Picture 8" descr="Back to hom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67" b="-2856"/>
          <a:stretch/>
        </p:blipFill>
        <p:spPr bwMode="auto">
          <a:xfrm>
            <a:off x="845170" y="3523557"/>
            <a:ext cx="1829223" cy="41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6001349" y="3941971"/>
            <a:ext cx="239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Source: www.h2future-project.eu</a:t>
            </a:r>
            <a:endParaRPr lang="en-GB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1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Flagship projects in Austria (2)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54" y="1656638"/>
            <a:ext cx="5539318" cy="339506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446986" y="2924503"/>
            <a:ext cx="36339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European H2 value chains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Production and transport of renewable hydrogen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Regional </a:t>
            </a:r>
            <a:r>
              <a:rPr lang="en-GB" dirty="0" err="1" smtClean="0"/>
              <a:t>cooperations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853164"/>
      </p:ext>
    </p:extLst>
  </p:cSld>
  <p:clrMapOvr>
    <a:masterClrMapping/>
  </p:clrMapOvr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K-PPT-16x9-Calibri" id="{5381E9FA-B40A-4CE6-BB8E-05B8030D30C6}" vid="{E930279F-78D0-4C9E-8867-9595AD245C5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BMK-PPT-16x9-Calibri</Template>
  <TotalTime>0</TotalTime>
  <Words>557</Words>
  <Application>Microsoft Office PowerPoint</Application>
  <PresentationFormat>Bildschirmpräsentation (16:9)</PresentationFormat>
  <Paragraphs>70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Arial Rounded MT Bold</vt:lpstr>
      <vt:lpstr>Calibri</vt:lpstr>
      <vt:lpstr>Corbel</vt:lpstr>
      <vt:lpstr>Courier New</vt:lpstr>
      <vt:lpstr>Symbol</vt:lpstr>
      <vt:lpstr>Times New Roman</vt:lpstr>
      <vt:lpstr>Wingdings</vt:lpstr>
      <vt:lpstr>Republik-AT-4x3</vt:lpstr>
      <vt:lpstr>Hydrogen in Austria</vt:lpstr>
      <vt:lpstr>Gas demand in climate neutral Austria 2040</vt:lpstr>
      <vt:lpstr>Integration of hydrogen in the energy system</vt:lpstr>
      <vt:lpstr>Hydrogen Strategy for Austria</vt:lpstr>
      <vt:lpstr>Strategic concept for renewable gases</vt:lpstr>
      <vt:lpstr>Strategy targets</vt:lpstr>
      <vt:lpstr>Hydrogen in the Renewables-Expansion-Act</vt:lpstr>
      <vt:lpstr>Flagship projects in Austria (1)</vt:lpstr>
      <vt:lpstr>Flagship projects in Austria (2)</vt:lpstr>
      <vt:lpstr>PowerPoint-Präsentation</vt:lpstr>
    </vt:vector>
  </TitlesOfParts>
  <Company>BMLFUW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VI/1</dc:creator>
  <cp:lastModifiedBy>VI-2</cp:lastModifiedBy>
  <cp:revision>136</cp:revision>
  <cp:lastPrinted>2020-09-24T08:38:10Z</cp:lastPrinted>
  <dcterms:created xsi:type="dcterms:W3CDTF">2020-09-08T07:22:11Z</dcterms:created>
  <dcterms:modified xsi:type="dcterms:W3CDTF">2021-12-03T14:44:57Z</dcterms:modified>
</cp:coreProperties>
</file>