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98" r:id="rId2"/>
    <p:sldId id="286" r:id="rId3"/>
    <p:sldId id="307" r:id="rId4"/>
    <p:sldId id="304" r:id="rId5"/>
    <p:sldId id="303" r:id="rId6"/>
    <p:sldId id="1194" r:id="rId7"/>
    <p:sldId id="1205" r:id="rId8"/>
    <p:sldId id="1208" r:id="rId9"/>
    <p:sldId id="1190" r:id="rId10"/>
    <p:sldId id="1207" r:id="rId11"/>
    <p:sldId id="1209" r:id="rId12"/>
    <p:sldId id="309" r:id="rId13"/>
    <p:sldId id="30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tz, Henrik GIZ" initials="NHG" lastIdx="23" clrIdx="0"/>
  <p:cmAuthor id="2" name="Stephan Poth" initials="SP" lastIdx="2" clrIdx="1"/>
  <p:cmAuthor id="3" name="Schwietert, Anja, IIC3" initials="Schw" lastIdx="6" clrIdx="2"/>
  <p:cmAuthor id="4" name="Glanemann, Nicole, Dr., IIA1" initials="NG" lastIdx="2" clrIdx="3"/>
  <p:cmAuthor id="5" name="Poth, Stephan GIZ" initials="PSG" lastIdx="2" clrIdx="4">
    <p:extLst/>
  </p:cmAuthor>
  <p:cmAuthor id="6" name="Franzen, Karin GIZ" initials="FKG" lastIdx="19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A3"/>
    <a:srgbClr val="FFEB00"/>
    <a:srgbClr val="D7DC6E"/>
    <a:srgbClr val="008BC5"/>
    <a:srgbClr val="5780A3"/>
    <a:srgbClr val="B9C3C9"/>
    <a:srgbClr val="009451"/>
    <a:srgbClr val="E45F34"/>
    <a:srgbClr val="EEABA7"/>
    <a:srgbClr val="8BB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88721" autoAdjust="0"/>
  </p:normalViewPr>
  <p:slideViewPr>
    <p:cSldViewPr snapToGrid="0">
      <p:cViewPr varScale="1">
        <p:scale>
          <a:sx n="113" d="100"/>
          <a:sy n="113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Sheet1!$A$2:$A$13</cx:f>
        <cx:lvl ptCount="12">
          <cx:pt idx="0">Germany</cx:pt>
        </cx:lvl>
      </cx:strDim>
      <cx:numDim type="colorVal">
        <cx:f>Sheet1!$B$2:$B$13</cx:f>
        <cx:lvl ptCount="12" formatCode="General">
          <cx:pt idx="0">20</cx:pt>
        </cx:lvl>
      </cx:numDim>
    </cx:data>
  </cx:chartData>
  <cx:chart>
    <cx:plotArea>
      <cx:plotAreaRegion>
        <cx:series layoutId="regionMap" uniqueId="{57715538-A666-4FAA-8014-2598D7C1B2B4}">
          <cx:tx>
            <cx:txData>
              <cx:f>Sheet1!$B$1</cx:f>
              <cx:v>Series1</cx:v>
            </cx:txData>
          </cx:tx>
          <cx:spPr>
            <a:solidFill>
              <a:srgbClr val="00B8F2"/>
            </a:solidFill>
          </cx:spPr>
          <cx:dataId val="0"/>
          <cx:layoutPr>
            <cx:geography cultureLanguage="en-US" cultureRegion="US" attribution="Powered by Bing">
              <cx:geoCache provider="{E9337A44-BEBE-4D9F-B70C-5C5E7DAFC167}">
                <cx:binary>jHrZlp24su2v1PDzUZU6BOyx6zwIWH32ttP2CyOdTiOBJBohuq+/kd7NdblquM6D06zFAqRQxIw5
p/jn8/KPZ/PyNPyyWOP8P56X39+ocez+8dtv/lm92Cf/q9XPQ+vbr+Ovz639rf36VT+//PZleJq1
q36jmPDfntXTML4sb/73n3C36qW9tM9Po27dXXgZ1vsXH8zof3LuL0/98twGN75eXsGdfn+zfxns
k1vf/PLiRj2ub9fu5fc3f/jNm19++/FOf3rqLwYGNoYvcG1EfsUpowmOU0qZgKM3v5jWVf8+TfCv
LME0pUlKeSRwFP3n0ddPFi7/P4zn22ievnwZXrz/5d//f3fhHwb/3ffat9m/5p61rwPNi28z++2P
sf3ff/7wBcz1h2++C//Pzv03SPnT+FR8i+53V/787H8C/sOlP1ukf63f8cvvb1L+3ZK93uHfl/1l
gP9zwcuTH39/Q6JfMUuTOI3TJElSIt78Mr+8noh+TUQkaCpihjEnEYZnuHYYFZyCa4Qg8HtCaRQl
UfrmF9+G11M8/pXGUZzELGIRgeuj/+bybWvWqnX/DcO/P//igr1ttRv9728oPL37189eRxljgqlI
COcwrhiew2AM3fPTPdQL/Jr8zxaXtmPjprPAx11aGqp2k4i5RF2Ycr8laZKx2ucmrN3VloZtX5uE
y61x7rYi+Mgs2/U19XqXGnHF+lIfOKnVhSDSS5x2tPj2MdZlsw/D/KXZKn+z9bzLx1mMBdrY8bvA
/8WEGP3zhGIMpQBVEAnB+Ov57yYUz76pUaV05rr4CW28PKevf6IuzZM0fEhoO8ltjZvzSpHP07Gc
LmXVzpdya7Cc4noqEqMPekwvta+mt7ht15uy95dROSNXU/J9RyKdj9sUZ7RVyYVVQ3IRHCeX/tl2
h16JdkdENV9Z3fZZSe1eTW67/fk04z9PkwEUMEwpJ4InMf7jNFtIFj4NbZul3Ryd+65HQ7G09svg
p3qv9ThlhjfZUHl01pbxfdSvXUbSir0LZTzcjJO5MGeXq3FRB9Kl67XmWD1UwV7qaLtJOkoOwaLl
to7tkItOmFKqxdmjKTcIZlmmWd8Px5CUKMcaq89dtHf8KGhZ3Uw2QoemLaNzug6R7Fv80k0V+TjW
IuSsm9xhXqo8Es5d++s6Fiyb5rQV0qD6EGK2FBMdp7M37tzNQ3PAykU5D1yclzLVMjJV9cFPQuyM
r8nu28fFrUZ2pYmulXbJOZktl2YLGWUdOjZMPAaNOyrpWLIjlOM1WvWWodGgrFx5c4ma6d9/NPH7
ny/UKzT/UGCMCh4xltJYpJj9sFAj953vRN1mCxvtbmC4uZjOwOP1ZA4JOuBg4kraml4NIjYFqevt
jBEfZaNrdlDr8mRXHEvI2/a6X0O1S6YV3+OyZ1eTF1eoRl4mrzmgEUqzyrT66GjQxZr0rUy0J+e4
YdsuNonJ/2Zq5M9Tg7zmNOUi4kzQH0qtm7t5m5CvM4PZcOCs6nq5CHs967jcq55E53gZ4v3CY1vK
pFyTvLJ2kUQxcUJ+7LKuK7eMc92nRZu2+UKhWERCP9hVldd4jthlod5cUrRefj508hdDjylJBMWw
NCJhr6v2HUpMuDV9v6I661Kbo34Rx4nX5v3ctky6OTl345rKNCJaJmtXnaOlyjqrmuznwwCs/lNy
xADwHPo2JiyKf0Bfv8zLGHDdZPPQp/vRTInkqxnPZObv6rFylzKl9qJej1bs+r133aPSXQxLHj+k
0Z1CU3pqE56evh0tkSr/dVSJOORkEomcUBguZNB9PglYn+DnbW+BzfzdVP4qolwIaCiRSFPGXqf6
XUS9E/FKO9JkAXVrMS7NdB7ZvTeanL59CK9F/e1oa9vhADRuPejXHPn/f7YNMGOtUy97rZPdt15h
hqpA83B2vEuk883f4OhfJQJUPPQ9EnMYd/RDInRhZMnaMJvFE8sdqry0EWnyqV6aopoIzk1Vf7ED
SY+2RHwv+FeMmr/pWeQVA/7YhBmwA/oK5JAD/EcwXzYchGG9zZaujHZbXz1HSUNy6kQkAefxJa1o
L72mSpa9vo1VP/3N8pE/wxTHOGIUOAqgFP9TQazahqUZTNYYE50VGVmOvGmvdG0kMbg8J63/LGrW
7NcUVWftezmx+Y73jslFdw+LU8uViMqM9tV0xnPbrNKmobn6ecX8Rag4jlmMo1gA9RHxaxp+l2aO
eZrQbjGZQgEyHLH4aiB0O1H/miOhv/TxlOZ8DPyi7MPQEnX6+Qi+ReKPiwV5Ao+OIo6Bov0I6DEi
jespbbNtOBBe6YdFdZni+H1jmv6jqB3NfD/3sg3+3SoULcSK6DGKgkSJJZfYN27XJFsrS5fiy5h4
qHlGVYHLpS1SQFm5RZGX9SjusR/igscpP9LIj7so2okubT/EkwiyXLul+NbQ7bTGOWraR9rwTWKx
8Ws6xEjqxTfFNxhexOjPPw8D/XPOxkA+QHYQgllCyQ/Q1SS4asdybbOkPqk+3ijQvRlfKx/jaxaP
V+mqpmMUzClM3herwG/J4Ng7QtbzZgZziifSSmqraQdNoLrCIzs1eomP42hwprVK/6YRA2P+ocZi
zAh0YQxkN+Y/jndbMVcLtMd/Eaaxx3ovZlpdBtYHmEP6YR5FlkIYr80wff15sOK/ejY8EieA85y9
svnvk1bYktc1D20265DuWT0jLTeGqsyzYN/CkKGYcDP/XU3/xZQJEA+REgKJiqMflmgsyQKyoHp9
LGKZf3KhTnZVp+N8SXWQrRjwZXC2z/maFiawNa+4qM/aYJkMqs+Y9fbURHrLF88Or3rkwZ8nMwx/
043pn3tHTKCkOagJ6Mb8Vb9+H5/R+WpcOoiPiin+PHe1rNQgexrEu5opu2sjdd8s1t/VaAzZzLDP
BjTtw9TXq8RDG2XURuPO6O1zJ/rmagmDvQmNR9KX5fiAt2WTizJ/E9+/WNWYck5jaCDJn6GoJ0kl
XCksxAmbXaWnWgptrvzYR/lArTpsZk7+jnP9iTEIDGw/Bc4FcE3h8I+hCnG91RuEUDY9AbAmH0Mf
xlNDl7tUVblO4jizcUukKJMsMVWTc21PZYI7yZJ4lS4xtyOuH1ZffU4bP0J7Uflmyw+sqUY59mgf
Sp0NdTPIplRYoij6mzoUkPQ/loOgBPwMII0RB/SIfyiHGpZnTAeVyJoDb1wTfjcsTbdPNNqFrYZ+
n6gyK5XaG6bp1YSafOWovp92fKl8Xm09zUdeYGZdwaPN5AL5Rm5lWhVTp5K8X8uLUpHIFLHbTjtz
242sziKR9PmcTG5HquFu20DGRlO6Yy1Jr4BXHyfizM5z9BJ1+eSILpBAPNva5tyk472jUXLveQJh
pIkckmjK3bGt0akhOjr6UgU5rnQsqCnHbJveD8gWvdvGc4iokQJ7tYfGIRmqr22p/ZmED5MoYcQt
p4We0iSfu41lPavlzMdNGtVJn87v3MCpZJ168R3btX4m0gHnznEV98WIwlcxAyuJa3djrOQ+XYs0
Ree5QxfXv0tK7x/uQMp1RTt3roCqH7PZG5EnFcnxstkjo26VCSjz3KRPFV60BLoh8gmL6ITL5qD4
zPLWoUb6WXyg2qDCj5B9dVxYUrujgccOTbWc+UZuF8S7B5eZq5mx+i4u6zirGPM5ov6R4anKwip8
0Qxopxa7C62+beuYZpq0rSRlH0nEkd570p2m1i5ZHe68mEPWEd5JM5RhXzpC5UxxKFw9IVl1XYAW
aEE1jlOB0uWxtuvnRS2TnG0oc+TqGZYWUDZ+GlZWDIuhxdJELl+n7ZQop6VZIrbzpy1t+jOl6Hox
Dc2qaZGCJaVcXUuL1aHnZl4u5dguNxUx61XSkmzo18/eUZ0jMmfKmFjGoZZBqMyCupOjbXQeatRl
o3saSyBuK9rKvLOhWGipjn7RNyHBQiYNMHPghGC2AK2RfvDJqQvHbcB81/QO8lqps9ZNncXDh0ax
ZedR+iWI3t4s3Wgls12zh/wPeZ24Lgv0NFTkFMomkSplL6lJ7u2aGmkadw7nZGxaOTfrXTtM5KpK
4QajW+7oGLWymvrPqotktJTzacMvIlpdrmljMtOoZlctkOLW8Me+cpEcQqky7tKMQu4d5yjKGpsv
ixlz7CK/izY7SMuiV7HqD5HWWcUnIRUDKW9d91zVEPsUKllSY6bMJULIGqfNjkC0Tzpi2RiqoeAB
bqNNSLN1QXNWLe7Zrv0hrepRdsTSfRTCqaNQ5eD94h3amk0iM237ctx41juvs35oeDGOdj7ocDcP
+uw94Em6EluEIvKKHno/7vuNbPsubh6C3XChlGW5OVoKNhVqOrEPiz0OzTLmK02mg15Em+NubnOj
mC6qOXVyClObed7KjcxfbFwTGWRVq7YgIP7lusXF1ECmLVS9N6FMZCzaIQeeZ08A9mtucLSAB9Bx
Wc8+ZMOEikGQSq4pfmAOR0BQEMk2QtvcKkP2yM5vFX8ux7SXg/gCXiHJ0gS/7QGRMhMlSja2EYek
KSXSpMwmAytTtsNDAwCzr5sYH5PtIyaL2LHafRYwNdrxqohSvuR2pFk9lGuWcF8WQDbfKreqc1OP
udAEQ46SpijXI2tVealRv0vBypELY+tuxt5klNddoXnfS4tLlZdk/JKCA9FZW+XeJU4KdzukzSlo
85a2R62qj5aVs3RT3EKaIZk4jPMBoVamXa40N3kNkreo07nP9bD6bOTmfdmMslYd+zAwOECQuDad
LjhN9KFtx+fxFSlaKM+tGo/NMmiJlrnJgYVEhV67p7WrJ6m7OVz4KD5FPtidmrdPSn1VddNnTaPX
rPfCQiAnfbt6dGuHOZE97l3WpzWS8YI+Jml/SNqO34ou9FltoIHQFK+XQdFjR7f6BOJ+kWNUB+gL
+t4TfCldkhZiiD6M9RrfwPoCDm5LviiwJeOo+YBnR3b1/BG2KcRdZ1qTM6XTHWq5HBbNZEgSnc8T
ftzoGktKDKiHacvKCE3SmHskVLmvFfgtG2oe8DhMWYLNJ6vdukvAzuzVjXoLbPTFxom/W3x0Gcvh
4CNNdvHU04IGY2Q7bJBOZlSysq3NWjcMkoAHBIoiraRpY5qLraKyWrjNkpFuuefmcYruWLrsbYRt
zg0/zir2x6ENUBudlzxVS66bBJhb1DwsrRFZ3OtJ1mVDCxuqZ8WGWaLJhn0bf4qQyxLlJ3AJLzZs
SCpKh5Nvo7Ko6hscuRsuGgquoPnC047dgb8HpiIS+brqp+41NfpAJXT0VkYBRx9VxWTPqD6mJFxC
XQ87FlXX0CqPQ8llN/Iqi+bqgyJDnZuWzYXj6ibi7sqKObqkcfIEciXKQ2iGvF/mkxm8uPgIXwNM
2Xs/l0BWYVxD5zJCh0tn0aNKyrcgto8deOLws3jHUpaPTcoPzUIOjR62bOBzNjYzyhlbhOw0cN52
4gfXdfoIjuEVMZHdidi5vEHi0oSy3ZMBPNStjfesws9usLFMga8tTI3S6phJ1daP49qjbEjge8CK
J9LiG0rSpVCT36uoktvgnhxfp+PYopCZfnOSyHnoxrx2XdF4PxclCcPOWpIUfNN1TnG8I/HibyrV
Kkjzle55j6aCC/q8hmGT85LSzK5xfKBgFUMh03eRnaYDh1K6aNOmMn7NUbzSQxvaJ4q+mnFKMus9
NKZ1YsWMTJIvg/Hg/Sb3QFCvNlJCXx3HjC+bkunrKE2I7B0KqmDs0mnKPkLHM4WbaqAR/ZTPcQ21
IEDEABXMx9YiGRxcC05f0bH5VBlkd6A+4vPbubbu8zC1Dw7UjMRJSGCDIwaXue+rojq1nfngGHlo
GjzLtt1X1Q7oSLWxwzCJY0TrF83pITLoqfLvFhxVO8UOa7cCvK0JyW3KC2uqJIsAtSWNbrUu81EN
EfQAG+U92MSFqgDmcXMWmOJsqluAuyWLqri8JxivktdyXcV46BfI4NWl6pb2zVtXQ/73xE2Fi+b9
6JNUBuAkqWraLBC6HujAB2C91fPIBMlZbQ9V1d84gwe5JuUFeNqnerasEL67YtX8cRoCAW/JHKuh
D/nUAjcdoipbJlhTP847rAXwzjG3/fYY+HqYO4ElWcavgW+f01rFQFHROZqZkvNTaZtmvzRzUyx8
LKCNiSKw+dYhxC+oU8XSxTdpjy1UmnoYAj4knclEjcvcRh2SqE/ZI6jEt3RFsgkLO3dMVPmKxX7e
ijo2H22qgF055iSa6yu20L3FcbiKffkxei0JQ8k1gKnbNxptsosqCrpovJ2CrQo/iHuXVsl9k7Tv
uKb90QHvoBTfzvWW5CFK8mFI3Bl3G/Ak2Q9AtOdOHwBkUdE2bL0nFKyKVeM5X9tbm/j0WFMG2olH
5SnmwD5bta8Jy+3Kxge0uMxr5A+ViShsrdVpwWr0sWkWfNOSgwgWA8vczEUMopQNgIkFFzKrsf0a
QK8vxkJ1qEPbX9feTLmKplWChG4fiHf7dux2wy2YvlSOGlXFSsbdDP8WPNg8RtvbmfPPC0E3rO6k
IMO5H8OxZH2S+dkCvwOYJ378WvWZwPWLB7TG/to1Ecga4IM08L0ZrGwpvjRkPoAqueVJJ7v+bVRX
Sgo+S+P13uFSino9z5Z8Ak/slaE9pYQH2bxnU3y3NsB9JnekFOycMHbA4Bm6X7W6YgJ2M/Bg8lV0
W9aS7bqLaLpP3TRJ3jTH0ok7YDr6rgdeFbAjJ1+OjyBKmqltdgiklDRVAMIxl6eJpdt5suTk0hr0
Wtq8Evp2Pyv/aah7Bnm0xruGtRlY4W/n6GQiwwpmhM2Zr9Fb7+Zz6SPIqjKhci03Jl9H2rZbdUyh
pieq8jk0OEuiEsZbto96KHdipfeKkour99jpW8MpkR3srrUj/qJadtd6UuVNkjQZJ1t1cITkARw7
6NEfYbOVZ01oSzlF6t085VToTvKqK/PQx22G+Atuos8YL4NUuGSS1GzJWrTIMnVXoHycTPq0f90Z
v7ORvtRYT8XGEy+9ezRN+Q4qw0gn8EcdJ595iPKG0g8cImuBiSmLfNaU9TtRldczGnWB9a0H6g/+
d3tQjs97sWZV9Qjach36T2FbP+quuxtHYWQYhjwZeX9qkmrMQRjpY2Ot3PT23qT80Tb0qu9iKh0d
NABpVBWcneKhJ1drGfdy4+RIMAjgLjSZxaCJHfEeuuWN1jE0P4MUmJt62G99Q+TgOiMtDRKIAj4h
WlKJCAG3Ar33sBMT7fQ2VMcw4bel46eWzGkmKqskpuqr0+Wao3Z7v9J0komt9wlN7ztm9yuprExU
d7Gg7k7Qc3ecenpNXQMKHVUid0D6RLtleEpT8AnNU+/RR7KVdWFH/lIjVlgGuQM4V7b8sUnVc4wg
rtCvr9e4B+IbDOySViA9SpACqEkzs7QdjBqBA5rqvWUPNKb+ABL8gTX1MVjbZkLhSgYGSxNXesmw
6brMbUB0rMdHpfX96scnPV1B6xbT3Ga8LKtj1y6faE3ABqrrPlNtenIDujSDyzekPiFk+4Oioi4m
ViIQfGOAjZ/h2HJx31sKMg6ofndIeZwUoDoheM18iKtzqTxsylVq165jnG0xIZlx+j5pwFCqaPyw
wp7yQWjYfVhjAyjpdZNFADJ2bbQsm0U9cj6ove1NtXu1YgpRugF2bLerJPAu69cG5YCaGJRStMH9
JQs62a+1tbnqGyi8crprBJ0PtGnibHbaAfHboBclWyPXCDStcSVAUfnqmaPplk8HFSmcL1Zv5/Ko
Y+5PbCphq2QqYgbtUaUJzRCdjn7iJwT2MuwX6089HV/KAdgSL/FNmDmkqXoclgFYnBedhB2STqa8
dHlk4pe26Qt0v4Gru+9KWsseXI2QRFimTM9SJJMc026UyRy3cjHhrmmnk2pF2Pdje5zXkDfR2gJV
IuaMeztkTQdphFwlJKpZeQhb+9WQYTkpIfIqAbmwehUXi+IfeQ27wBuBOJvyfQ8WfBYH6DRz09ZS
mStOIFFExV0OHO4wYsFlmEzYJW6MT+Xqd7Gd0yML81UT/PMys6zuagEqgswQdyr2vfa3vFxkhWKy
K2FxpEb0UTcz3qOuZnmY0VqIL8nQG9nPXO18wxCojXo8DhbtVhSrC2wpfkDLkOaY6y5Pouo+6Xny
tu9cXkawqWaHz2sE2Op0W2dlrW3hvcvTKYbmtiwgZwaqZYOO/auH5Mb5SlkLfkYSGhmByzIPCQjU
6WJ0vZs4uvcO5z0g+8nMHHyJV9mZDl/SCsy+EJefGFP7yVAPeld8cR7eWZgdTCvU1V1fV+/NkugM
81cwW6BR2bjBhV/CJ1QGACJyXMW63xYEMFC+V9t4FVqzT6b4DHtZn4HTVJnumved68+jNbA6AZaQ
qceEwM6kivrL/Ak2lEH+Rq7dK9QW3dAoqQTxQLI7mi0AUnHautzHybFOus/gGRyr0YGPEtslh/dM
oImilAD5QE0x9EmZsQgCUs5hpyPYITAhAb4HoLjSupZlCzY5vPMAQq8LFtgpvE5jmnd+swVrQAlH
nTuu/at2GMAipbrbEYviTM/baRGRz7aZgMe7ebrrQXOkON47AoCllg4VindAfMstkWTILQP3z0TI
HvDKBtkBI51KDBsYFeR+Ew19voVFYoaK2JEHk5LqpKlwsHsahgxjIHzLtL2fY/V1FPwR/JH9GNFP
KZ0DiEIxSjZB+UwEZbA5mkI/sV9MNe0TAcZdPK9zNvfKgfsIdihV8J4afwFM7cFKhEWDt3XoDQbF
alacShZRkDz9+zC3d87Bfi2kR5riWtotcCCO0T3VMBPl/dGV075XHF6DKl/QOrdyMC6WEa12AwpJ
puh4cmsCRKcCloPBtzDMGjnYBd4rGeKqUCO4Xa/r0fMA+6SxKJYl3M+kV/uU9G8Z0u4EUq86T6sp
hi56ddPHMlt5OE/a1TlY2E1GDAMLQqMbsVxpGoOJZKwt6lIXc3AdbACirYhWIDDzGqeQapCY4+yP
LQJ7cvZ2lAPYPCi9X9yW92t7j5K4Oy764+CUulTOF2Ls93SxJQDErABJ1pNt0GPaPIr+bVjhbSez
8buYzGCyYLm1UXu08/IIL/i4rBzW9tj2KB8WdtTMwDfV8AE0ZZ2JSbWwUzC86wcm9ayAravxaivR
Z+YrJ4e5LrYRzxme60HWvmylruJh55b2YGLWSq8O4In3oMfHdz2osS6a/SluJwuwMO1i1wDgUQz+
SU+zdHpMeYpPQw1uYdXmXQzOXx3w0Y4piMq03BssOmi88D5DUtZXsB3TZK2CmjIxvR678ZEN6guN
6JQJhiLIDiaO2kR5tMz6wtYAUVHXyPqHthQZSuH9pnp7x6L2KqUGlr9k2/XW+j6r2kXt5pnsEs+v
fUyWgtny/3FxZs2N8ly0/kVUSYAQ3IKN59iZ031DdSdpxIwQaODXn+W8deo7dW4oO0l3HIatvdd6
llaodVGSMg5iYYjGz945sY/TJucFA1kStSx1KdWy2TAi57SVYX9eLFo9Al23pxrgDINZ0Osqb8mq
dlQv58j/ZUNJMkfXOe1xgfK2X69zf1ckE+9zRq8gOwB5azfEabe0Jhv1vWGSfZK2SYu1WOoPcina
AgtvCRula6AKkAS3ymiXDL3MyZua67y2ZSYMChGGchj8CUmDOiQpxtInr4HUw2S7RXXB6N31Hkwk
eKONwmOOTiEVorVpG+pXaFkmLSbmdoRQnuq1+/QEfpXs50cvhP02+CMmia5VadSEJPOueBTRJznI
67h/YzPHuyiqu22oaJJVf123fg24ApmkzqUyhlJbhVWShswe/NXsBrO+8MGDHKTnQ1j4LG017gq/
LMrN6tcY4TAXzHNR7wbyxy/6FZogLfA41SfImOiReizAI603nuvhRgTQW+2on8rR5cTQYa8bG2/d
kIxQYOkEC8rgkVXtrmmhJnKztrs6mkXmwXEHgKMukC2GHSfmr5eocleJ9Rj4uKccD2Vmh9Db0ij+
wmCFah0Gl6mtvV2d2C/Y1N2zK9mmFFir1FhjCQhRmqaG+W8RVF/tZ2Zu56xsCruFmhsfHB2fFjnj
Z9r2OCXRM5v5JxYRKAlauBP3y6/ETK86jtmh8r0jyMAUWloHV+k7ijlkyeE9jNEXi+JNTfWX8rzf
gTMq84piyCN1cpYvuxJ/Bk4kqKdwZmsuYuAwWOckSjNG77GH8DewoEwLCqGrdGjhxrzWMBmXsm/y
gbRw1MLuRFeRWd9GWwAgf3qJKcEvLzbCHWeWKiuqIXwJXIHn13UPCwUGFI8ZFvSnCLNINuJO1fPL
WutciCY5oqrtvEr8K414auXdQ+8xBsaFT+F4qO/JoxdVlDI3XvBayfkoV3Iee1yg1pcmi4FBFWL9
at0DnzqJO33B0tdRnZak25bR+I4HCf1A+13eBzbrS/QFJRY+AexwQ+M7k5O3bJwzzWFZTImLNnQK
X2e7oMvsUZGwVM+6uPRJ/72qes6KJfpyUCOKsb6LocFlXZrbGExjHghv168xeJoaouMUQO6bB3Ye
rc3JVCbnUPfJhkp89N6+61nCQJxFmfkL+LAOj0oWLConmm8nN3+13vjWFeO+SeryJbLlMbgS/2CT
Ly5H/B3FC6SdZxj+Q14Y+lQs4cdSoDKPOAdQG48O9y3D9apdQNK6J37mTPBA7G/OhyCLqBemJik2
Wm+TluGT2z89jGI6kSxIPAJ1dd5V1H2GbsY8DO1+jMO32WcPfrFGRxgZhwJPQ1YPAB2bem95XZ6r
qVOpu7eq04qTHM0oGJ26NsL8iwMUqcGjalOY+YkF29brC/gh+n2e8HxHAGOMEC8iXvBw4Jj1dI43
q6MQaWKMTLxWWbWiKna2aTaoLckGVumUDd1UbhJFtjaC1BmLaxJJluGq1nAlTE7D1ksJU+FG1vHz
GE0QWhKzFXxaspq27aYqZJJqwcnGlMETcbN/NljPRoH1UpqebFmn3oudr8RvRT2zC6sZ/V+jTV5X
wmWq6J6lDdZNCLkrM5j1qG2KLGLjW9DwLkuiDkvA4I2p9LhJm7/+lKApGlFsPAf+ol3sDqOiSyvZ
yYOsYeaDfML9GS05SyzdFtCu0NBMt95X/XYOSJFNUfcOxTXc+byEOMp4s6UYwLNi+GqhGe8VROPU
YEBL/XHM1xkmi7ekfgVJvB5w682evvLI4xvHIV52gJ4xNhDc/r3/h6Ol24TdhAU3QbuC4iYhhugP
ZlDzNffYhnj1V7TCPWCjMakauxO0ILSKU4wFGcPxWsIthS13iGb/NHbwqdq5wkcxOtPlIk8hCULY
jU0JrzoWWyqJzoI4POKifzrVHkByD2lfYxRa6o0o6zJlwbxlbVGnwwqxeDZAL9r+BjdaZnHH4D6p
8J8JfX/bthL/Ktr7Q3JYrJm2k4BqVW+cwji7YKZN/WNnTJ85bfDPTAsTo0hZ6PF0HBQMHOVy2XjH
spigXTixcW19jCnELB40V5SDTZMwnpFh7XDucFcqoAF8AYgRDvs6hA5cJruJee+hmj8Z1GaIBMkK
i9P7KDGWdHH8tnjFNe6LBQwUyTvkXLbAINFR+QndSltGWTsu8IsS0A4Dn88Cy23ljcMec+Wp6sMH
iIkuTdDhZzinazTWm8otnxZucg8Ny7gvOqOKTD4GB2sZDDeMtlMQ3L3si9+WJjWk7TK5yo9hXd6K
OjjFU/WvTvx37hy0OH94ixJpDnJoaObJfmMs7TZyZc+mmIaMiwJTW8UzOYgD0V6Swo1Ej8IPALcv
NmR95kfkiIeuymZd43EZWpWXtXqHBP0YTP7VQhtPiXkrwtJuChTjjEzgCKVFn9AVyRYyaLKLlYFL
OHxGrD4CCMCjzvm5Bt0D4cntlnh+1mg8+xar+KqbZAvh49cfEnuZw9S3i5tuSMmowfKT+qUaikcX
yT/V1KOvLHqdRshxgD5aQOuF/iOsuygF5I+5qbcWr5pwI8T6wVyHUWmIP3WPYZyV+mB18iX1vGFU
vU+qoNu2Cj9GVJGtP6MmFbK4ysLf1BijS/rYtlO80RjEazpgPNR79MVl1b4XqhuP8fBvwuyfrfKF
dCvQwbp/JVoC6IvZmdDohSbeBzC546j9JJ0YCnOvILBrG6H97OyjG9TFn0i0bxZIdbq1lw63jJYv
ukV3Ao8X7HyDsAJOZzZATm/CR4hc0bEouyp1pSrTWE+bwncCks2aNvHyPTsDlKFOnvwaqlnQdge6
6AaYxbxbSzzhxuuea3/6jsuSbOAQbCce7kQP0UEpIvOuwe02QO4F77ZPVDTtSssiCJI1lmh/TZN1
feRO467tm2jrmz+s8bst8YYTbalKkwb96eDqX0MzP+piGDYK1yr3inBvhrjNlPsZbcpNMBQOZSfM
eDCFdysO0ICbnil5kk37m/XTflb9q+qaDaaOAOW4ODmQ01ky4fzFFXqPaYCqc/ek0oXy5DB2+o3D
E4BU1FkslAblEOOABbKY1rE+IAdTvQyE7EjngEH2j4WC5USp/BONEBKHHoAaY1PGqmDa9gN1qfHX
T198aVgd+wY2Z9mFmVjG5zrS27EG5tFhECgwAXj0aSr4vobWi04jQttnYRfG5Kwx5jGHVWPxqq+m
93UKVQHLQlNBHHTtbVWPo8UEFPEL67sbODhQPT5G1cmlmAF2YuG7RBC5XeZovxJ4JQ4NV19UH/Wo
MDFCt0rCFvob5/22DQ695L8XivlsousfxvOumD7jBErVSOd6oxp3Bh5jN5g6y4zW0LNbz72WkyN5
A+NQ6uS8FPOIlRrMa+h1D43lp6AcnmsFPz+B6JDORXNhkEv2YVQdu7DCuDAGbT7Ata2DETDUtKsD
fLRB6zlTDcge/L6xL0+hLndNCH2NKfmmq2jaCg/LGcmaFQsE43WqS82PavyqQrcZ0GHBu2Bv6ArF
tufEZcKxg11aCAwjiYHT4TM3VKSs6LuUotJsKq1Bcqhp1wDjz4dieoxCS1Io0rkHDB8n+aqGCdLs
AtVODX/cXFO4PqhjbS1el0h7R6zBzWZCOIZCSNNQvifVBRfn4TljUEbGNgbXH7/41adq6BM1w4zS
MuOW8yF/DjbYwT3+FqKoMy8yH3OPa62xtivMk3nU13+eui5Gq8aDp9F5WVQEE5Qx9aHJ8rqaGhjE
G/jSoUswRGjkbbycrG21HVTfb5cR4/BSnP0CmlkA92iKw32bOPQ4gZdVUvFUxC7aVgnBxLn87oKx
B82CBkXO89/SAEcCFobb9YtrSELTzMOHFeNOpepzJMwRjTjB+jWzrWirt6Ymf8qk6VLm0W/TEJjz
xrfZGpf/Zm9ckX0BEBcmPYoYltPauSLndvhwtP4mC6gYPodpKXswiu30D1pPpNsnSepjY9H/hTHW
8YRE+RADUliTHgIL3M+ULP2vhfePIdV5pOtqu0jYB02Lx5GFxVbT1zWON5EMllM0tjumQVTQMoFd
4wPBWzCp+51pkaDwv0nh5o9mzSK3VUWoIJyGz5VD/amGcqPZ8rbU7Yds0D7AN3gZm9UDgwRC2iIG
Bz0Gii3aCxHxcsfqXwF3bR5HzW9ugZRUUPSgMbyReITpg+K98TnKZjd5mar7IesZnfB/QFYY4MSj
2WqbbPTb/RRUn6y/fQ+gN5days3MgMItQf2ug9bdli1gZnsqZmrTRPB6oxP5Pq2sRT3r240XdeAJ
ARL4XXDHj4LNiDHq/oj8G6vxgzYITa31cis1VHrerLtG6mcrDd3YQOsNOCKV9p7CdVSPxI656+4F
zGvaTTws30XC4T8C6DmoONiRSqFCAiXb+M79SlZyIi0/x/gwF1t1/qas+a8l8MfdMrojidmO2q94
CNkJlNFfuYbLrk8GuSFr8FB2Qbw1msepp9DX66l78t2E7s99Joj7QFPHhdMQJW0coLfWc87Rw2dW
yDAzYzFthiiZM7t4LYxI+5eK4u54uD+GRFG2Aq/MIKvlWDddVvvorxB32Xq10jenHwcyzdug4EWK
FMYnneUbaf9WkVVZEOkFFc8BYTAz9Bv4Ut0Axq4GMjBQoFPLmlZ3Bw9CXHWivGh3SOQAw5bBzjFc
1JoN/d1Aj7ZJMB7KxP/r0bk5KhKvtz7qyU0H4nGg9C0msTi71vTPlq0vS8daWGAkBLVpjp2avANN
kE0Qpr7ShCkowSB0yho2T9epo5yg2NoiuC7CPDek3gX96v0iYn4cWrFb2TpugrWB04W0U8GEfFib
6Vz5WL81S37FRSQQ+BuB5WGoySeKTm+SAsp4kHeSLQcf+hN0XZDFjEMjjdkCZ0rLXUn6HhJ4F11t
GPC0oo/UgzYalq6E0S7V24ALi9ihOq+1ewCv3DyqocxhWJ8IbOWTSNSUVaRG/7q+exKSGRGuxCUH
olVE0GULu35ztOW29p7F0Jz1LNCvx1B14yo4ElYD6uH80q/Gy4YKCEbD2FNr6yQbADu7BWq+duV0
WLkaAc2tXQbhJsLirSFUhfZqufvdLvRifQQWl3p9VyaR5xhWfmbK+jBX/t+Jr5txKvx9FHunQUJh
Deo2yBBh+sMIYnIcYFsmTfm0QBSePLPFjQ8csD/LdagyFFBxCptPrVHgJW+vHDkd1OCapGjF5s0E
wde/gfwsthAID2vQiGy6WrTERxpX85GNWmewna+IGtw11yrY1AwaJ8NfWKOSmuJKvRocuIxn6CBi
M6ztcuntfAHpDd4l7NKeJ7tBuAHAfY8oX7hXjb6QuG+uyyr3zPDHeRnR9TVBcyTTlNN5vU7eRE6V
65aUQ5FHX1kcu9HyTVHBVx/lNoDsBUEhQpFgXfJcF7+ta+Zjt++m6UCq8kXOyVOAJSkd5gT6KmyP
aVn3ci1BCzh264PuNPrzgYK/crW7xqHOi0K5HTJ58pB40M3mhr13EP/TJhrA3Hlts5fJ3XbA2tfF
y7Ybq+CV+hKUCu/Fv2bMw2j5gGzZpS0iCSdj0app0/0zSVVuSI3gpA/uJA07T6T9LG+Tlf6eelXe
c9CklZHgUtBabboQE5+ARjt6rIRfBjA5YcWnXdfj4jpxG4Rt8FiIaL+4HceZ/Y4n+hRPYVoVq3qi
MH2flmCucYP5wfHnbYA1PrMdUHFWDN7JLwlg76HEpW6QDh27gtxCHqnLSMTOqJHelvvhv68H/Dby
xZ2mIEYsJ9QMpvO4nOuh3pfr0EMatuKZyUQ8J7OHzGnkVzvJOdujgxI05X43PIwDRh8qXJKz+1tu
SZl7GuofCpDn41FzqKpJc0HdDh5+DjOHWBSHJWRvGEHncXntTYG2txTqaqvKghUMxicw6GNokJWw
cXnyinh9QxTtz+D3xcPPuxbwni668tHMJJvvsZimMFcs4OFDBa3kJTZjg7q9RLufb1Zh2R9qdvH7
MEFTO7HnOVqH5yWEYYE35YiluZPNQ1NXmx650qcgKOgTGdtTWLLhgVDRHgo12Ex0Ktz14DMAqzJ7
m567CW6oqVwqZo7O2on+F2TwF20k3yxjkeSLB98SbqvIfJT/A9Z9yNs/KXfganW+MlelvRztSd09
zZ9DYxzcTTmyQ6387CeRSUw4nd398PP259At4YXwFZYXWaAN1n0WdSw5JjOyzOlPeExKDzY0Lz5H
46ZH/1cUseZxKZLpkcVJsqsNYl/+L+eT6zpDSgXP/2HH0EO9ksvRiKb6qAg6x3jW4DSUuDl0jlv8
3SqPmGlPLIBfGIjxr+nD5kEi2fGq6PR3ub/jbk02Nkp0Fq4GUzMXbx18hZMe4gI4eRw9gte+f+fn
IJUKT227vIPO/SKg2F7cApGGxlHwJtuq38yw/m7taNQuUuS1KNc20zFwO6SLhjyEKHAXLd6GuARj
hhBdZq2WLp22Zl2Taw9B4Qr1ILyGV06H5Iqw3LzFENRDyyDBCemu4BSJKTjZaPmKRQAJmUG44L58
qZwYHiifhge11FmfLMmpmw6zKkFnOiFyDnP06eegmuHY2xEaNWnnJ6sKpHriatsVM0OGywt/tf0O
SUD3GyFBL++RZf3vyw36Ow5ijHnkcaKtf6scxKjErn2mQURv1gTPFPisOQtkiBsGQYzMg+j4Gg+8
z7yGzW9jIwAvNMBl1iYDPV6eZd81H0lxjJEkO5BBtm/12E8HjeDMk7dWJ4QEDYRtD4YKt+OhjUwu
E1Y/ebzguVgCC4twRPcIkxRrAlAaMKEma4R6p6xP/kGnnQwCTIZ0WAIo16d7W5AiPLRCJorMtZHR
N8SKcJOESqWG9h5IAjxp6LfYM8STNqTLM6+78TqMNkf/TE8ecCCZ/rz8OQRNiDC6axF6qJtkZ4t3
T8T+M6Z88erbGDFvUlyHgfZ5Nxu9bWOkl42ZgkPYX4UwX6H0y1Os7bLlau6O4zB/EgKvp1HoDrHN
QOCf3fLSJdFyz6igleezzP1pcMfQsPrs23nX8fCmsKLeGhsFO/x/ah8uZnkGGZh6ws/bMCkvP4fG
9eK/V/1gvgaC2EGkaJ3yRlZ/kc0CV4ra+tQFNT3q2So050F5a6Egwh3/Y8DPfJGkRymFrPMcAUvc
RZToHRKx9f6nDvs87o4lUmPpRNow7xH+3npV+VBOmj0h7VneQPB/W8ArD0bMybZMRO4B4DtxhQpN
Eh1hnuA7dKrdznOY3yqrQbwOpNj9FAdzrwqrwUWE9Z5TEDmMQGBHOmN65GxqMm0TdcR2AeBL6+nN
7xkgpgQN/TBU1UdBRJVLIc3Oi3T1wav4F2uHLmfKx/g2OnUqu1GdgvsrIau8QCbgVmLch1c9/uJc
zDvg9mGecLCHymEXkSaGj7jMhoBXDLqnn0PAw3cPdOzp5x1yRHicS7GpUfr++wGkGNZd7H2qIoCT
ilX7wRt3ZubqGhatukaVF++LJvweZX/0uuGzG8UC27qqXmdh73sg6KfJK23q45+cPETwN/FUW3QH
EIbMSIK/JISjwFv6xUoA9H3VAGKXob2Fzbg+aAdnhiTDbybctElaq7eyDv+1ftJuhIahmDELuqOY
W3S6fIoyZMHEZRoLKOww7XKF9R1abvAwEk0u/f3gN9Cq0p/3oelFjohe8N/bpFv6HL5mBCgDe6To
dRSwtPv2qNk9dMXHJ4TSajA4sth5AabbfopB7Nx37bBIYjz7AKHTOEhgv91Dydr51ennR/TC23MV
gVLB7TBE79BO34fYV3+HeHgZ6KmGCXCJgkU8B6Gk+4B7bZbwIkoDgEbblUHV+alyYCbAU0x5MoJj
HsWTP/ftPgBOs6+m5L5dQ9CkXN2MaN0JQrmZIZsYdf7vpbE6b6gNkIkU4M+Whr513NH9KpTd0AE9
OS2ot+07MMVjy+hb68WotKibTYAWqyfNLlH8CcZEjRQYvMO+g1yqEg6vqIV1XLF6i34venaQaR5A
/12SYhp3qNdhVvrNcmO2PhqCFUHPZt9qNmybwRPbgPwi9bQ83GY8GA8R1pxNPE5/69n3dt6qbCbj
eDkLg8wcY2SFQbQceGLfgkT2+6ZFwJr67SuAEM94t9pzYdr3boUUu4D2w8C5DXrEtBM8frdloW+e
YtB3ZzjYji9AZJSQxw6WvqFoiQfjf4cIL29FFJATaHhyamF3KBp2D9qzXVqv6Eyaejr4Frxd5EV0
N5RLdf45+F5/0qKyuxolBuZOoXKn6w/aTljlwMJBvYXuj/6RnvoRwjqBV+mJcNsi+pShNH1PSNbs
VlNda9ZgAWHsugYS7rPvnUZN4lS1bbGdCOh0HzuSPLq43wXEXNCv2l0QmW0NNvnS8BCXDnUuAJ1r
Flq/Ts28N8Dif7UlM5lHODg82LzcgkU01VxsEQEfL8gIkMNgR7aP11E9SG1G2DqueRHmLqW1lD30
Czhbz7PvPaSRv33o//fi/hVvgAhalYhqINhH8xUM4B50V/LSCvu0IH4GWB2s5LyaFpujIJnHdVym
qvP91yTC3yCb4hmQfO4+JjaOH2PV05PCNJ1F4+g+bEgOGnFRAQppRagzNpep5u9LCWkAU4C9oL+1
u7WalrSWDTaKoPeHeG7Zs6UWKyQ9hkx5T43ibyFiY5gg+XMQVR0EG3gRHZXjDTG9X6qG9lnp8mWO
/Pk6zsjB4S58/jkgrfJoGi88Yb+mGHxhCSD7/2sefzrIn68BmeQADr6lpuMj0pxII1ZN99noeB81
VZPPk5nzwGJujVj1Ju5kcUJxlrGIFOdqpjzIhY9NJ6L7AKBRLh4aMv/16YDLet+y4OdQOPjsLrFZ
oANztW6K8jrEEJQ4yW4eduDZJoN/opSL0+S43pdRPWU9dD34S928d/eSRb1+uaD+MQQYjoLMZ7No
zCHw0R5EKeglAaNTYN+Y3/Wq9mLCZdnCc1H7VvVuUwFA/y0pPURtk7x2ql4P/VL97dlw8WuswkRr
evVjD+a1gIBRz+4BGdhk5+wK+6v3ybaNFpcVcYUVkMvy8NNZjp6w1xqbHuBhM/jFCzTACHz8DZs8
zA+xUUVaUnSCHbCjw0wgtfqLmzEIIeTjphEt2H0zpAb3n6Yi3HceyFk1kOEyT3K4MClzEkp3/HlH
m+WYkLa5OPkMiYbf6sUvHj3uPVvA236VcHgAK4xEVtPb1IlymzRLtJH3tz9fSzSWDKPvoWR332+r
HSU9LfWMlxhX/oy+63chDK3zz2GIouFo8AmEiOVZzVdPSDR3oDFObpkpqCdGwbLG9pSMMGAl9s7a
xMUSHMAM4d4fC6vScXH9O04P/PDB/a5qwfCUtv2h0AZmaAQz2UT3dFg0MECwM3+pI3MeoOj9xuDj
g6fQ0FZaoELY+Ku8VKSpTRrPQlw4diDrlKl+9RPSFYT2gDVJt5upifeTH6nnkfh4YpvF37ARgJA3
xN25GsOjReYOnmR8nteo4SnkQZFXyiJM05vuuqpTgeTkWyAR7W61+60ChLvKMXIHwWz4GI3Ja4XY
KnYeWBOEmZfo4b1LEkATlMF4XFlkLtCMH9xcIa6+RKbdNwX/BpHY50tQ+icE2j4AIgHZaHWdA2LD
uKoriF9qJakLC3lQC6LiU9wiyUoDP8o79pAs5fodtgzuty2rB5yVGfa4JHtEYG89D8sLlUWfrwXt
twO4jFxELT9JJEwg1SQr1H+c/GCGW5+4YLk2cKSuXNdPoVmWP8NYPFDXjL8Z1VjI4zh8smGLLUda
5859AWmiiJm/Kx0AFjGPZFdi35J8MMly/XmF3Xn0VSTrC2Jo5jhIyJ08qrEnwL3uqdU35276KKom
fJCQAPcs0v/KGu9+tICfr2tD2E6ICJln10t4csCZyABfGvcQdvoA5dMrBPX+77c8o5MtwZYpSLZz
/xgCxPvZGcW7V5ifV0EV6B12YnhTY+lO/zusevx/36qGYYhcsHvPfz9SgY4aE6nS/320n08a3W0S
IQDb/HxjqdAMUurqk5HFSQ6r/k0D1KkGASuYPU21K6NVnIppduclmmDxI80DAso9rm1hH7tVbga5
iGsx67HK1j+DnOVj6eP7NmA4lV6X/fwgE4bhDvaxjwv3m2OMTeiyQNwkjPrzcD9UPQcU97/3HQjA
JGqvHsLwf2jMkV2Qk3qcE6ibVqsRZC4IrFWsW2zH90Vo+CIqxG81ltG88s0hDsNf4GQQ1g/BpsSE
8KwOEY0P6hy3M6p0wppU+lWVQzw4eFHwXNtHVpaPiy/0i/Ls7woWxTwVoARlXmJBu3CWfMBu93bC
bueRh5ckqssdNjWKs9DfLLCrszFsvH3XWvrifI3cGwxk2YUg42wb5WYczphv7q1YjbGs6dcDNTjz
cTj8Nr3FvlGYO/blPAMojyaa2nL+OxSteerrhWXIthyI38bbrPMAVIPcqZDj8ZYTGdAtJjFgaFKt
xTnAvmLnxE4Yt7sGO//hHUCqPQK3bwUHaoL9Q9jGVGhcjRmPzVTeRoWo+EiFt/Gh+wm5rKcRwbqO
VPkiAVUSi10YJi7UNhzjq4xW7HYzeGnC1/eYwQ5kAfzBejpCZvsXEBjaYTvblM3l29i1FDXfbty8
gKHkc7MJSith/E8WI0WUz6FNEMDhwQZbKGUz9LgMwVc/a8HiTDm6G6DoAtlyD4Z23R5bUQ2QwBDm
Ev1wW2h3EgoqZed3ajv6ct+XzV++qFuHlLRXJ9cykO8VEsKPRHWXOdGXmEn+fxg7syXJkeTK/gql
30EadmCE7Ad3wHePfcmMF0is2DcDYFi+fg6yW0ZItrCHD5VSWRkZ5eEOGFT13nt0qxxmVjzCyENo
9bFl+ABIAK/SEG3kTGIfW7rCtSXG52GVUKwOG5BBHRV0xdhcssU+oZ4umxiD4Nqsb0U7j080jncx
ZL11esZEXYyPVo2OIvWUMI/mi/4wUX3E08XOcDERQfXO6cITy9YYpcmiDxdpYe8bCvOap6+yLl/a
xWMuIXCntcIOu1RcKieOH9oWYbdCvWGcdGYOfTtE5AVq3RtPXsnjnJQMdMfZCjm616vT3ERJr4LI
6csDXYwI21r/bu29Y2Mlm7revNRldVzaCkkb3lXoiuauK7FEa3F/jTr5WXfpu0a8cTvEY3WwE9ui
AY89DMtTuu2k8zFlKWEFJWWo5lGSP8uMIE93OIBbGpvyM17889CkOPrxReKGjIg1JNgCypyrcTG8
g+f9OGr+5gHPyMCwv5v3tvR+TUzJyEIxe5ezcy3EmAZ5hI2K8CtPI2shrNVmtMQOr1L8jmPoGSQF
7gYEE7zz5RvozxmH5xhO+kKRH8tpi6EoOmJYCbV2+GoH0dwjnvIN5/mM82NLmeQRBmjRidqlO61X
UKVlJ62V7nEocG9Wyj5Lbn/ctrENbmGcS7WpvYTs9oBcoreQNHN9xjOOKWRNKj97o3E/5aLaz2n7
W1VztjV1oCNWHw0BHt06iIZdZXjeDexEtMfBIdNl+DujEZ9+z0gDaZj+aiygaubqQPS+3C1xHg5S
v0n4IEOtTLKtB1SEtAU8hcHu3vMWHCE2djwvy6s06n1XrtnHF1XZxQGfoY/JqLFCf6ge7dHujmUW
3+SqhaiiminoLCRyN0cKZJ4aNIXFuagedSMyt9roBHU0/bL64eyrcj/K+qi6ksd/X+p4QJTcTBnB
1AgPQebj/hLeOMMj0LT7+Gj1SblPtYxDV00LsLTkJyIudcIyVQVDR2DYG6tQJcI85gJ7B01byIDO
3MVjD0+iJ9ZbmE/JtGjoo87OqCUOmsQYQmdShF8FTX5q7xrLvyql7Z2pRKnrx5TBUHTXNnq0pn5s
bG8oJnSrN7P3pEVUxY+QNkis+x3JP/9lHodyE1dkvbzR2Tr+8OYL2rPOP1uO1R/ijgBwjQbOnc1D
PNV6fKLOtini5aTHybEYsRboOtyJyaX8mGQlAAYkOJRmHN62b5+9aHzHNJPj3rXuG7PZxmPsozX1
pBAMNDtSJdEm6r3bQmppWJQdnSuxgAH71TwZ2KTMNjsUhlmQPONAxOWFAZDccoZtgGOME4Pq0klB
1pZcEC49CTfJTH5gjvtz39vXGYjr1RjULpv1MDaGF+WbzAM1flqrARPR1jdRPlqB7trTzqiMCr5T
SuJxHemrGm2o6EyS3iNKrlP0dMgId1uOCzIe1BN4K8nKDTiUnDg/JappL4h3v/pZnecq0nZa37x7
aDFtxVm3PhODnBG3RtoUHVvGWPxGmuffZZ7d5wk5tGHxNGqCj95yEHAarw7cZviIRpzX5VydUc33
89g9ml56srS4DJRttbu5P5E0xVE6M3mGEeKffTk85aX7q54TUKLqqenaBKuLjZOocJGJ+ubeWxYj
XDTUKFU2P0VUhFmmRWGuK4ODLmi1mbShJGjBSOhQVhAHEIup6eZVHKHNqVP3th9dRXqyFTsvX30U
mQPUwdD1Oxt77MYiqLKkI6JpNu1c2yDFYGV7v9bJwXIs09xrPJVIesYxzUDVhkYbFWc9/ZpNnDga
iQ5Vad6D7hoo8MQ+6kXwO+eu5OQN0lE3zz4UYywihPrJZe5me8YIR8Fc+fQ4ElNr2SOpWjjqsedL
M2yc+LVI8NDG3nOqUZVOzM64TaLpWMV8KJRj3YRaWifamywoJzOfZLCVm9+pzdzppkmm6JqdKXWd
rUgSzN9Qb3n8PXStpKNNyUyUdgg8DBMYrFbBQAYhAL956rUthuBkCFO9Peb1GHMv6gzGCxA+2vha
26187YzqqRisx2TQkLMVgN9KM8mMxrdJqS88yebzUOFgtjM0dG/ur5VVNlfqUZsco98dNeJUGrFF
vLqrWPphjhklB4QdwB1DRMlffzRiae5bnYBenymYH3GKBFAxyCyqMlRrf2xGPXwFxwt7HX+8bUwf
fqo/5H1/o+xOP8bm9CZhHQ+5bx7cRH9zHg2waHfu5ON6cGAZ0ZPy5NHvF+zmgdva91pubKZysZFl
QVSkF6NZ8lMbc011Mg1NRmfbIrLXRD3xymQQd7BZDs1770jtlocx6UsbFkCybFD0aAsa6exxneN8
uwPpagTYljkpopemH89z61onONHtttS7T26lL5X/yr1ehoUG4DgeASjAvL4pMHESldtmkRq4GToS
wAbD3rKWqNZ5uPhuEeh4mwPLGwR34WSTWqsQJ/wfo9Jey47sv7S6eTtZ0Yp9Qg5SNiNaso5+MBgD
cZquu6RDOgTSGRRhOfWjOA3OBV6mxlQABATq+xjjZ9c6HFaDeap7Y79U4nG0OaacKPJWGJAbpoTi
yfNTr5meJHujb80cWxnObHOvYczznQlHMoQxHGnVrs4r69xY2buu8fgE27PMtCiW+NUbYC4y6zbK
khcS0dnOXuE8wuqCpMsPHP0YyRxEIYuwmmYT9Jp3VumDk6y9E0NMnWDguLWKWO7S2UlxQiWn2ee5
2hOM2NL8fjaLh/VCojCnnvGOXVDfqGq4FXPiEsCCdehAAC/G0MvQIjWBN3hSD2PBnemUs76hOvJg
F6T+s29veVI1FMeYApN3VdhYmTP1MkbFoSrr6VjU6s3r+q2E5hsj6Wxpr1peCJ7zqLSOWH/KDaNY
iNNF9LsZfoO0XIOT/MzuEjERUca56uATSaPBmIa5E2zawjlcm/tSLdFRpcsj/hdMd6n/K/O0n75a
6l2WeuBnoF5HGYaPJvN+z05Oy1U+OFGyumhTwl95cZRmcav87ofh7nPC6UkYMYp27Vk2tXZpHdAT
RfMbWPZB2cvBVz78DnvQt2VD5SGmB9Us/a4r61ORljOhx3QPS1rfEQEoie9hFMnxA7mJ857iMgyK
KGHwoZ6HBTxpE5sSTwKzjSFO7MuCiTVuJBEYWcA4nuv3wiTAORL3H2GgNAkE7ecFW341Y0yctZNX
HbXW0/eWWxvkROrX2dXvWzIjCm/luV/yX7D3dDoPhEx/XuTGaG0+Sr0mI0d2jin9EhhvC+Q+noWY
kr2czyjxrp2qblvNIcriNM/UMLtI61HeXI/blk8urKZnyFnjyut7xydgPFip+og1ErzCxUaZmhzg
nJDHQjkSYELUBWKtiQ27Me/dyvvtdSXOxO42LXvG92Uf7WvNRcMoxJszfQnmypnuvGY68VfT9z5k
3QRgd/+wrZ7Gdli9svGTp4/9kbQh4sFIJGxx1luhCztFi6qV5tET8yMAhQ2w27uIZ+02W12HY29u
Uyd+tEkQY+cCJKjnmKjpVJoei+IclVkwmqO9qymaCxfqiRXjc5VK7oeCG3CZyTtgPSVTmJEk6Qku
qTjBut27P/rineaheBwagyhLZ98MuAt0popEoGMwcUC+Ae84F+fM+7UbUJs2GQ85EBh0h5pNje/j
9DXqgeh8be2UThMz5HUbxnYTkiV/1DwSdsTLUN9x9Elms1RuAj6BjoXJMKGW1CkWLGaHTqbGwCux
/BP4LX2oI1pElHWczkRXAj7936kPf2YasndtaPdRDF3QJZCGsPCMKBi6JQ2dSnFQN8sHHW6/iaKF
vy+Lk8OgdwhiPpCth09fI31rp+9jT+4kT09JJ9/6ln7F1TpMqUX+CeHH2zQQ55o2ufH7Czf33h3q
38ZAcgsV9S71ine/0OkVe9yyw7JbJCZ3tIqPcmpPcT5cOmvoN1OnrlAwqJGN9nHRrNDSarzjunqN
SaNs5iz6SZfpkCecTZ7BxULOGLr4xnWb19G3rpFBwZ7oFgfldBmUFe+ssVvP5k83SUPVXBbtUUhG
RYZRUdRjKp/yh2b0L4UZnRYFrNMe6qfOdl/KDrPPMlG6rq+6LfpnByBCyTgp/WQ87mBNMqA+afVL
M9HWtNazNvRkDmvGJYYY97qvOpQOtQcdgmQU9zUGmE0/oX94RvWQzPMY8Hw4QQ4PW+voUyfFfLqB
wMRwmPvlRS9ltRM8J8numeX9jF7HnR82rSo383qAQIbJKBWsjSlFBbsPD0NDsh6mHQw2URCtq+xn
LSH5yQht4/cGPG9O7MsA1tKs4Bq6giptbplMlmsmrCDaebW0vt9Q2sptHzcMnt3mbvLxorbt8N4k
2itTgXYX1ZNAczW/HPcJxz7AgYFPieCFHq6nRQV7DHR4LLcD2bk1RlXh0k2s7sA49RY/0dfqt4kh
Suwq0waNp2FxdFUcUm8YmCcIMsrJeVmG4Ql/B8A0t3py9fJSJNFt3PI8csWHmfy4cZcFg2R4npTJ
TY4MDITkF+r1uC2zm9EYLnAsnk2hbZZxcraGy+1E4Gidz/ifmiTEmUnybpJ0MdxaA4HSgz6HJufq
Dpe9nt6bZICYLYx7bxYfltM/TaQdFnqTjJmxZtUPSQw7JU8SXLsVhA0hyw9P6/zDWNkGJ6H+oaVI
MzmKc2DP/KT+aH0xhmk2kUmKKMrkZihpHF10Gi4ln7ehHnneUIFW2kNS8RDEo1OHJu3ARtcXUN4p
YUS1LXstxSMc/TIECYVYEphpXDuMsFvfUjeeikpdVWsdtJKtF4V/9Fxm5834u5Ti1sAmGWCXvAFn
cWcOc8Bk6cnyScalcERol6uwsRVRR0ejNtThABpeydkHOmTbOYiUToVVqzeN3ZcBizH0TKgwbYFz
eZjtdk+ZaSzYT1xd3qQOSDE3Hg5zQfVODTmTZW78rT6/rYgZ02E27Uw4GSken5a4+iKownA0U4TP
Cp0CB32/B9BlwfqiGCu+7cV+14v+iaYOFsOYBXBLL5HsCBhrJHkcmj+yuhJCCFe9xph2U5bcZgLc
0txF9k1BU1SjXwBYa3STd9/VmJm5e9J5PtmOu0JoP0v1kEOw3I8W5mJvTJmn9nR5jZbdZ1gIZq9n
SOCoTWvPVtBV5p3bVJ+IBU1gq+Qxxr4YAybnEErDfknije/F5rGDs5J17qsc8rcG/96MoBmUrnHV
Z8TmAZfNeE2J7I4jICH4Sn4oa9A3HjYlMeEHToljg5iDCDk3ERVP8tT5trUVFTdirVyqGefBMOwk
lAOUhsRLX9Koys99bTc7P4UPKkaXaWJ7m/qR2phxOYf5wgVZsM5jjEh0zABIqlb7RAFt+PYHLbEP
ld8n19Yu+UginsdpNAbQ9FBs5mJrjVE4LdxzFAzHxY/RkzQPzTAfXkVZxxfcVCCsqF4gDeor78ee
DGvTIpVLV7tzcB6csFmvaMqOU3xI/a3pv6RMpEJwJtWmXnk9rf87kdhuaRwYZU/2Ny7+ZePydA24
23c4jLZiEc1Oa5pu6ywMOxefYLlCTQI4ofOl0n+3BO6ItL6Dvd4SFscxDdwWoiXxvZAzHl4OptMi
KlM4aDzryWEdDF0dWlJI29yNCFmLy+IZDxXQhE3s+PsETwUv2x3xFJlqXUewqaAzQJCgaMbsw9Hn
eNbV7sbX0qSQH0o874RBCGXnzALmlNFW6/lfmJ7AwrTyTDdancqa/VVx1zATNS6gd3831Yy8LY+N
Pqu7WmqnUb+23DtF59nbfhGw7dbbtRv86SQGM7T1gefNkLzE4hRZ/fM4cfXLol2v3pvEKF/sBExa
37kSO7KAXZmn3pWMj9roJJNCiq+Xuh8FHNp5ZzvLr9gymCw40U4N9oOrx3j72H6hSlCgnlCnRRNn
zZM3labsjS/Qj7OZlkswpU5HIhkzJfZMtJkFPcld6YiPSNFTc1yduAXwglrDVR/qB0MY9aVU8YHe
vNwwArjV2+zdNluUMa1fsTj3xBOa9dX2DDpPOVaFsPdjwcXqBjWC3A3844Rws/YhK2ob3wsxI/k8
cNPNJHXAWLBM7fl5dL3+SB4hwqW2zaDBBJ1BkTcUMQe1k1mBPdhXh3QBcM2aObLzJJ+1rFrzPN4E
vLq8iAEnkDYoLrV4CqVvo+5OIM9jF/BJmReHrOh36z+yy2+y1jOuOSH9YMlzvMfYVAi3G/eYwzyM
7tMbaxJs9McdCLCwSqyJUpJ727ARKieGloxMOE9zuwjHXjJy0SB3tR3NSZTv6N32+Gnv7EX7qbI6
rA2QnjxsMvJ37ioiJOfS+91XWnqUHcgvUD4bQ4uhg7o47M3Ev+KGTxCW+aQZie4Mh5yEcCoin6Xg
nfNEdb9YKtkKz1uoYMlzNwnDCDduaboH/OwEKsydYr9StPQ3MzkpuxINaLHutYYtH0bpai3STn3v
no1pCmPJDykEEYRM15ZT25n4S4295/bxvefRLrYpJVbGs/7dss3bKR5octU9OGp5TEzvrK1VL2D0
ZaeImG+0frzzp7QIl846kEUablIuraxlsq56SN6xSI66pf/MC/Ya3VbbSRM9T9XmEoueIZEDTdhn
0mD027yOv5zOiWDggUyxuN+Dupcf2EEYzmUIWMvZsjz7NBCl9uLqTvfN1xUozYInS+epY1rutO1v
ElZMbW1+2S+9flBd/tJ5sfhFBRiTwYjupGMMN7Tx46XyqcwLmb8g6opr7k3eyV8BQtb4aNrNezkS
/5zkF6QaG2tAdwtDGLVDgL1M4yS+WMMvo9C1i5W0V4DRzj7rElSFpuHwNvJQ5BzB/kwKw12IjOUp
1pkM7vr8q1aIN0nHeqYMZ2+gN6jslVlfqwfR9/mxylXQo+nQ2YIdwjW77KfZqEPBoi7OlW0Ss3in
m4AyQPE814X8NitVESsZk5WlRGISol/oCf8phXXStSXPIEuTB+GRnMBVEvojlZ2yrMcmtfap5fq7
dkr3PmPHZq7t2wJSxyP3FuDY7pfUcDIXDEz10MAp6dffE8e+IRhd2LqOEjjSHwzagDGymjhfI2Tk
NrZRQkENgNz9yIf2pVH+1VQfbiNuOsLO8dyWvxzQbbRjI/2rVSt07nZ5N2MmC1a6A6k0b41eTYxD
1MmAIXzO7Zekd7KTHdfOtgW7su3Jl00ZExHwrgUJUUAeM4yomWhMz6jJa/Qw7WQ4zRwjYo7dQE+S
ezvLHsGQO3vpYPScCEQUPQNNNyZb3Ur56oxdEvB2UnfmzVlrV29rc+6yxHocY7gIa7LGElnIkrMf
jVrOoakLjeXSoQ7ta8O9raV/M8YMhHU1m+dUWcsRoAnzYdA2UBdiUGW9fJp6i/qzz7P9eOsvZnVU
df17LESo66NxQ4TZCMQf1KVNbafAsxBUCjiuQMGSado3HcmSuGzvcn+oX6BUvsWBbgLOpA3CAMuQ
OW4WngzDc+L6xAy5ouizP5wY7lS/NtcJR2Wis03HMZKrDuB827vj1jixD4vmYgYR5hDi6NH4ceGl
t6lN4WBLPd7y8P7OHfctarO7XK+r3YwYAUe1fdKZvGFyKLZwD46xQGOjBqDtMQ3wLn6oUbEzl5lO
CCSOfHKjFSowE1OAAABdpsOSPwd2P1uk1gFbaEa+myz55BTfXjtat8zVBmyW6VLwHMQAeB2Fd4dx
9mKbabvrqq9G+PauG1YrDUdJSZlHkI/TzK5r1JSiYQ4c3WVj/zbF+nNlO4wgaX2L3L1o5NFigKZt
h146xYyqqYdARKJRcDYGdveGZYWEOG78YBzV1wDMJzTK4gWj7QT2h9vLUPnzwhYoKHnbqCDlOTXF
oa1HRZaVijmei0M/FLeZ44lQNqvVClsJiOch50AxO96hFN8K1XGzE1V2HMFLlXYXkY5xnppxCND3
32hEPuOBEnbpnH4njHkvuxb0zQRvwkS3cHv7ZupScBLTq7X6G7vW/4yc+ttazRauBb1WMgMRUihG
O7ApqH9+6kU+qqUimM54pSngT8PDSSEE/uDTJyo4eMtG5+noCm1Xozg6lnXHyrRatOnetijRveat
xFu1heTUcNPMZfOOT/4Ty+pOzqBIBT+skLq3MaoRj6TmPU2W/rtU2pfeWqfUt/urmvZVEz+47nTg
q281uo6gijIYaEY6hfh0rw38d64aW4MbgXAR69oTyBl/u2jTzpOEVEbFLrdG7IjoXPCgEHRG4MLj
XjIKg8iscCKYffVTjuvYp8cq4Jk/kTK/lHiW8OYU4sfOkaC9k863gmok7C01/cvPMdAKD29+ay5T
UCxiPGaYAfzvrHwgl/CWm0XHeOdcj4i0XjFnh5agIFMkUGATzYFFjTcJ5wr4VmF2beVygmQhkHnY
w1Hlv6LCYdTEkb0BkPMzaVh4zXLMt1jan9xU/LKQXjA8WLdOkfHwRiXPElCmxFIS9kfM0x4kzKaO
t/hnbhMz37bNT+0e4GKnO13mn+xrRFJuB6wUiytDv7dbBEAabA+KPsPxZDt3JlD0nB54ABSiORb+
imp+Frk4KzzMC4P5feITSTOAssTYuzHVpV+IXmfioUTkNaFtR837bNlPBUCTnFnc818oNcG+POpw
OpoJ+pAc1pGu5e6ycqQ+TV6l4z2wHmK3zF5yNPrmtsJhovi6rRuhksYAC5y65Q7Mkjee+xMX4YI9
hB4dGuDIYZABRvP8FyDC3SVKOMF1qUe7yLfu9JYiw5DqbPgsYfDS9nYhKrJLR4xwPtF6R2sCoRKO
XzbSmIX7Lux7XK2n0p1e5xQ7X030YpMiraCbtxJENt6PfeK2QRxnQAcdqBTYqYFR5pD+ViFscNds
HNsSDS87Eznuq+yH41QhB4d2zzWQDaO5TyyiplUKXKsraOxN0s9DsgT2CLk6ohGCxr/64NRHB7i2
IiHDYzx6yysyFi4eYYNVSCcVB7T/ftj3vERHEYWJzJ9CxOwCaOcXbeBNbLGOAxh69vWJfGstKzSg
mm/ozYd+zO/cgrJR4TiZxhlLYoxoi6M7iImlXOapOLjDodH9HG3A3HRNDl4pH0RIpxdjh9B/4yEl
Qpj2fZAXbExKWMVzriPrzsEplI6kgnrT/IoaJlzkea+mHmmHcSF/ZrqlCNy5Gu8ZY/WyPnt4CJ3M
+MrRcYc4PjC1mTYuE8jjbEIuRN85+bFub003sekLan4m/THKipuhwTHb8NorfcZMNJhvptXez8No
hBWZ0ruFtX8wM45JZS6nYrFFaM1Q50hf97p4aqJ4oFxPxt08te9t3JWHFHuh03KdU1Z/mBF7CsTq
1e+qWyTb9rSk9bsPyJh0erX3Ev+b2PyvBdxplpmfszDngzvDUtK5DkaVe0gAS6A78700FOgwRgR1
a+fnzi6P0U0nCu/eGJfzKO34ahPtCgm6FoFsiuHcNPYDfOjuwVohP7MreRwuijH56KwtM+YCis5L
bfuwfnTL2nl6ZYRCF9VZ1uxa0wgOVhUnCdmDcl/blr2fKFOaUtsuMR6WBRzcrknWrDzF035qSXz7
3rgEY6fsoDE0n366O9tG5e4VKeZQ43LfmNpaMVmnFWnHXgfjDMgX2ARhx22f4snvRbMHqu9vMB5X
N2NHDrA78b75W00z+HNmYVuKOiz2pjqUpf3IqY8Cj8ZhW1IcK9zLG8/RoeeB88ojdKq6Sk+tSQsm
MHxtLBigQ2K8SV5kqARDXE1P9bOu4bMylty+afAyR2mjgoW6kc/kJsm76Oyk+UvWTaeszBk4lSBh
ATuwWiN9KjyEwykrPyCZ7Sal9vlcPqRY1r1EO/gFs4jBnupbr4Wu5Cfb0eHWhjFFktof5x2QNbDA
EzPsyoLv4kw/XWFdMwlnW2EblFGV7qOouB9rEHaC+yDQU+9bj5vLaCUmTOriaJv1ew0efOsxqSad
h/jt4n4wev3TjYwRZFbOOKTfpXrjYg1XRjgNLvjGJv7x8uqxWFDJ5Cqqm5Q69uS/+En6EdmswjF1
3HX+xF1RiYz9PkOK04XzhvUNAMsyPk2I62jiHI25phOgpFfR8NcQJDywsADYlMpsDgpx7UyONopt
kC5SMJR2WOpEAvMyxvPjaKWkhJJ3P8azu+QlTM0kTFiYtHcp4NmS5gQRrtve0THjz55zGnNS450+
XUXdniEl4s7BnzogGf/zdXLWPyx2Y0Wj63qOuS4iZAnYutT5Py1BZCqjtD9CeUU19eRzHc+Wv7zP
OK03xOLPNZuObkTm+Ge0Khnqi/NOmaAOMzf/PW3IY9/o9a9ew6mUGx6i9GqzYvPN2YIvw9OEMIrW
M77XGsFdnj7aUhMPYGkdzmRZX01hAaRilQhh/wobacnYeM6tuypmXlvVEIOgt7zYmVmj5GDNbjAw
bpJqutWsodrWQm8PKFrdbeOGf9sNm/aEomKD5dgba87vxwhHXOvP7jUiGxn+8zfP/Ie1ba6g5nVB
fJuG5Zj/fUG0yYWNG0fDO2e1zrpYxw2jevBPnYdYD+oH3L+AmLPIYG46LA+N6e8qrLQUmPNJ5iBK
TAQ9vHDxLtcSOjGW+m2NNj1ImbMwI4ZoJFLrmDUs58gmhqZmh1FtO9RNE7QAk+7toSUwrU97v7Ss
s1kXLAEeXXTVMvafvFkL8PR69+0wtTsPQPb/Z/+a7v/Dym+XAYoQpmGsiywd679dPXgWQbSYWHXZ
5kWipnb0uzpKzlmvJa82sjfzwhhdr0STb4jM/JJF8j12E+aglHZdFGnL6KqiTdIAI4e4qWfOpmq+
yUG3kAKKSVUNNt5UZod/Vkgv8MVwqp4SVs4cCMp394nDL0YH/s2qQYzkbLe5UFm8m7L66OT4Cyjz
CgbsjGCSY0t2FyVnMLLn0dfx9PXscSt7J/BFN+yXudafek13dqs9MYzxsG8sk4er2Rj1Y5HFj3Tt
NH8MeS5mIgBKcfRtUreJT7CtCnoYYPwaRMUbZ9y4LUs69PUvDiMssyYrxBHT/7rBhhBPk3cw78DT
lD2QoznqxS3z5OU4KZtipK7GbUufvK5mVqgPkAOXIWZG3VD8lZ7xAffXv7WxufrsRLhGyXwqWf5w
aHV2N9vm5OMEjt9qK/kxlPJ2kwctqysw2cUr4b0y2F/+ZyFrkVs5xGUF6kXTdGJ3un4jBbWYhNAE
X2XNKx3+7JlsTQCps8sKgmgYUoD/3t0UAfMBeVDfJDYCDjDXj5mVYPPOWRn0CQwc8gb65c8vU+Xo
l9IXD3PhJr95cSDKB05Vc3yOusYJxgIW0J8F622tonPdv7OS58bAAXVg6Ve6R8bx34GtUpLP2FUb
iR1h6XZGw80Zxq4hPgbQJVurda8ma1pvUIHwwxvdLQq5F4yJfcJOZ5/1ZsGR7XTVXaIMPD6D9eHW
o0thjxYzr4IeY/Uvc570fa/EFCjoZPeL/ISYeuH6LFlaUC1Xw4ib0G8xC4ATBPVWt8l9qcRrWqc5
bBfwRslqWpBr6Yy+B90SUubVc/C9iQkBszPlU760K3Sy6ZhDQh8HG9L+FhwheTbdtGsWepmxQuca
SxQZuWyMRBjPTgdzfsZzHSwJzEXbXLojRLPqrlNAoxsSxYF0M0GTq2yc+wQGI2tEWonHnDxAm+/+
HH7/9jn9n/i7vvvbmtrur//O7z/rZpbUSf1/++1f99/1zXv53f37+rf+31f99b/+lr/0928avPfv
/+U363KJfr4fvuX88N0NRf/P//Rv/3te3fqN7tg32j/V//At/ldf9OfH+h+/0b98/3ldT3Pz/R9/
+ayHql9fX5zW1V/+/kfHr//4i88O1H/7h2/054f5Z9+geOdnHr74zrb+r6yuZO8tOzgN0+Hf/vIv
RV3Ff/9jXfyricfANzxWetuOsNnfyf/vP72X/9Nb8L/6or9/LJ/F97v86/8FAAD//w==</cx:binary>
              </cx:geoCache>
            </cx:geography>
          </cx:layoutPr>
          <cx:valueColors>
            <cx:maxColor>
              <a:srgbClr val="00B8F2"/>
            </cx:maxColor>
          </cx:valueColors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31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36860-A43D-4A62-8646-0C8AEA4A4F1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66462A0-B869-47A9-B112-BB349918F051}">
      <dgm:prSet phldrT="[Text]" custT="1"/>
      <dgm:spPr/>
      <dgm:t>
        <a:bodyPr/>
        <a:lstStyle/>
        <a:p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Establishing H</a:t>
          </a:r>
          <a:r>
            <a:rPr lang="en-GB" sz="1600" b="1" kern="1200" baseline="-250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2</a:t>
          </a: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 </a:t>
          </a: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as an alternative energy carrier (esp. industry, mobility)</a:t>
          </a:r>
          <a:endParaRPr lang="de-DE" sz="1600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gm:t>
    </dgm:pt>
    <dgm:pt modelId="{E67A15D0-C3A0-4CB9-B547-968AD09C8127}" type="parTrans" cxnId="{306E873A-705C-4666-BD9E-BFD045813CDA}">
      <dgm:prSet/>
      <dgm:spPr/>
      <dgm:t>
        <a:bodyPr/>
        <a:lstStyle/>
        <a:p>
          <a:endParaRPr lang="de-DE" sz="2000"/>
        </a:p>
      </dgm:t>
    </dgm:pt>
    <dgm:pt modelId="{AE7A028E-3722-424C-9C27-C3C74A868343}" type="sibTrans" cxnId="{306E873A-705C-4666-BD9E-BFD045813CDA}">
      <dgm:prSet/>
      <dgm:spPr/>
      <dgm:t>
        <a:bodyPr/>
        <a:lstStyle/>
        <a:p>
          <a:endParaRPr lang="de-DE" sz="2000"/>
        </a:p>
      </dgm:t>
    </dgm:pt>
    <dgm:pt modelId="{18E902A2-BFD2-43A0-8022-8A4CB1A06811}">
      <dgm:prSet phldrT="[Text]" custT="1"/>
      <dgm:spPr/>
      <dgm:t>
        <a:bodyPr/>
        <a:lstStyle/>
        <a:p>
          <a:r>
            <a:rPr lang="en-GB" sz="1600" dirty="0">
              <a:solidFill>
                <a:schemeClr val="bg1"/>
              </a:solidFill>
            </a:rPr>
            <a:t>Making “green” H</a:t>
          </a:r>
          <a:r>
            <a:rPr lang="en-GB" sz="1600" baseline="-25000" dirty="0">
              <a:solidFill>
                <a:schemeClr val="bg1"/>
              </a:solidFill>
            </a:rPr>
            <a:t>2 </a:t>
          </a:r>
          <a:r>
            <a:rPr lang="en-GB" sz="1600" dirty="0">
              <a:solidFill>
                <a:schemeClr val="bg1"/>
              </a:solidFill>
            </a:rPr>
            <a:t> and related tech </a:t>
          </a:r>
          <a:r>
            <a:rPr lang="en-GB" sz="1600" b="1" dirty="0">
              <a:solidFill>
                <a:schemeClr val="bg1"/>
              </a:solidFill>
            </a:rPr>
            <a:t>competitive</a:t>
          </a:r>
          <a:r>
            <a:rPr lang="en-GB" sz="1600" dirty="0">
              <a:solidFill>
                <a:schemeClr val="bg1"/>
              </a:solidFill>
            </a:rPr>
            <a:t> </a:t>
          </a:r>
          <a:endParaRPr lang="de-DE" sz="1600" dirty="0">
            <a:solidFill>
              <a:schemeClr val="bg1"/>
            </a:solidFill>
          </a:endParaRPr>
        </a:p>
      </dgm:t>
    </dgm:pt>
    <dgm:pt modelId="{F2EA1E99-A47D-40AE-9616-DB8914FA44F9}" type="parTrans" cxnId="{F02969BD-F9E1-4478-9089-C1EBF56DD6BB}">
      <dgm:prSet/>
      <dgm:spPr/>
      <dgm:t>
        <a:bodyPr/>
        <a:lstStyle/>
        <a:p>
          <a:endParaRPr lang="de-DE" sz="2000"/>
        </a:p>
      </dgm:t>
    </dgm:pt>
    <dgm:pt modelId="{C2A096E0-5F13-41FD-96CB-D1FD108A7D49}" type="sibTrans" cxnId="{F02969BD-F9E1-4478-9089-C1EBF56DD6BB}">
      <dgm:prSet/>
      <dgm:spPr/>
      <dgm:t>
        <a:bodyPr/>
        <a:lstStyle/>
        <a:p>
          <a:endParaRPr lang="de-DE" sz="2000"/>
        </a:p>
      </dgm:t>
    </dgm:pt>
    <dgm:pt modelId="{692F9C58-92E2-47AD-A334-727CD47A0718}">
      <dgm:prSet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Develop 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domestic market</a:t>
          </a:r>
          <a:endParaRPr lang="de-DE" sz="1600" b="1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gm:t>
    </dgm:pt>
    <dgm:pt modelId="{48BA7A42-8A0D-42AE-BF13-035871C334B5}" type="parTrans" cxnId="{EB3F4906-6D13-4564-BB59-AC7C61496AD5}">
      <dgm:prSet/>
      <dgm:spPr/>
      <dgm:t>
        <a:bodyPr/>
        <a:lstStyle/>
        <a:p>
          <a:endParaRPr lang="de-DE" sz="2000"/>
        </a:p>
      </dgm:t>
    </dgm:pt>
    <dgm:pt modelId="{4CA70F79-35E0-4450-9C7F-765B90663C10}" type="sibTrans" cxnId="{EB3F4906-6D13-4564-BB59-AC7C61496AD5}">
      <dgm:prSet/>
      <dgm:spPr/>
      <dgm:t>
        <a:bodyPr/>
        <a:lstStyle/>
        <a:p>
          <a:endParaRPr lang="de-DE" sz="2000"/>
        </a:p>
      </dgm:t>
    </dgm:pt>
    <dgm:pt modelId="{D9537E66-AFB3-45DF-BA7F-F46A13E49DD8}">
      <dgm:prSet custT="1"/>
      <dgm:spPr/>
      <dgm:t>
        <a:bodyPr/>
        <a:lstStyle/>
        <a:p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Transparent</a:t>
          </a: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 certification, guarantees of origin</a:t>
          </a:r>
          <a:endParaRPr lang="de-DE" sz="1600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gm:t>
    </dgm:pt>
    <dgm:pt modelId="{74633DA2-FD6A-472D-B0B1-E9999C9798F5}" type="parTrans" cxnId="{AA7B24F8-3BCF-475F-97A3-6773A4AE63AF}">
      <dgm:prSet/>
      <dgm:spPr/>
      <dgm:t>
        <a:bodyPr/>
        <a:lstStyle/>
        <a:p>
          <a:endParaRPr lang="de-DE" sz="2000"/>
        </a:p>
      </dgm:t>
    </dgm:pt>
    <dgm:pt modelId="{B1BC2D96-89A2-42CF-AC74-C6F82B49CADC}" type="sibTrans" cxnId="{AA7B24F8-3BCF-475F-97A3-6773A4AE63AF}">
      <dgm:prSet/>
      <dgm:spPr/>
      <dgm:t>
        <a:bodyPr/>
        <a:lstStyle/>
        <a:p>
          <a:endParaRPr lang="de-DE" sz="2000"/>
        </a:p>
      </dgm:t>
    </dgm:pt>
    <dgm:pt modelId="{3964FF15-7D5A-4581-9D21-7462DC4310BE}">
      <dgm:prSet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Promoting </a:t>
          </a: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R&amp;D</a:t>
          </a:r>
          <a:endParaRPr lang="de-DE" sz="1600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gm:t>
    </dgm:pt>
    <dgm:pt modelId="{47CAA8B3-0CF9-4EC6-87B5-35FD1BD75F14}" type="parTrans" cxnId="{6C2BC00C-A54C-4D67-BBE5-5105D3910E52}">
      <dgm:prSet/>
      <dgm:spPr/>
      <dgm:t>
        <a:bodyPr/>
        <a:lstStyle/>
        <a:p>
          <a:endParaRPr lang="de-DE" sz="2000"/>
        </a:p>
      </dgm:t>
    </dgm:pt>
    <dgm:pt modelId="{FE7779D1-D020-4F35-877D-4B30B4ABE99E}" type="sibTrans" cxnId="{6C2BC00C-A54C-4D67-BBE5-5105D3910E52}">
      <dgm:prSet/>
      <dgm:spPr/>
      <dgm:t>
        <a:bodyPr/>
        <a:lstStyle/>
        <a:p>
          <a:endParaRPr lang="de-DE" sz="2000"/>
        </a:p>
      </dgm:t>
    </dgm:pt>
    <dgm:pt modelId="{D7EAD007-5449-4BD4-982F-5D7D2DE2DCA7}">
      <dgm:prSet custT="1"/>
      <dgm:spPr/>
      <dgm:t>
        <a:bodyPr/>
        <a:lstStyle/>
        <a:p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Transport and distribution </a:t>
          </a: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infrastructure</a:t>
          </a:r>
          <a:endParaRPr lang="de-DE" sz="1600" b="1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gm:t>
    </dgm:pt>
    <dgm:pt modelId="{02255E5E-7D80-40BD-8246-4D88C1F5D939}" type="parTrans" cxnId="{12D57272-3C40-4FF3-9AC5-6B4049CDC962}">
      <dgm:prSet/>
      <dgm:spPr/>
      <dgm:t>
        <a:bodyPr/>
        <a:lstStyle/>
        <a:p>
          <a:endParaRPr lang="de-DE" sz="2000"/>
        </a:p>
      </dgm:t>
    </dgm:pt>
    <dgm:pt modelId="{34F583C6-991B-4091-9894-A66297330069}" type="sibTrans" cxnId="{12D57272-3C40-4FF3-9AC5-6B4049CDC962}">
      <dgm:prSet/>
      <dgm:spPr/>
      <dgm:t>
        <a:bodyPr/>
        <a:lstStyle/>
        <a:p>
          <a:endParaRPr lang="de-DE" sz="2000"/>
        </a:p>
      </dgm:t>
    </dgm:pt>
    <dgm:pt modelId="{F0156FE5-9A85-4040-9D60-31BC37832DDD}">
      <dgm:prSet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Establishing </a:t>
          </a: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international markets </a:t>
          </a: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and cooperation</a:t>
          </a:r>
          <a:endParaRPr lang="de-DE" sz="1600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gm:t>
    </dgm:pt>
    <dgm:pt modelId="{BAD3063F-D6C1-4876-9BE1-D5BE1CFD4249}" type="parTrans" cxnId="{660CF32D-FC18-4A95-BB7E-EBE319F13704}">
      <dgm:prSet/>
      <dgm:spPr/>
      <dgm:t>
        <a:bodyPr/>
        <a:lstStyle/>
        <a:p>
          <a:endParaRPr lang="de-DE" sz="2000"/>
        </a:p>
      </dgm:t>
    </dgm:pt>
    <dgm:pt modelId="{B65CA520-083A-49D2-B98F-A4818D8348A2}" type="sibTrans" cxnId="{660CF32D-FC18-4A95-BB7E-EBE319F13704}">
      <dgm:prSet/>
      <dgm:spPr/>
      <dgm:t>
        <a:bodyPr/>
        <a:lstStyle/>
        <a:p>
          <a:endParaRPr lang="de-DE" sz="2000"/>
        </a:p>
      </dgm:t>
    </dgm:pt>
    <dgm:pt modelId="{B158F7E1-B863-4C17-8DD2-F5FA7CF09323}" type="pres">
      <dgm:prSet presAssocID="{10336860-A43D-4A62-8646-0C8AEA4A4F11}" presName="diagram" presStyleCnt="0">
        <dgm:presLayoutVars>
          <dgm:dir/>
          <dgm:resizeHandles val="exact"/>
        </dgm:presLayoutVars>
      </dgm:prSet>
      <dgm:spPr/>
    </dgm:pt>
    <dgm:pt modelId="{027226C8-0B43-4ED5-A18B-61583C683C31}" type="pres">
      <dgm:prSet presAssocID="{E66462A0-B869-47A9-B112-BB349918F051}" presName="node" presStyleLbl="node1" presStyleIdx="0" presStyleCnt="7">
        <dgm:presLayoutVars>
          <dgm:bulletEnabled val="1"/>
        </dgm:presLayoutVars>
      </dgm:prSet>
      <dgm:spPr/>
    </dgm:pt>
    <dgm:pt modelId="{B2A4EACA-8D33-4A88-B595-5E95E483FAA8}" type="pres">
      <dgm:prSet presAssocID="{AE7A028E-3722-424C-9C27-C3C74A868343}" presName="sibTrans" presStyleCnt="0"/>
      <dgm:spPr/>
    </dgm:pt>
    <dgm:pt modelId="{8FA7CE76-3DA5-493F-855F-8B57880D4902}" type="pres">
      <dgm:prSet presAssocID="{18E902A2-BFD2-43A0-8022-8A4CB1A06811}" presName="node" presStyleLbl="node1" presStyleIdx="1" presStyleCnt="7" custLinFactY="17936" custLinFactNeighborY="100000">
        <dgm:presLayoutVars>
          <dgm:bulletEnabled val="1"/>
        </dgm:presLayoutVars>
      </dgm:prSet>
      <dgm:spPr/>
    </dgm:pt>
    <dgm:pt modelId="{1866ADF5-7BA9-4406-B4C0-3968491B3C1E}" type="pres">
      <dgm:prSet presAssocID="{C2A096E0-5F13-41FD-96CB-D1FD108A7D49}" presName="sibTrans" presStyleCnt="0"/>
      <dgm:spPr/>
    </dgm:pt>
    <dgm:pt modelId="{C222C0C8-C891-4711-AC4E-84FE57463D8C}" type="pres">
      <dgm:prSet presAssocID="{692F9C58-92E2-47AD-A334-727CD47A0718}" presName="node" presStyleLbl="node1" presStyleIdx="2" presStyleCnt="7">
        <dgm:presLayoutVars>
          <dgm:bulletEnabled val="1"/>
        </dgm:presLayoutVars>
      </dgm:prSet>
      <dgm:spPr/>
    </dgm:pt>
    <dgm:pt modelId="{C32D4BA8-47FD-4378-8DEB-C49153F2B90C}" type="pres">
      <dgm:prSet presAssocID="{4CA70F79-35E0-4450-9C7F-765B90663C10}" presName="sibTrans" presStyleCnt="0"/>
      <dgm:spPr/>
    </dgm:pt>
    <dgm:pt modelId="{01C69A8F-80C9-4F06-85A0-A89B308A9DE2}" type="pres">
      <dgm:prSet presAssocID="{D7EAD007-5449-4BD4-982F-5D7D2DE2DCA7}" presName="node" presStyleLbl="node1" presStyleIdx="3" presStyleCnt="7">
        <dgm:presLayoutVars>
          <dgm:bulletEnabled val="1"/>
        </dgm:presLayoutVars>
      </dgm:prSet>
      <dgm:spPr/>
    </dgm:pt>
    <dgm:pt modelId="{BA7A59DC-D65A-4279-BEA4-EFB8496DE955}" type="pres">
      <dgm:prSet presAssocID="{34F583C6-991B-4091-9894-A66297330069}" presName="sibTrans" presStyleCnt="0"/>
      <dgm:spPr/>
    </dgm:pt>
    <dgm:pt modelId="{89B5CF3E-3C20-4907-997A-76B5A174FA6C}" type="pres">
      <dgm:prSet presAssocID="{D9537E66-AFB3-45DF-BA7F-F46A13E49DD8}" presName="node" presStyleLbl="node1" presStyleIdx="4" presStyleCnt="7" custLinFactX="9930" custLinFactY="16912" custLinFactNeighborX="100000" custLinFactNeighborY="100000">
        <dgm:presLayoutVars>
          <dgm:bulletEnabled val="1"/>
        </dgm:presLayoutVars>
      </dgm:prSet>
      <dgm:spPr/>
    </dgm:pt>
    <dgm:pt modelId="{E5406658-0298-4CEC-B00F-FFEAA0636D6D}" type="pres">
      <dgm:prSet presAssocID="{B1BC2D96-89A2-42CF-AC74-C6F82B49CADC}" presName="sibTrans" presStyleCnt="0"/>
      <dgm:spPr/>
    </dgm:pt>
    <dgm:pt modelId="{D8C7D564-C1F8-498F-9EA3-2F8CA9D68306}" type="pres">
      <dgm:prSet presAssocID="{3964FF15-7D5A-4581-9D21-7462DC4310BE}" presName="node" presStyleLbl="node1" presStyleIdx="5" presStyleCnt="7">
        <dgm:presLayoutVars>
          <dgm:bulletEnabled val="1"/>
        </dgm:presLayoutVars>
      </dgm:prSet>
      <dgm:spPr/>
    </dgm:pt>
    <dgm:pt modelId="{00E12AC2-B5DB-45C2-A051-1DF7CC281906}" type="pres">
      <dgm:prSet presAssocID="{FE7779D1-D020-4F35-877D-4B30B4ABE99E}" presName="sibTrans" presStyleCnt="0"/>
      <dgm:spPr/>
    </dgm:pt>
    <dgm:pt modelId="{FC618A71-D397-42EA-A2A7-8065DB921ACB}" type="pres">
      <dgm:prSet presAssocID="{F0156FE5-9A85-4040-9D60-31BC37832DDD}" presName="node" presStyleLbl="node1" presStyleIdx="6" presStyleCnt="7" custLinFactX="-9507" custLinFactNeighborX="-100000" custLinFactNeighborY="948">
        <dgm:presLayoutVars>
          <dgm:bulletEnabled val="1"/>
        </dgm:presLayoutVars>
      </dgm:prSet>
      <dgm:spPr/>
    </dgm:pt>
  </dgm:ptLst>
  <dgm:cxnLst>
    <dgm:cxn modelId="{EB3F4906-6D13-4564-BB59-AC7C61496AD5}" srcId="{10336860-A43D-4A62-8646-0C8AEA4A4F11}" destId="{692F9C58-92E2-47AD-A334-727CD47A0718}" srcOrd="2" destOrd="0" parTransId="{48BA7A42-8A0D-42AE-BF13-035871C334B5}" sibTransId="{4CA70F79-35E0-4450-9C7F-765B90663C10}"/>
    <dgm:cxn modelId="{6C2BC00C-A54C-4D67-BBE5-5105D3910E52}" srcId="{10336860-A43D-4A62-8646-0C8AEA4A4F11}" destId="{3964FF15-7D5A-4581-9D21-7462DC4310BE}" srcOrd="5" destOrd="0" parTransId="{47CAA8B3-0CF9-4EC6-87B5-35FD1BD75F14}" sibTransId="{FE7779D1-D020-4F35-877D-4B30B4ABE99E}"/>
    <dgm:cxn modelId="{DEE2E014-5E94-466B-98E8-1D17684A3DAF}" type="presOf" srcId="{F0156FE5-9A85-4040-9D60-31BC37832DDD}" destId="{FC618A71-D397-42EA-A2A7-8065DB921ACB}" srcOrd="0" destOrd="0" presId="urn:microsoft.com/office/officeart/2005/8/layout/default"/>
    <dgm:cxn modelId="{660CF32D-FC18-4A95-BB7E-EBE319F13704}" srcId="{10336860-A43D-4A62-8646-0C8AEA4A4F11}" destId="{F0156FE5-9A85-4040-9D60-31BC37832DDD}" srcOrd="6" destOrd="0" parTransId="{BAD3063F-D6C1-4876-9BE1-D5BE1CFD4249}" sibTransId="{B65CA520-083A-49D2-B98F-A4818D8348A2}"/>
    <dgm:cxn modelId="{306E873A-705C-4666-BD9E-BFD045813CDA}" srcId="{10336860-A43D-4A62-8646-0C8AEA4A4F11}" destId="{E66462A0-B869-47A9-B112-BB349918F051}" srcOrd="0" destOrd="0" parTransId="{E67A15D0-C3A0-4CB9-B547-968AD09C8127}" sibTransId="{AE7A028E-3722-424C-9C27-C3C74A868343}"/>
    <dgm:cxn modelId="{7F7F924C-9316-41DE-B118-A96C76763557}" type="presOf" srcId="{692F9C58-92E2-47AD-A334-727CD47A0718}" destId="{C222C0C8-C891-4711-AC4E-84FE57463D8C}" srcOrd="0" destOrd="0" presId="urn:microsoft.com/office/officeart/2005/8/layout/default"/>
    <dgm:cxn modelId="{5BB78B6F-B4DB-48BF-9457-181B1862EEF9}" type="presOf" srcId="{10336860-A43D-4A62-8646-0C8AEA4A4F11}" destId="{B158F7E1-B863-4C17-8DD2-F5FA7CF09323}" srcOrd="0" destOrd="0" presId="urn:microsoft.com/office/officeart/2005/8/layout/default"/>
    <dgm:cxn modelId="{12D57272-3C40-4FF3-9AC5-6B4049CDC962}" srcId="{10336860-A43D-4A62-8646-0C8AEA4A4F11}" destId="{D7EAD007-5449-4BD4-982F-5D7D2DE2DCA7}" srcOrd="3" destOrd="0" parTransId="{02255E5E-7D80-40BD-8246-4D88C1F5D939}" sibTransId="{34F583C6-991B-4091-9894-A66297330069}"/>
    <dgm:cxn modelId="{C94091B6-39CB-477E-83FE-EB115FA2FB52}" type="presOf" srcId="{E66462A0-B869-47A9-B112-BB349918F051}" destId="{027226C8-0B43-4ED5-A18B-61583C683C31}" srcOrd="0" destOrd="0" presId="urn:microsoft.com/office/officeart/2005/8/layout/default"/>
    <dgm:cxn modelId="{F02969BD-F9E1-4478-9089-C1EBF56DD6BB}" srcId="{10336860-A43D-4A62-8646-0C8AEA4A4F11}" destId="{18E902A2-BFD2-43A0-8022-8A4CB1A06811}" srcOrd="1" destOrd="0" parTransId="{F2EA1E99-A47D-40AE-9616-DB8914FA44F9}" sibTransId="{C2A096E0-5F13-41FD-96CB-D1FD108A7D49}"/>
    <dgm:cxn modelId="{5A986BC2-FCF7-4516-A10B-09C2141AA747}" type="presOf" srcId="{18E902A2-BFD2-43A0-8022-8A4CB1A06811}" destId="{8FA7CE76-3DA5-493F-855F-8B57880D4902}" srcOrd="0" destOrd="0" presId="urn:microsoft.com/office/officeart/2005/8/layout/default"/>
    <dgm:cxn modelId="{1F8C3DD4-B66B-4C13-BA50-58004511AC66}" type="presOf" srcId="{3964FF15-7D5A-4581-9D21-7462DC4310BE}" destId="{D8C7D564-C1F8-498F-9EA3-2F8CA9D68306}" srcOrd="0" destOrd="0" presId="urn:microsoft.com/office/officeart/2005/8/layout/default"/>
    <dgm:cxn modelId="{A1D779E9-2A6B-4806-B388-ED3B0DFA9A1B}" type="presOf" srcId="{D7EAD007-5449-4BD4-982F-5D7D2DE2DCA7}" destId="{01C69A8F-80C9-4F06-85A0-A89B308A9DE2}" srcOrd="0" destOrd="0" presId="urn:microsoft.com/office/officeart/2005/8/layout/default"/>
    <dgm:cxn modelId="{AA7B24F8-3BCF-475F-97A3-6773A4AE63AF}" srcId="{10336860-A43D-4A62-8646-0C8AEA4A4F11}" destId="{D9537E66-AFB3-45DF-BA7F-F46A13E49DD8}" srcOrd="4" destOrd="0" parTransId="{74633DA2-FD6A-472D-B0B1-E9999C9798F5}" sibTransId="{B1BC2D96-89A2-42CF-AC74-C6F82B49CADC}"/>
    <dgm:cxn modelId="{8E349AFD-0847-42AA-8C2F-3567DC9B6F6D}" type="presOf" srcId="{D9537E66-AFB3-45DF-BA7F-F46A13E49DD8}" destId="{89B5CF3E-3C20-4907-997A-76B5A174FA6C}" srcOrd="0" destOrd="0" presId="urn:microsoft.com/office/officeart/2005/8/layout/default"/>
    <dgm:cxn modelId="{D682E1AD-5994-4B0C-A239-5EC8529E3AC0}" type="presParOf" srcId="{B158F7E1-B863-4C17-8DD2-F5FA7CF09323}" destId="{027226C8-0B43-4ED5-A18B-61583C683C31}" srcOrd="0" destOrd="0" presId="urn:microsoft.com/office/officeart/2005/8/layout/default"/>
    <dgm:cxn modelId="{D72A194B-E75E-48A9-95DA-A5DDE4450778}" type="presParOf" srcId="{B158F7E1-B863-4C17-8DD2-F5FA7CF09323}" destId="{B2A4EACA-8D33-4A88-B595-5E95E483FAA8}" srcOrd="1" destOrd="0" presId="urn:microsoft.com/office/officeart/2005/8/layout/default"/>
    <dgm:cxn modelId="{1C425AF3-E90F-4002-86CE-21CC70B54450}" type="presParOf" srcId="{B158F7E1-B863-4C17-8DD2-F5FA7CF09323}" destId="{8FA7CE76-3DA5-493F-855F-8B57880D4902}" srcOrd="2" destOrd="0" presId="urn:microsoft.com/office/officeart/2005/8/layout/default"/>
    <dgm:cxn modelId="{07FBEABE-CDCD-41D8-8F0B-5AC49531EB57}" type="presParOf" srcId="{B158F7E1-B863-4C17-8DD2-F5FA7CF09323}" destId="{1866ADF5-7BA9-4406-B4C0-3968491B3C1E}" srcOrd="3" destOrd="0" presId="urn:microsoft.com/office/officeart/2005/8/layout/default"/>
    <dgm:cxn modelId="{BE03EEAA-06D0-4D47-A56F-F1E32B1E7F50}" type="presParOf" srcId="{B158F7E1-B863-4C17-8DD2-F5FA7CF09323}" destId="{C222C0C8-C891-4711-AC4E-84FE57463D8C}" srcOrd="4" destOrd="0" presId="urn:microsoft.com/office/officeart/2005/8/layout/default"/>
    <dgm:cxn modelId="{C7942672-7519-4ADE-B83D-390F2006FBC4}" type="presParOf" srcId="{B158F7E1-B863-4C17-8DD2-F5FA7CF09323}" destId="{C32D4BA8-47FD-4378-8DEB-C49153F2B90C}" srcOrd="5" destOrd="0" presId="urn:microsoft.com/office/officeart/2005/8/layout/default"/>
    <dgm:cxn modelId="{FF3338FA-578D-4730-93C6-9071157E43F9}" type="presParOf" srcId="{B158F7E1-B863-4C17-8DD2-F5FA7CF09323}" destId="{01C69A8F-80C9-4F06-85A0-A89B308A9DE2}" srcOrd="6" destOrd="0" presId="urn:microsoft.com/office/officeart/2005/8/layout/default"/>
    <dgm:cxn modelId="{B390E18E-E9DB-46A0-B8E0-42BA37A6AAD9}" type="presParOf" srcId="{B158F7E1-B863-4C17-8DD2-F5FA7CF09323}" destId="{BA7A59DC-D65A-4279-BEA4-EFB8496DE955}" srcOrd="7" destOrd="0" presId="urn:microsoft.com/office/officeart/2005/8/layout/default"/>
    <dgm:cxn modelId="{D565F4F8-5B60-4119-A8F4-5D0BEBD067AE}" type="presParOf" srcId="{B158F7E1-B863-4C17-8DD2-F5FA7CF09323}" destId="{89B5CF3E-3C20-4907-997A-76B5A174FA6C}" srcOrd="8" destOrd="0" presId="urn:microsoft.com/office/officeart/2005/8/layout/default"/>
    <dgm:cxn modelId="{BBDF7A4E-5CFD-41AD-8D28-7D6707A5E89E}" type="presParOf" srcId="{B158F7E1-B863-4C17-8DD2-F5FA7CF09323}" destId="{E5406658-0298-4CEC-B00F-FFEAA0636D6D}" srcOrd="9" destOrd="0" presId="urn:microsoft.com/office/officeart/2005/8/layout/default"/>
    <dgm:cxn modelId="{8B2500B0-8569-44D2-BB4C-68414795696B}" type="presParOf" srcId="{B158F7E1-B863-4C17-8DD2-F5FA7CF09323}" destId="{D8C7D564-C1F8-498F-9EA3-2F8CA9D68306}" srcOrd="10" destOrd="0" presId="urn:microsoft.com/office/officeart/2005/8/layout/default"/>
    <dgm:cxn modelId="{CCAA47A8-8978-430A-9C4B-62602EF421E3}" type="presParOf" srcId="{B158F7E1-B863-4C17-8DD2-F5FA7CF09323}" destId="{00E12AC2-B5DB-45C2-A051-1DF7CC281906}" srcOrd="11" destOrd="0" presId="urn:microsoft.com/office/officeart/2005/8/layout/default"/>
    <dgm:cxn modelId="{E54B5434-A35A-4419-8BC6-C216C60E719D}" type="presParOf" srcId="{B158F7E1-B863-4C17-8DD2-F5FA7CF09323}" destId="{FC618A71-D397-42EA-A2A7-8065DB921AC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226C8-0B43-4ED5-A18B-61583C683C31}">
      <dsp:nvSpPr>
        <dsp:cNvPr id="0" name=""/>
        <dsp:cNvSpPr/>
      </dsp:nvSpPr>
      <dsp:spPr>
        <a:xfrm>
          <a:off x="176493" y="2989"/>
          <a:ext cx="2029010" cy="1217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Establishing H</a:t>
          </a:r>
          <a:r>
            <a:rPr lang="en-GB" sz="1600" b="1" kern="1200" baseline="-250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2</a:t>
          </a: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 </a:t>
          </a: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as an alternative energy carrier (esp. industry, mobility)</a:t>
          </a:r>
          <a:endParaRPr lang="de-DE" sz="1600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sp:txBody>
      <dsp:txXfrm>
        <a:off x="176493" y="2989"/>
        <a:ext cx="2029010" cy="1217406"/>
      </dsp:txXfrm>
    </dsp:sp>
    <dsp:sp modelId="{8FA7CE76-3DA5-493F-855F-8B57880D4902}">
      <dsp:nvSpPr>
        <dsp:cNvPr id="0" name=""/>
        <dsp:cNvSpPr/>
      </dsp:nvSpPr>
      <dsp:spPr>
        <a:xfrm>
          <a:off x="2408405" y="1438749"/>
          <a:ext cx="2029010" cy="1217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bg1"/>
              </a:solidFill>
            </a:rPr>
            <a:t>Making “green” H</a:t>
          </a:r>
          <a:r>
            <a:rPr lang="en-GB" sz="1600" kern="1200" baseline="-25000" dirty="0">
              <a:solidFill>
                <a:schemeClr val="bg1"/>
              </a:solidFill>
            </a:rPr>
            <a:t>2 </a:t>
          </a:r>
          <a:r>
            <a:rPr lang="en-GB" sz="1600" kern="1200" dirty="0">
              <a:solidFill>
                <a:schemeClr val="bg1"/>
              </a:solidFill>
            </a:rPr>
            <a:t> and related tech </a:t>
          </a:r>
          <a:r>
            <a:rPr lang="en-GB" sz="1600" b="1" kern="1200" dirty="0">
              <a:solidFill>
                <a:schemeClr val="bg1"/>
              </a:solidFill>
            </a:rPr>
            <a:t>competitive</a:t>
          </a:r>
          <a:r>
            <a:rPr lang="en-GB" sz="1600" kern="1200" dirty="0">
              <a:solidFill>
                <a:schemeClr val="bg1"/>
              </a:solidFill>
            </a:rPr>
            <a:t> </a:t>
          </a:r>
          <a:endParaRPr lang="de-DE" sz="1600" kern="1200" dirty="0">
            <a:solidFill>
              <a:schemeClr val="bg1"/>
            </a:solidFill>
          </a:endParaRPr>
        </a:p>
      </dsp:txBody>
      <dsp:txXfrm>
        <a:off x="2408405" y="1438749"/>
        <a:ext cx="2029010" cy="1217406"/>
      </dsp:txXfrm>
    </dsp:sp>
    <dsp:sp modelId="{C222C0C8-C891-4711-AC4E-84FE57463D8C}">
      <dsp:nvSpPr>
        <dsp:cNvPr id="0" name=""/>
        <dsp:cNvSpPr/>
      </dsp:nvSpPr>
      <dsp:spPr>
        <a:xfrm>
          <a:off x="4640316" y="2989"/>
          <a:ext cx="2029010" cy="1217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Develop 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domestic market</a:t>
          </a:r>
          <a:endParaRPr lang="de-DE" sz="1600" b="1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sp:txBody>
      <dsp:txXfrm>
        <a:off x="4640316" y="2989"/>
        <a:ext cx="2029010" cy="1217406"/>
      </dsp:txXfrm>
    </dsp:sp>
    <dsp:sp modelId="{01C69A8F-80C9-4F06-85A0-A89B308A9DE2}">
      <dsp:nvSpPr>
        <dsp:cNvPr id="0" name=""/>
        <dsp:cNvSpPr/>
      </dsp:nvSpPr>
      <dsp:spPr>
        <a:xfrm>
          <a:off x="176493" y="1423296"/>
          <a:ext cx="2029010" cy="1217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Transport and distribution </a:t>
          </a: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infrastructure</a:t>
          </a:r>
          <a:endParaRPr lang="de-DE" sz="1600" b="1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sp:txBody>
      <dsp:txXfrm>
        <a:off x="176493" y="1423296"/>
        <a:ext cx="2029010" cy="1217406"/>
      </dsp:txXfrm>
    </dsp:sp>
    <dsp:sp modelId="{89B5CF3E-3C20-4907-997A-76B5A174FA6C}">
      <dsp:nvSpPr>
        <dsp:cNvPr id="0" name=""/>
        <dsp:cNvSpPr/>
      </dsp:nvSpPr>
      <dsp:spPr>
        <a:xfrm>
          <a:off x="4638896" y="2846590"/>
          <a:ext cx="2029010" cy="1217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Transparent</a:t>
          </a: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 certification, guarantees of origin</a:t>
          </a:r>
          <a:endParaRPr lang="de-DE" sz="1600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sp:txBody>
      <dsp:txXfrm>
        <a:off x="4638896" y="2846590"/>
        <a:ext cx="2029010" cy="1217406"/>
      </dsp:txXfrm>
    </dsp:sp>
    <dsp:sp modelId="{D8C7D564-C1F8-498F-9EA3-2F8CA9D68306}">
      <dsp:nvSpPr>
        <dsp:cNvPr id="0" name=""/>
        <dsp:cNvSpPr/>
      </dsp:nvSpPr>
      <dsp:spPr>
        <a:xfrm>
          <a:off x="4640316" y="1423296"/>
          <a:ext cx="2029010" cy="1217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Promoting </a:t>
          </a: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R&amp;D</a:t>
          </a:r>
          <a:endParaRPr lang="de-DE" sz="1600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sp:txBody>
      <dsp:txXfrm>
        <a:off x="4640316" y="1423296"/>
        <a:ext cx="2029010" cy="1217406"/>
      </dsp:txXfrm>
    </dsp:sp>
    <dsp:sp modelId="{FC618A71-D397-42EA-A2A7-8065DB921ACB}">
      <dsp:nvSpPr>
        <dsp:cNvPr id="0" name=""/>
        <dsp:cNvSpPr/>
      </dsp:nvSpPr>
      <dsp:spPr>
        <a:xfrm>
          <a:off x="186496" y="2846593"/>
          <a:ext cx="2029010" cy="1217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Establishing </a:t>
          </a:r>
          <a:r>
            <a:rPr lang="en-GB" sz="1600" b="1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international markets </a:t>
          </a:r>
          <a:r>
            <a:rPr lang="en-GB" sz="1600" kern="1200" dirty="0">
              <a:solidFill>
                <a:srgbClr val="FFFFFF"/>
              </a:solidFill>
              <a:latin typeface="BundesSerif Office"/>
              <a:ea typeface="+mn-ea"/>
              <a:cs typeface="+mn-cs"/>
            </a:rPr>
            <a:t>and cooperation</a:t>
          </a:r>
          <a:endParaRPr lang="de-DE" sz="1600" kern="1200" dirty="0">
            <a:solidFill>
              <a:srgbClr val="FFFFFF"/>
            </a:solidFill>
            <a:latin typeface="BundesSerif Office"/>
            <a:ea typeface="+mn-ea"/>
            <a:cs typeface="+mn-cs"/>
          </a:endParaRPr>
        </a:p>
      </dsp:txBody>
      <dsp:txXfrm>
        <a:off x="186496" y="2846593"/>
        <a:ext cx="2029010" cy="121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5CBBB-B08E-4F26-88C2-A38F4FCAEF3D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A376D-5296-45FE-BBEC-51BC0C88F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61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>
            <a:extLst>
              <a:ext uri="{FF2B5EF4-FFF2-40B4-BE49-F238E27FC236}">
                <a16:creationId xmlns:a16="http://schemas.microsoft.com/office/drawing/2014/main" id="{414A31F4-0BBA-44C2-96A2-FDC046BBA8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izenplatzhalter 2">
            <a:extLst>
              <a:ext uri="{FF2B5EF4-FFF2-40B4-BE49-F238E27FC236}">
                <a16:creationId xmlns:a16="http://schemas.microsoft.com/office/drawing/2014/main" id="{9304E7D4-CEA9-4BC6-8B56-BE6C5373CC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Fußzeilenplatzhalter 3">
            <a:extLst>
              <a:ext uri="{FF2B5EF4-FFF2-40B4-BE49-F238E27FC236}">
                <a16:creationId xmlns:a16="http://schemas.microsoft.com/office/drawing/2014/main" id="{842D9D11-016A-4B61-89C3-A7903FDD45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Fußzeile</a:t>
            </a:r>
          </a:p>
        </p:txBody>
      </p:sp>
      <p:sp>
        <p:nvSpPr>
          <p:cNvPr id="9221" name="Foliennummernplatzhalter 4">
            <a:extLst>
              <a:ext uri="{FF2B5EF4-FFF2-40B4-BE49-F238E27FC236}">
                <a16:creationId xmlns:a16="http://schemas.microsoft.com/office/drawing/2014/main" id="{465CB2C0-60B7-487B-8CEF-4A037FACB7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36BE2B-0155-4FFF-B76E-5C1886CED31B}" type="slidenum">
              <a:rPr kumimoji="0" lang="de-DE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make</a:t>
            </a:r>
            <a:r>
              <a:rPr lang="de-DE" baseline="0" dirty="0"/>
              <a:t> </a:t>
            </a:r>
            <a:r>
              <a:rPr lang="de-DE" baseline="0" dirty="0" err="1"/>
              <a:t>this</a:t>
            </a:r>
            <a:r>
              <a:rPr lang="de-DE" baseline="0" dirty="0"/>
              <a:t> happen, </a:t>
            </a:r>
            <a:r>
              <a:rPr lang="de-DE" baseline="0" dirty="0" err="1"/>
              <a:t>we</a:t>
            </a:r>
            <a:r>
              <a:rPr lang="de-DE" baseline="0" dirty="0"/>
              <a:t> </a:t>
            </a:r>
            <a:r>
              <a:rPr lang="de-DE" baseline="0" dirty="0" err="1"/>
              <a:t>have</a:t>
            </a:r>
            <a:r>
              <a:rPr lang="de-DE" baseline="0" dirty="0"/>
              <a:t> </a:t>
            </a:r>
            <a:r>
              <a:rPr lang="de-DE" baseline="0" dirty="0" err="1"/>
              <a:t>drafted</a:t>
            </a:r>
            <a:r>
              <a:rPr lang="de-DE" baseline="0" dirty="0"/>
              <a:t> a </a:t>
            </a:r>
            <a:r>
              <a:rPr lang="de-DE" baseline="0" dirty="0" err="1"/>
              <a:t>set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strategic</a:t>
            </a:r>
            <a:r>
              <a:rPr lang="de-DE" baseline="0" dirty="0"/>
              <a:t> </a:t>
            </a:r>
            <a:r>
              <a:rPr lang="de-DE" baseline="0" dirty="0" err="1"/>
              <a:t>objectives</a:t>
            </a:r>
            <a:r>
              <a:rPr lang="de-DE" baseline="0" dirty="0"/>
              <a:t> ….</a:t>
            </a:r>
          </a:p>
          <a:p>
            <a:pPr marL="171450" indent="-171450">
              <a:buFontTx/>
              <a:buChar char="-"/>
            </a:pPr>
            <a:r>
              <a:rPr lang="de-DE" baseline="0" dirty="0"/>
              <a:t>As </a:t>
            </a:r>
            <a:r>
              <a:rPr lang="de-DE" baseline="0" dirty="0" err="1"/>
              <a:t>we</a:t>
            </a:r>
            <a:r>
              <a:rPr lang="de-DE" baseline="0" dirty="0"/>
              <a:t> </a:t>
            </a:r>
            <a:r>
              <a:rPr lang="de-DE" baseline="0" dirty="0" err="1"/>
              <a:t>believe</a:t>
            </a:r>
            <a:r>
              <a:rPr lang="de-DE" baseline="0" dirty="0"/>
              <a:t> in a </a:t>
            </a:r>
            <a:r>
              <a:rPr lang="de-DE" baseline="0" dirty="0" err="1"/>
              <a:t>market-driven</a:t>
            </a:r>
            <a:r>
              <a:rPr lang="de-DE" baseline="0" dirty="0"/>
              <a:t> </a:t>
            </a:r>
            <a:r>
              <a:rPr lang="de-DE" baseline="0" dirty="0" err="1"/>
              <a:t>approach</a:t>
            </a:r>
            <a:r>
              <a:rPr lang="de-DE" baseline="0" dirty="0"/>
              <a:t>, </a:t>
            </a:r>
            <a:r>
              <a:rPr lang="de-DE" baseline="0" dirty="0" err="1"/>
              <a:t>making</a:t>
            </a:r>
            <a:r>
              <a:rPr lang="de-DE" baseline="0" dirty="0"/>
              <a:t> hydrogen a </a:t>
            </a:r>
            <a:r>
              <a:rPr lang="de-DE" baseline="0" dirty="0" err="1"/>
              <a:t>competetive</a:t>
            </a:r>
            <a:r>
              <a:rPr lang="de-DE" baseline="0" dirty="0"/>
              <a:t> alternative </a:t>
            </a:r>
            <a:r>
              <a:rPr lang="de-DE" baseline="0" dirty="0" err="1"/>
              <a:t>is</a:t>
            </a:r>
            <a:r>
              <a:rPr lang="de-DE" baseline="0" dirty="0"/>
              <a:t> at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center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our</a:t>
            </a:r>
            <a:r>
              <a:rPr lang="de-DE" baseline="0" dirty="0"/>
              <a:t> </a:t>
            </a:r>
            <a:r>
              <a:rPr lang="de-DE" baseline="0" dirty="0" err="1"/>
              <a:t>efforts</a:t>
            </a:r>
            <a:endParaRPr lang="de-DE" baseline="0" dirty="0"/>
          </a:p>
          <a:p>
            <a:pPr marL="171450" indent="-171450">
              <a:buFontTx/>
              <a:buChar char="-"/>
            </a:pPr>
            <a:r>
              <a:rPr lang="de-DE" baseline="0" dirty="0"/>
              <a:t>But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future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not </a:t>
            </a:r>
            <a:r>
              <a:rPr lang="de-DE" baseline="0" dirty="0" err="1"/>
              <a:t>shaped</a:t>
            </a:r>
            <a:r>
              <a:rPr lang="de-DE" baseline="0" dirty="0"/>
              <a:t> </a:t>
            </a:r>
            <a:r>
              <a:rPr lang="de-DE" baseline="0" dirty="0" err="1"/>
              <a:t>by</a:t>
            </a:r>
            <a:r>
              <a:rPr lang="de-DE" baseline="0" dirty="0"/>
              <a:t> </a:t>
            </a:r>
            <a:r>
              <a:rPr lang="de-DE" baseline="0" dirty="0" err="1"/>
              <a:t>objectives</a:t>
            </a:r>
            <a:r>
              <a:rPr lang="de-DE" baseline="0" dirty="0"/>
              <a:t>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targets</a:t>
            </a:r>
            <a:r>
              <a:rPr lang="de-DE" baseline="0" dirty="0"/>
              <a:t>.</a:t>
            </a:r>
          </a:p>
          <a:p>
            <a:pPr marL="171450" indent="-171450">
              <a:buFontTx/>
              <a:buChar char="-"/>
            </a:pPr>
            <a:r>
              <a:rPr lang="de-DE" baseline="0" dirty="0"/>
              <a:t>Real </a:t>
            </a:r>
            <a:r>
              <a:rPr lang="de-DE" baseline="0" dirty="0" err="1"/>
              <a:t>action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required</a:t>
            </a:r>
            <a:r>
              <a:rPr lang="de-DE" baseline="0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A376D-5296-45FE-BBEC-51BC0C88F3D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189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baseline="0" dirty="0"/>
              <a:t>Hydrogen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nothing</a:t>
            </a:r>
            <a:r>
              <a:rPr lang="de-DE" baseline="0" dirty="0"/>
              <a:t> </a:t>
            </a:r>
            <a:r>
              <a:rPr lang="de-DE" baseline="0" dirty="0" err="1"/>
              <a:t>new</a:t>
            </a:r>
            <a:endParaRPr lang="de-DE" baseline="0" dirty="0"/>
          </a:p>
          <a:p>
            <a:pPr marL="628650" lvl="1" indent="-171450">
              <a:buFontTx/>
              <a:buChar char="-"/>
            </a:pPr>
            <a:r>
              <a:rPr lang="de-DE" baseline="0" dirty="0"/>
              <a:t>55 TWh </a:t>
            </a:r>
            <a:r>
              <a:rPr lang="de-DE" baseline="0" dirty="0" err="1"/>
              <a:t>current</a:t>
            </a:r>
            <a:r>
              <a:rPr lang="de-DE" baseline="0" dirty="0"/>
              <a:t> </a:t>
            </a:r>
            <a:r>
              <a:rPr lang="de-DE" baseline="0" dirty="0" err="1"/>
              <a:t>use</a:t>
            </a:r>
            <a:r>
              <a:rPr lang="de-DE" baseline="0" dirty="0"/>
              <a:t>, </a:t>
            </a:r>
            <a:r>
              <a:rPr lang="de-DE" baseline="0" dirty="0" err="1"/>
              <a:t>mainly</a:t>
            </a:r>
            <a:r>
              <a:rPr lang="de-DE" baseline="0" dirty="0"/>
              <a:t> in </a:t>
            </a:r>
            <a:r>
              <a:rPr lang="de-DE" baseline="0" dirty="0" err="1"/>
              <a:t>industry</a:t>
            </a:r>
            <a:endParaRPr lang="de-DE" baseline="0" dirty="0"/>
          </a:p>
          <a:p>
            <a:pPr marL="628650" lvl="1" indent="-171450">
              <a:buFontTx/>
              <a:buChar char="-"/>
            </a:pPr>
            <a:r>
              <a:rPr lang="de-DE" baseline="0" dirty="0"/>
              <a:t>also </a:t>
            </a:r>
            <a:r>
              <a:rPr lang="de-DE" baseline="0" dirty="0" err="1"/>
              <a:t>electrolyis</a:t>
            </a:r>
            <a:r>
              <a:rPr lang="de-DE" baseline="0" dirty="0"/>
              <a:t>, but not </a:t>
            </a:r>
            <a:r>
              <a:rPr lang="de-DE" baseline="0" dirty="0" err="1"/>
              <a:t>for</a:t>
            </a:r>
            <a:r>
              <a:rPr lang="de-DE" baseline="0" dirty="0"/>
              <a:t> environmental </a:t>
            </a:r>
            <a:r>
              <a:rPr lang="de-DE" baseline="0" dirty="0" err="1"/>
              <a:t>reasons</a:t>
            </a:r>
            <a:r>
              <a:rPr lang="de-DE" baseline="0" dirty="0"/>
              <a:t>, but </a:t>
            </a:r>
            <a:r>
              <a:rPr lang="de-DE" baseline="0" dirty="0" err="1"/>
              <a:t>beacause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purity</a:t>
            </a:r>
            <a:r>
              <a:rPr lang="de-DE" baseline="0" dirty="0"/>
              <a:t>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chlorine</a:t>
            </a:r>
            <a:r>
              <a:rPr lang="de-DE" baseline="0" dirty="0"/>
              <a:t> </a:t>
            </a:r>
            <a:r>
              <a:rPr lang="de-DE" baseline="0" dirty="0" err="1"/>
              <a:t>production</a:t>
            </a:r>
            <a:endParaRPr lang="de-DE" baseline="0" dirty="0"/>
          </a:p>
          <a:p>
            <a:pPr marL="628650" lvl="1" indent="-171450">
              <a:buFontTx/>
              <a:buChar char="-"/>
            </a:pPr>
            <a:r>
              <a:rPr lang="de-DE" baseline="0" dirty="0" err="1"/>
              <a:t>even</a:t>
            </a:r>
            <a:r>
              <a:rPr lang="de-DE" baseline="0" dirty="0"/>
              <a:t> </a:t>
            </a:r>
            <a:r>
              <a:rPr lang="de-DE" baseline="0" dirty="0" err="1"/>
              <a:t>distribution</a:t>
            </a:r>
            <a:r>
              <a:rPr lang="de-DE" baseline="0" dirty="0"/>
              <a:t> network </a:t>
            </a:r>
            <a:r>
              <a:rPr lang="de-DE" baseline="0" dirty="0" err="1"/>
              <a:t>exsist</a:t>
            </a:r>
            <a:r>
              <a:rPr lang="de-DE" baseline="0" dirty="0"/>
              <a:t> (NRW), </a:t>
            </a:r>
            <a:r>
              <a:rPr lang="de-DE" baseline="0" dirty="0" err="1"/>
              <a:t>althugh</a:t>
            </a:r>
            <a:r>
              <a:rPr lang="de-DE" baseline="0" dirty="0"/>
              <a:t> </a:t>
            </a:r>
            <a:r>
              <a:rPr lang="de-DE" baseline="0" dirty="0" err="1"/>
              <a:t>rather</a:t>
            </a:r>
            <a:r>
              <a:rPr lang="de-DE" baseline="0" dirty="0"/>
              <a:t> </a:t>
            </a:r>
            <a:r>
              <a:rPr lang="de-DE" baseline="0" dirty="0" err="1"/>
              <a:t>small</a:t>
            </a:r>
            <a:r>
              <a:rPr lang="de-DE" baseline="0" dirty="0"/>
              <a:t> </a:t>
            </a:r>
            <a:r>
              <a:rPr lang="de-DE" baseline="0" dirty="0" err="1"/>
              <a:t>scale</a:t>
            </a:r>
            <a:endParaRPr lang="de-DE" baseline="0" dirty="0"/>
          </a:p>
          <a:p>
            <a:pPr marL="628650" lvl="1" indent="-171450">
              <a:buFontTx/>
              <a:buChar char="-"/>
            </a:pPr>
            <a:endParaRPr lang="de-DE" baseline="0" dirty="0"/>
          </a:p>
          <a:p>
            <a:pPr marL="171450" indent="-171450">
              <a:buFontTx/>
              <a:buChar char="-"/>
            </a:pPr>
            <a:r>
              <a:rPr lang="de-DE" baseline="0" dirty="0"/>
              <a:t>But </a:t>
            </a:r>
            <a:r>
              <a:rPr lang="de-DE" baseline="0" dirty="0" err="1"/>
              <a:t>given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new</a:t>
            </a:r>
            <a:r>
              <a:rPr lang="de-DE" baseline="0" dirty="0"/>
              <a:t> </a:t>
            </a:r>
            <a:r>
              <a:rPr lang="de-DE" baseline="0" dirty="0" err="1"/>
              <a:t>ambition</a:t>
            </a:r>
            <a:r>
              <a:rPr lang="de-DE" baseline="0" dirty="0"/>
              <a:t> </a:t>
            </a:r>
            <a:r>
              <a:rPr lang="de-DE" baseline="0" dirty="0" err="1"/>
              <a:t>reagrding</a:t>
            </a:r>
            <a:r>
              <a:rPr lang="de-DE" baseline="0" dirty="0"/>
              <a:t> </a:t>
            </a:r>
            <a:r>
              <a:rPr lang="de-DE" baseline="0" dirty="0" err="1"/>
              <a:t>climate</a:t>
            </a:r>
            <a:r>
              <a:rPr lang="de-DE" baseline="0" dirty="0"/>
              <a:t> </a:t>
            </a:r>
            <a:r>
              <a:rPr lang="de-DE" baseline="0" dirty="0" err="1"/>
              <a:t>change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will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create</a:t>
            </a:r>
            <a:r>
              <a:rPr lang="de-DE" baseline="0" dirty="0"/>
              <a:t> </a:t>
            </a:r>
            <a:r>
              <a:rPr lang="de-DE" baseline="0" dirty="0" err="1"/>
              <a:t>new</a:t>
            </a:r>
            <a:r>
              <a:rPr lang="de-DE" baseline="0" dirty="0"/>
              <a:t> </a:t>
            </a:r>
            <a:r>
              <a:rPr lang="de-DE" baseline="0" dirty="0" err="1"/>
              <a:t>value</a:t>
            </a:r>
            <a:r>
              <a:rPr lang="de-DE" baseline="0" dirty="0"/>
              <a:t> </a:t>
            </a:r>
            <a:r>
              <a:rPr lang="de-DE" baseline="0" dirty="0" err="1"/>
              <a:t>chains</a:t>
            </a:r>
            <a:r>
              <a:rPr lang="de-DE" baseline="0" dirty="0"/>
              <a:t> </a:t>
            </a:r>
            <a:r>
              <a:rPr lang="de-DE" baseline="0" dirty="0" err="1"/>
              <a:t>things</a:t>
            </a:r>
            <a:r>
              <a:rPr lang="de-DE" baseline="0" dirty="0"/>
              <a:t> will </a:t>
            </a:r>
            <a:r>
              <a:rPr lang="de-DE" baseline="0" dirty="0" err="1"/>
              <a:t>have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change</a:t>
            </a:r>
            <a:endParaRPr lang="de-DE" baseline="0" dirty="0"/>
          </a:p>
          <a:p>
            <a:pPr marL="628650" lvl="1" indent="-171450">
              <a:buFontTx/>
              <a:buChar char="-"/>
            </a:pP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bigger</a:t>
            </a:r>
            <a:endParaRPr lang="de-DE" baseline="0" dirty="0"/>
          </a:p>
          <a:p>
            <a:pPr marL="628650" lvl="1" indent="-171450">
              <a:buFontTx/>
              <a:buChar char="-"/>
            </a:pPr>
            <a:r>
              <a:rPr lang="de-DE" baseline="0" dirty="0" err="1"/>
              <a:t>climate</a:t>
            </a:r>
            <a:r>
              <a:rPr lang="de-DE" baseline="0" dirty="0"/>
              <a:t> </a:t>
            </a:r>
            <a:r>
              <a:rPr lang="de-DE" baseline="0" dirty="0" err="1"/>
              <a:t>friendly</a:t>
            </a:r>
            <a:r>
              <a:rPr lang="de-DE" baseline="0" dirty="0"/>
              <a:t> </a:t>
            </a:r>
          </a:p>
          <a:p>
            <a:pPr marL="171450" indent="-171450">
              <a:buFontTx/>
              <a:buChar char="-"/>
            </a:pPr>
            <a:r>
              <a:rPr lang="de-DE" baseline="0" dirty="0"/>
              <a:t>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A376D-5296-45FE-BBEC-51BC0C88F3D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60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A376D-5296-45FE-BBEC-51BC0C88F3D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218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err="1"/>
              <a:t>Therefore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baseline="0" dirty="0"/>
              <a:t> </a:t>
            </a:r>
            <a:r>
              <a:rPr lang="de-DE" baseline="0" dirty="0" err="1"/>
              <a:t>strategy</a:t>
            </a:r>
            <a:r>
              <a:rPr lang="de-DE" baseline="0" dirty="0"/>
              <a:t> </a:t>
            </a:r>
            <a:r>
              <a:rPr lang="de-DE" baseline="0" dirty="0" err="1"/>
              <a:t>includes</a:t>
            </a:r>
            <a:r>
              <a:rPr lang="de-DE" baseline="0" dirty="0"/>
              <a:t> an </a:t>
            </a:r>
            <a:r>
              <a:rPr lang="de-DE" baseline="0" dirty="0" err="1"/>
              <a:t>action</a:t>
            </a:r>
            <a:r>
              <a:rPr lang="de-DE" baseline="0" dirty="0"/>
              <a:t> plan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first</a:t>
            </a:r>
            <a:r>
              <a:rPr lang="de-DE" baseline="0" dirty="0"/>
              <a:t> </a:t>
            </a:r>
            <a:r>
              <a:rPr lang="de-DE" baseline="0" dirty="0" err="1"/>
              <a:t>phase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hydrogen roll-out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Key </a:t>
            </a:r>
            <a:r>
              <a:rPr lang="de-DE" dirty="0" err="1"/>
              <a:t>guiding</a:t>
            </a:r>
            <a:r>
              <a:rPr lang="de-DE" dirty="0"/>
              <a:t> </a:t>
            </a: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:</a:t>
            </a:r>
          </a:p>
          <a:p>
            <a:pPr marL="628650" lvl="1" indent="-171450">
              <a:buFontTx/>
              <a:buChar char="-"/>
            </a:pPr>
            <a:endParaRPr lang="de-DE" dirty="0"/>
          </a:p>
          <a:p>
            <a:pPr marL="628650" lvl="1" indent="-171450">
              <a:buFontTx/>
              <a:buChar char="-"/>
            </a:pPr>
            <a:r>
              <a:rPr lang="de-DE" dirty="0"/>
              <a:t>As</a:t>
            </a:r>
            <a:r>
              <a:rPr lang="de-DE" baseline="0" dirty="0"/>
              <a:t> </a:t>
            </a:r>
            <a:r>
              <a:rPr lang="de-DE" baseline="0" dirty="0" err="1"/>
              <a:t>this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a </a:t>
            </a:r>
            <a:r>
              <a:rPr lang="de-DE" baseline="0" dirty="0" err="1"/>
              <a:t>new</a:t>
            </a:r>
            <a:r>
              <a:rPr lang="de-DE" baseline="0" dirty="0"/>
              <a:t> </a:t>
            </a:r>
            <a:r>
              <a:rPr lang="de-DE" baseline="0" dirty="0" err="1"/>
              <a:t>market</a:t>
            </a:r>
            <a:r>
              <a:rPr lang="de-DE" baseline="0" dirty="0"/>
              <a:t>, </a:t>
            </a:r>
            <a:r>
              <a:rPr lang="de-DE" baseline="0" dirty="0" err="1"/>
              <a:t>we</a:t>
            </a:r>
            <a:r>
              <a:rPr lang="de-DE" baseline="0" dirty="0"/>
              <a:t> </a:t>
            </a:r>
            <a:r>
              <a:rPr lang="de-DE" baseline="0" dirty="0" err="1"/>
              <a:t>have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adress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complete</a:t>
            </a:r>
            <a:r>
              <a:rPr lang="de-DE" baseline="0" dirty="0"/>
              <a:t> </a:t>
            </a:r>
            <a:r>
              <a:rPr lang="de-DE" baseline="0" dirty="0" err="1"/>
              <a:t>value</a:t>
            </a:r>
            <a:r>
              <a:rPr lang="de-DE" baseline="0" dirty="0"/>
              <a:t> </a:t>
            </a:r>
            <a:r>
              <a:rPr lang="de-DE" baseline="0" dirty="0" err="1"/>
              <a:t>chain</a:t>
            </a:r>
            <a:r>
              <a:rPr lang="de-DE" baseline="0" dirty="0"/>
              <a:t> (</a:t>
            </a:r>
            <a:r>
              <a:rPr lang="de-DE" baseline="0" dirty="0" err="1"/>
              <a:t>production</a:t>
            </a:r>
            <a:r>
              <a:rPr lang="de-DE" baseline="0" dirty="0"/>
              <a:t>, </a:t>
            </a:r>
            <a:r>
              <a:rPr lang="de-DE" baseline="0" dirty="0" err="1"/>
              <a:t>infrastructur</a:t>
            </a:r>
            <a:r>
              <a:rPr lang="de-DE" baseline="0" dirty="0"/>
              <a:t>, </a:t>
            </a:r>
            <a:r>
              <a:rPr lang="de-DE" baseline="0" dirty="0" err="1"/>
              <a:t>application</a:t>
            </a:r>
            <a:r>
              <a:rPr lang="de-DE" baseline="0" dirty="0"/>
              <a:t>)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we</a:t>
            </a:r>
            <a:r>
              <a:rPr lang="de-DE" baseline="0" dirty="0"/>
              <a:t> </a:t>
            </a:r>
            <a:r>
              <a:rPr lang="de-DE" baseline="0" dirty="0" err="1"/>
              <a:t>need</a:t>
            </a:r>
            <a:r>
              <a:rPr lang="de-DE" baseline="0" dirty="0"/>
              <a:t> a strong </a:t>
            </a:r>
            <a:r>
              <a:rPr lang="de-DE" baseline="0" dirty="0" err="1"/>
              <a:t>interaction</a:t>
            </a:r>
            <a:r>
              <a:rPr lang="de-DE" baseline="0" dirty="0"/>
              <a:t> </a:t>
            </a:r>
            <a:r>
              <a:rPr lang="de-DE" baseline="0" dirty="0" err="1"/>
              <a:t>with</a:t>
            </a:r>
            <a:r>
              <a:rPr lang="de-DE" baseline="0" dirty="0"/>
              <a:t> </a:t>
            </a:r>
            <a:r>
              <a:rPr lang="de-DE" baseline="0" dirty="0" err="1"/>
              <a:t>stakehodlers</a:t>
            </a:r>
            <a:endParaRPr lang="de-DE" baseline="0" dirty="0"/>
          </a:p>
          <a:p>
            <a:pPr marL="628650" lvl="1" indent="-171450">
              <a:buFontTx/>
              <a:buChar char="-"/>
            </a:pPr>
            <a:endParaRPr lang="de-DE" baseline="0" dirty="0"/>
          </a:p>
          <a:p>
            <a:pPr marL="628650" lvl="1" indent="-171450">
              <a:buFontTx/>
              <a:buChar char="-"/>
            </a:pPr>
            <a:r>
              <a:rPr lang="de-DE" baseline="0" dirty="0" err="1"/>
              <a:t>focus</a:t>
            </a:r>
            <a:r>
              <a:rPr lang="de-DE" baseline="0" dirty="0"/>
              <a:t> on essential </a:t>
            </a:r>
            <a:r>
              <a:rPr lang="de-DE" baseline="0" dirty="0" err="1"/>
              <a:t>applications</a:t>
            </a:r>
            <a:r>
              <a:rPr lang="de-DE" baseline="0" dirty="0"/>
              <a:t> (</a:t>
            </a:r>
            <a:r>
              <a:rPr lang="de-DE" baseline="0" dirty="0" err="1"/>
              <a:t>chemical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heavy </a:t>
            </a:r>
            <a:r>
              <a:rPr lang="de-DE" baseline="0" dirty="0" err="1"/>
              <a:t>industry</a:t>
            </a:r>
            <a:r>
              <a:rPr lang="de-DE" baseline="0" dirty="0"/>
              <a:t>, </a:t>
            </a:r>
            <a:r>
              <a:rPr lang="de-DE" baseline="0" dirty="0" err="1"/>
              <a:t>transport</a:t>
            </a:r>
            <a:r>
              <a:rPr lang="de-DE" baseline="0" dirty="0"/>
              <a:t>), </a:t>
            </a:r>
            <a:r>
              <a:rPr lang="de-DE" baseline="0" dirty="0" err="1"/>
              <a:t>while</a:t>
            </a:r>
            <a:r>
              <a:rPr lang="de-DE" baseline="0" dirty="0"/>
              <a:t> not </a:t>
            </a:r>
            <a:r>
              <a:rPr lang="de-DE" baseline="0" dirty="0" err="1"/>
              <a:t>excluding</a:t>
            </a:r>
            <a:r>
              <a:rPr lang="de-DE" baseline="0" dirty="0"/>
              <a:t> </a:t>
            </a:r>
            <a:r>
              <a:rPr lang="de-DE" baseline="0" dirty="0" err="1"/>
              <a:t>future</a:t>
            </a:r>
            <a:r>
              <a:rPr lang="de-DE" baseline="0" dirty="0"/>
              <a:t> </a:t>
            </a:r>
            <a:r>
              <a:rPr lang="de-DE" baseline="0" dirty="0" err="1"/>
              <a:t>options</a:t>
            </a:r>
            <a:endParaRPr lang="de-DE" baseline="0" dirty="0"/>
          </a:p>
          <a:p>
            <a:pPr marL="628650" lvl="1" indent="-171450">
              <a:buFontTx/>
              <a:buChar char="-"/>
            </a:pPr>
            <a:endParaRPr lang="de-DE" baseline="0" dirty="0"/>
          </a:p>
          <a:p>
            <a:pPr marL="628650" lvl="1" indent="-171450">
              <a:buFontTx/>
              <a:buChar char="-"/>
            </a:pPr>
            <a:r>
              <a:rPr lang="de-DE" baseline="0" dirty="0" err="1"/>
              <a:t>where</a:t>
            </a:r>
            <a:r>
              <a:rPr lang="de-DE" baseline="0" dirty="0"/>
              <a:t> </a:t>
            </a:r>
            <a:r>
              <a:rPr lang="de-DE" baseline="0" dirty="0" err="1"/>
              <a:t>possible</a:t>
            </a:r>
            <a:r>
              <a:rPr lang="de-DE" baseline="0" dirty="0"/>
              <a:t> </a:t>
            </a:r>
            <a:r>
              <a:rPr lang="de-DE" baseline="0" dirty="0" err="1"/>
              <a:t>encourrage</a:t>
            </a:r>
            <a:r>
              <a:rPr lang="de-DE" baseline="0" dirty="0"/>
              <a:t> a </a:t>
            </a:r>
            <a:r>
              <a:rPr lang="de-DE" baseline="0" dirty="0" err="1"/>
              <a:t>market-driven</a:t>
            </a:r>
            <a:r>
              <a:rPr lang="de-DE" baseline="0" dirty="0"/>
              <a:t> </a:t>
            </a:r>
            <a:r>
              <a:rPr lang="de-DE" baseline="0" dirty="0" err="1"/>
              <a:t>development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hydrogen </a:t>
            </a:r>
            <a:r>
              <a:rPr lang="de-DE" baseline="0" dirty="0" err="1"/>
              <a:t>market</a:t>
            </a:r>
            <a:endParaRPr lang="de-DE" baseline="0" dirty="0"/>
          </a:p>
          <a:p>
            <a:pPr marL="1085850" lvl="2" indent="-171450">
              <a:buFontTx/>
              <a:buChar char="-"/>
            </a:pPr>
            <a:r>
              <a:rPr lang="de-DE" baseline="0" dirty="0" err="1"/>
              <a:t>revise</a:t>
            </a:r>
            <a:r>
              <a:rPr lang="de-DE" baseline="0" dirty="0"/>
              <a:t> </a:t>
            </a:r>
            <a:r>
              <a:rPr lang="de-DE" baseline="0" dirty="0" err="1"/>
              <a:t>tax</a:t>
            </a:r>
            <a:r>
              <a:rPr lang="de-DE" baseline="0" dirty="0"/>
              <a:t> ans </a:t>
            </a:r>
            <a:r>
              <a:rPr lang="de-DE" baseline="0" dirty="0" err="1"/>
              <a:t>levy</a:t>
            </a:r>
            <a:r>
              <a:rPr lang="de-DE" baseline="0" dirty="0"/>
              <a:t> </a:t>
            </a:r>
            <a:r>
              <a:rPr lang="de-DE" baseline="0" dirty="0" err="1"/>
              <a:t>scheme</a:t>
            </a:r>
            <a:r>
              <a:rPr lang="de-DE" baseline="0" dirty="0"/>
              <a:t>, in </a:t>
            </a:r>
            <a:r>
              <a:rPr lang="de-DE" baseline="0" dirty="0" err="1"/>
              <a:t>particular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make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production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„</a:t>
            </a:r>
            <a:r>
              <a:rPr lang="de-DE" baseline="0" dirty="0" err="1"/>
              <a:t>green</a:t>
            </a:r>
            <a:r>
              <a:rPr lang="de-DE" baseline="0" dirty="0"/>
              <a:t>“ hydrogen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attractive</a:t>
            </a:r>
            <a:endParaRPr lang="de-DE" baseline="0" dirty="0"/>
          </a:p>
          <a:p>
            <a:pPr marL="1085850" lvl="2" indent="-171450">
              <a:buFontTx/>
              <a:buChar char="-"/>
            </a:pPr>
            <a:r>
              <a:rPr lang="de-DE" baseline="0" dirty="0" err="1"/>
              <a:t>allow</a:t>
            </a:r>
            <a:r>
              <a:rPr lang="de-DE" baseline="0" dirty="0"/>
              <a:t> hydrogen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be</a:t>
            </a:r>
            <a:r>
              <a:rPr lang="de-DE" baseline="0" dirty="0"/>
              <a:t> an </a:t>
            </a:r>
            <a:r>
              <a:rPr lang="de-DE" baseline="0" dirty="0" err="1"/>
              <a:t>abatement</a:t>
            </a:r>
            <a:r>
              <a:rPr lang="de-DE" baseline="0" dirty="0"/>
              <a:t> </a:t>
            </a:r>
            <a:r>
              <a:rPr lang="de-DE" baseline="0" dirty="0" err="1"/>
              <a:t>option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companies</a:t>
            </a:r>
            <a:r>
              <a:rPr lang="de-DE" baseline="0" dirty="0"/>
              <a:t> -&gt; RED II </a:t>
            </a:r>
            <a:r>
              <a:rPr lang="de-DE" baseline="0" dirty="0" err="1"/>
              <a:t>important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incentivese</a:t>
            </a:r>
            <a:r>
              <a:rPr lang="de-DE" baseline="0" dirty="0"/>
              <a:t> </a:t>
            </a:r>
            <a:r>
              <a:rPr lang="de-DE" baseline="0" dirty="0" err="1"/>
              <a:t>use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hydrogen in </a:t>
            </a:r>
            <a:r>
              <a:rPr lang="de-DE" baseline="0" dirty="0" err="1"/>
              <a:t>reffineries</a:t>
            </a:r>
            <a:r>
              <a:rPr lang="de-DE" baseline="0" dirty="0"/>
              <a:t> (</a:t>
            </a:r>
            <a:r>
              <a:rPr lang="de-DE" baseline="0" dirty="0" err="1"/>
              <a:t>hope</a:t>
            </a:r>
            <a:r>
              <a:rPr lang="de-DE" baseline="0" dirty="0"/>
              <a:t> 2GW)</a:t>
            </a:r>
            <a:endParaRPr lang="de-DE" dirty="0"/>
          </a:p>
          <a:p>
            <a:pPr marL="628650" lvl="1" indent="-171450">
              <a:buFontTx/>
              <a:buChar char="-"/>
            </a:pPr>
            <a:endParaRPr lang="de-DE" dirty="0"/>
          </a:p>
          <a:p>
            <a:pPr marL="628650" lvl="1" indent="-171450">
              <a:buFontTx/>
              <a:buChar char="-"/>
            </a:pPr>
            <a:r>
              <a:rPr lang="de-DE" dirty="0"/>
              <a:t>Are</a:t>
            </a:r>
            <a:r>
              <a:rPr lang="de-DE" baseline="0" dirty="0"/>
              <a:t> </a:t>
            </a:r>
            <a:r>
              <a:rPr lang="de-DE" baseline="0" dirty="0" err="1"/>
              <a:t>aware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hydrogen </a:t>
            </a:r>
            <a:r>
              <a:rPr lang="de-DE" baseline="0" dirty="0" err="1"/>
              <a:t>is</a:t>
            </a:r>
            <a:r>
              <a:rPr lang="de-DE" baseline="0" dirty="0"/>
              <a:t> still </a:t>
            </a:r>
            <a:r>
              <a:rPr lang="de-DE" baseline="0" dirty="0" err="1"/>
              <a:t>very</a:t>
            </a:r>
            <a:r>
              <a:rPr lang="de-DE" baseline="0" dirty="0"/>
              <a:t> expensive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we</a:t>
            </a:r>
            <a:r>
              <a:rPr lang="de-DE" baseline="0" dirty="0"/>
              <a:t> </a:t>
            </a:r>
            <a:r>
              <a:rPr lang="de-DE" baseline="0" dirty="0" err="1"/>
              <a:t>need</a:t>
            </a:r>
            <a:r>
              <a:rPr lang="de-DE" baseline="0" dirty="0"/>
              <a:t> </a:t>
            </a:r>
            <a:r>
              <a:rPr lang="de-DE" baseline="0" dirty="0" err="1"/>
              <a:t>financial</a:t>
            </a:r>
            <a:r>
              <a:rPr lang="de-DE" baseline="0" dirty="0"/>
              <a:t> </a:t>
            </a:r>
            <a:r>
              <a:rPr lang="de-DE" baseline="0" dirty="0" err="1"/>
              <a:t>support</a:t>
            </a:r>
            <a:r>
              <a:rPr lang="de-DE" baseline="0" dirty="0"/>
              <a:t> (CAPEX </a:t>
            </a:r>
            <a:r>
              <a:rPr lang="de-DE" baseline="0" dirty="0" err="1"/>
              <a:t>and</a:t>
            </a:r>
            <a:r>
              <a:rPr lang="de-DE" baseline="0" dirty="0"/>
              <a:t> OPEX)</a:t>
            </a:r>
          </a:p>
          <a:p>
            <a:pPr marL="628650" lvl="1" indent="-171450">
              <a:buFontTx/>
              <a:buChar char="-"/>
            </a:pPr>
            <a:endParaRPr lang="de-DE" baseline="0" dirty="0"/>
          </a:p>
          <a:p>
            <a:pPr marL="628650" lvl="1" indent="-171450">
              <a:buFontTx/>
              <a:buChar char="-"/>
            </a:pPr>
            <a:r>
              <a:rPr lang="de-DE" baseline="0" dirty="0" err="1"/>
              <a:t>We</a:t>
            </a:r>
            <a:r>
              <a:rPr lang="de-DE" baseline="0" dirty="0"/>
              <a:t> </a:t>
            </a:r>
            <a:r>
              <a:rPr lang="de-DE" baseline="0" dirty="0" err="1"/>
              <a:t>can</a:t>
            </a:r>
            <a:r>
              <a:rPr lang="de-DE" baseline="0" dirty="0"/>
              <a:t> </a:t>
            </a:r>
            <a:r>
              <a:rPr lang="de-DE" baseline="0" dirty="0" err="1"/>
              <a:t>only</a:t>
            </a:r>
            <a:r>
              <a:rPr lang="de-DE" baseline="0" dirty="0"/>
              <a:t> </a:t>
            </a:r>
            <a:r>
              <a:rPr lang="de-DE" baseline="0" dirty="0" err="1"/>
              <a:t>succed</a:t>
            </a:r>
            <a:r>
              <a:rPr lang="de-DE" baseline="0" dirty="0"/>
              <a:t> </a:t>
            </a:r>
            <a:r>
              <a:rPr lang="de-DE" baseline="0" dirty="0" err="1"/>
              <a:t>with</a:t>
            </a:r>
            <a:r>
              <a:rPr lang="de-DE" baseline="0" dirty="0"/>
              <a:t> international </a:t>
            </a:r>
            <a:r>
              <a:rPr lang="de-DE" baseline="0" dirty="0" err="1"/>
              <a:t>cooperation</a:t>
            </a:r>
            <a:r>
              <a:rPr lang="de-DE" baseline="0" dirty="0"/>
              <a:t>…</a:t>
            </a:r>
          </a:p>
          <a:p>
            <a:pPr marL="1085850" lvl="2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A376D-5296-45FE-BBEC-51BC0C88F3D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97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>
            <a:extLst>
              <a:ext uri="{FF2B5EF4-FFF2-40B4-BE49-F238E27FC236}">
                <a16:creationId xmlns:a16="http://schemas.microsoft.com/office/drawing/2014/main" id="{414A31F4-0BBA-44C2-96A2-FDC046BBA8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izenplatzhalter 2">
            <a:extLst>
              <a:ext uri="{FF2B5EF4-FFF2-40B4-BE49-F238E27FC236}">
                <a16:creationId xmlns:a16="http://schemas.microsoft.com/office/drawing/2014/main" id="{9304E7D4-CEA9-4BC6-8B56-BE6C5373CC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Fußzeilenplatzhalter 3">
            <a:extLst>
              <a:ext uri="{FF2B5EF4-FFF2-40B4-BE49-F238E27FC236}">
                <a16:creationId xmlns:a16="http://schemas.microsoft.com/office/drawing/2014/main" id="{842D9D11-016A-4B61-89C3-A7903FDD45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Fußzeile</a:t>
            </a:r>
          </a:p>
        </p:txBody>
      </p:sp>
      <p:sp>
        <p:nvSpPr>
          <p:cNvPr id="9221" name="Foliennummernplatzhalter 4">
            <a:extLst>
              <a:ext uri="{FF2B5EF4-FFF2-40B4-BE49-F238E27FC236}">
                <a16:creationId xmlns:a16="http://schemas.microsoft.com/office/drawing/2014/main" id="{465CB2C0-60B7-487B-8CEF-4A037FACB7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36BE2B-0155-4FFF-B76E-5C1886CED31B}" type="slidenum">
              <a:rPr kumimoji="0" lang="de-DE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A376D-5296-45FE-BBEC-51BC0C88F3D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52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654D52AD-E994-45F9-BD72-D581AE8BC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de-DE" altLang="de-DE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6DA6D49-40BB-43C9-8837-8D03D6DB34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6050" y="179388"/>
            <a:ext cx="8839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de-DE" altLang="de-DE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EAA758F7-6914-4F24-A1C2-65070E93D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172200"/>
            <a:ext cx="75930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de-DE" sz="1600">
              <a:solidFill>
                <a:schemeClr val="tx2"/>
              </a:solidFill>
              <a:latin typeface="BundesSans Office" pitchFamily="34" charset="0"/>
            </a:endParaRPr>
          </a:p>
        </p:txBody>
      </p:sp>
      <p:pic>
        <p:nvPicPr>
          <p:cNvPr id="7" name="Grafik 10">
            <a:extLst>
              <a:ext uri="{FF2B5EF4-FFF2-40B4-BE49-F238E27FC236}">
                <a16:creationId xmlns:a16="http://schemas.microsoft.com/office/drawing/2014/main" id="{2C3255BD-74EF-4719-AF63-0B908E99D5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185738"/>
            <a:ext cx="21844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99592" y="1828800"/>
            <a:ext cx="7593012" cy="719138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514600"/>
            <a:ext cx="7593012" cy="431800"/>
          </a:xfrm>
          <a:prstGeom prst="rect">
            <a:avLst/>
          </a:prstGeom>
        </p:spPr>
        <p:txBody>
          <a:bodyPr tIns="36000" rIns="36000" bIns="36000"/>
          <a:lstStyle>
            <a:lvl1pPr marL="0" indent="0">
              <a:buFont typeface="Wingdings 3" charset="2"/>
              <a:buNone/>
              <a:defRPr sz="2000">
                <a:solidFill>
                  <a:schemeClr val="bg1"/>
                </a:solidFill>
                <a:latin typeface="BundesSans Office" pitchFamily="34" charset="0"/>
              </a:defRPr>
            </a:lvl1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693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2">
            <a:extLst>
              <a:ext uri="{FF2B5EF4-FFF2-40B4-BE49-F238E27FC236}">
                <a16:creationId xmlns:a16="http://schemas.microsoft.com/office/drawing/2014/main" id="{C4971D81-2E8D-40E8-8008-3B838B71BC8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57163" y="1474788"/>
            <a:ext cx="8839200" cy="0"/>
          </a:xfrm>
          <a:prstGeom prst="line">
            <a:avLst/>
          </a:prstGeom>
          <a:noFill/>
          <a:ln w="12700" algn="ctr">
            <a:solidFill>
              <a:srgbClr val="004F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Gerade Verbindung 9">
            <a:extLst>
              <a:ext uri="{FF2B5EF4-FFF2-40B4-BE49-F238E27FC236}">
                <a16:creationId xmlns:a16="http://schemas.microsoft.com/office/drawing/2014/main" id="{EFEF86B5-98CC-41CC-ADC1-172364590E3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58750" y="6297613"/>
            <a:ext cx="8839200" cy="0"/>
          </a:xfrm>
          <a:prstGeom prst="line">
            <a:avLst/>
          </a:prstGeom>
          <a:noFill/>
          <a:ln w="12700" algn="ctr">
            <a:solidFill>
              <a:srgbClr val="004F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Grafik 10">
            <a:extLst>
              <a:ext uri="{FF2B5EF4-FFF2-40B4-BE49-F238E27FC236}">
                <a16:creationId xmlns:a16="http://schemas.microsoft.com/office/drawing/2014/main" id="{19032F80-8AEC-41C9-9FA5-BA9F0C0E6D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185738"/>
            <a:ext cx="21844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1657350"/>
            <a:ext cx="7593013" cy="3603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idx="1"/>
          </p:nvPr>
        </p:nvSpPr>
        <p:spPr bwMode="auto">
          <a:xfrm>
            <a:off x="899592" y="2478088"/>
            <a:ext cx="7591425" cy="21605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899592" y="6309320"/>
            <a:ext cx="3672408" cy="288925"/>
          </a:xfrm>
        </p:spPr>
        <p:txBody>
          <a:bodyPr/>
          <a:lstStyle>
            <a:lvl1pPr>
              <a:buNone/>
              <a:defRPr sz="1100">
                <a:latin typeface="BundesSans Office"/>
              </a:defRPr>
            </a:lvl1pPr>
            <a:lvl2pPr>
              <a:defRPr sz="1100">
                <a:latin typeface="BundesSans Office"/>
              </a:defRPr>
            </a:lvl2pPr>
            <a:lvl3pPr>
              <a:defRPr sz="1100">
                <a:latin typeface="BundesSans Office"/>
              </a:defRPr>
            </a:lvl3pPr>
            <a:lvl4pPr>
              <a:defRPr sz="1100">
                <a:latin typeface="BundesSans Office"/>
              </a:defRPr>
            </a:lvl4pPr>
            <a:lvl5pPr>
              <a:defRPr sz="1100">
                <a:latin typeface="BundesSans Office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34084263-7CCB-4DF0-9B65-49AEBF84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215FE-6E5A-4BE1-A657-347C6F3C5BDD}" type="slidenum">
              <a:rPr lang="de-DE" altLang="fr-FR"/>
              <a:pPr>
                <a:defRPr/>
              </a:pPr>
              <a:t>‹Nr.›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34061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>
            <a:extLst>
              <a:ext uri="{FF2B5EF4-FFF2-40B4-BE49-F238E27FC236}">
                <a16:creationId xmlns:a16="http://schemas.microsoft.com/office/drawing/2014/main" id="{64F73C6D-1E66-4132-9CFE-5FD218504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657350"/>
            <a:ext cx="75930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7">
            <a:extLst>
              <a:ext uri="{FF2B5EF4-FFF2-40B4-BE49-F238E27FC236}">
                <a16:creationId xmlns:a16="http://schemas.microsoft.com/office/drawing/2014/main" id="{94B96F46-08E1-498C-A594-52E41CC8A6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00113" y="2276475"/>
            <a:ext cx="75914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E37CF284-65B7-424F-A92D-F37D89C5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556500" y="6297613"/>
            <a:ext cx="1079500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1E3E5A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1380B4C-EC05-48B9-95A7-185481FAFA1C}" type="slidenum">
              <a:rPr lang="de-DE" altLang="fr-FR"/>
              <a:pPr>
                <a:defRPr/>
              </a:pPr>
              <a:t>‹Nr.›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237846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9pPr>
    </p:titleStyle>
    <p:bodyStyle>
      <a:lvl1pPr marL="474663" indent="-474663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anose="05000000000000000000" pitchFamily="2" charset="2"/>
        <a:buChar char="§"/>
        <a:defRPr sz="2400">
          <a:solidFill>
            <a:srgbClr val="004F80"/>
          </a:solidFill>
          <a:latin typeface="+mn-lt"/>
          <a:ea typeface="+mn-ea"/>
          <a:cs typeface="+mn-cs"/>
        </a:defRPr>
      </a:lvl1pPr>
      <a:lvl2pPr marL="949325" indent="-284163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anose="05000000000000000000" pitchFamily="2" charset="2"/>
        <a:buChar char="§"/>
        <a:defRPr sz="2000">
          <a:solidFill>
            <a:srgbClr val="004F80"/>
          </a:solidFill>
          <a:latin typeface="+mn-lt"/>
          <a:ea typeface="+mn-ea"/>
          <a:cs typeface="+mn-cs"/>
        </a:defRPr>
      </a:lvl2pPr>
      <a:lvl3pPr marL="1425575" indent="-284163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anose="05000000000000000000" pitchFamily="2" charset="2"/>
        <a:buChar char="§"/>
        <a:defRPr sz="1600">
          <a:solidFill>
            <a:srgbClr val="004F80"/>
          </a:solidFill>
          <a:latin typeface="+mn-lt"/>
          <a:ea typeface="+mn-ea"/>
          <a:cs typeface="+mn-cs"/>
        </a:defRPr>
      </a:lvl3pPr>
      <a:lvl4pPr marL="1941513" indent="-228600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anose="05000000000000000000" pitchFamily="2" charset="2"/>
        <a:buChar char="§"/>
        <a:defRPr sz="1600">
          <a:solidFill>
            <a:srgbClr val="004F80"/>
          </a:solidFill>
          <a:latin typeface="+mn-lt"/>
          <a:ea typeface="+mn-ea"/>
          <a:cs typeface="+mn-cs"/>
        </a:defRPr>
      </a:lvl4pPr>
      <a:lvl5pPr marL="2360613" indent="-228600" algn="l" rtl="0" eaLnBrk="0" fontAlgn="base" hangingPunct="0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anose="05000000000000000000" pitchFamily="2" charset="2"/>
        <a:buChar char="§"/>
        <a:defRPr sz="1600">
          <a:solidFill>
            <a:srgbClr val="004F80"/>
          </a:solidFill>
          <a:latin typeface="+mn-lt"/>
          <a:ea typeface="+mn-ea"/>
          <a:cs typeface="+mn-cs"/>
        </a:defRPr>
      </a:lvl5pPr>
      <a:lvl6pPr marL="28178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6pPr>
      <a:lvl7pPr marL="32750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7pPr>
      <a:lvl8pPr marL="37322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8pPr>
      <a:lvl9pPr marL="41894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5.png"/><Relationship Id="rId5" Type="http://schemas.openxmlformats.org/officeDocument/2006/relationships/image" Target="../media/image3.sv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Untertitel 2">
            <a:extLst>
              <a:ext uri="{FF2B5EF4-FFF2-40B4-BE49-F238E27FC236}">
                <a16:creationId xmlns:a16="http://schemas.microsoft.com/office/drawing/2014/main" id="{487AE345-25EF-4A42-ADAE-3B9C42AD8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494" y="4465320"/>
            <a:ext cx="7593012" cy="1944688"/>
          </a:xfrm>
        </p:spPr>
        <p:txBody>
          <a:bodyPr anchor="b"/>
          <a:lstStyle/>
          <a:p>
            <a:pPr>
              <a:spcAft>
                <a:spcPts val="600"/>
              </a:spcAft>
            </a:pPr>
            <a:r>
              <a:rPr lang="en-US" dirty="0"/>
              <a:t>UNECE project launch - How to jumpstart hydrogen production and export potential of CIS countries</a:t>
            </a:r>
            <a:endParaRPr lang="de-DE" altLang="de-DE" sz="2400" b="1" dirty="0"/>
          </a:p>
          <a:p>
            <a:pPr>
              <a:spcAft>
                <a:spcPts val="600"/>
              </a:spcAft>
            </a:pPr>
            <a:r>
              <a:rPr lang="de-DE" altLang="de-DE" sz="2400" b="1" dirty="0"/>
              <a:t>08.12.2021</a:t>
            </a:r>
          </a:p>
          <a:p>
            <a:pPr>
              <a:spcAft>
                <a:spcPts val="600"/>
              </a:spcAft>
            </a:pPr>
            <a:endParaRPr lang="de-DE" altLang="de-DE" sz="2400" b="1" dirty="0"/>
          </a:p>
          <a:p>
            <a:pPr>
              <a:spcAft>
                <a:spcPts val="600"/>
              </a:spcAft>
            </a:pPr>
            <a:r>
              <a:rPr lang="de-DE" altLang="de-DE" sz="1800" dirty="0"/>
              <a:t>Dr. Cyriac Massué</a:t>
            </a:r>
          </a:p>
          <a:p>
            <a:pPr>
              <a:spcAft>
                <a:spcPts val="600"/>
              </a:spcAft>
            </a:pPr>
            <a:r>
              <a:rPr lang="de-DE" altLang="de-DE" sz="1800" dirty="0"/>
              <a:t>Federal Ministry </a:t>
            </a:r>
            <a:r>
              <a:rPr lang="de-DE" altLang="de-DE" sz="1800" dirty="0" err="1"/>
              <a:t>for</a:t>
            </a:r>
            <a:r>
              <a:rPr lang="de-DE" altLang="de-DE" sz="1800" dirty="0"/>
              <a:t> </a:t>
            </a:r>
            <a:r>
              <a:rPr lang="de-DE" altLang="de-DE" sz="1800" dirty="0" err="1"/>
              <a:t>Economic</a:t>
            </a:r>
            <a:r>
              <a:rPr lang="de-DE" altLang="de-DE" sz="1800" dirty="0"/>
              <a:t> Affairs and Energy (</a:t>
            </a:r>
            <a:r>
              <a:rPr lang="de-DE" altLang="de-DE" sz="1800" dirty="0" err="1"/>
              <a:t>BMWi</a:t>
            </a:r>
            <a:r>
              <a:rPr lang="de-DE" altLang="de-DE" sz="1800" dirty="0"/>
              <a:t>)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DE371CC-2E25-488E-BB03-0714D8C617BD}"/>
              </a:ext>
            </a:extLst>
          </p:cNvPr>
          <p:cNvSpPr txBox="1">
            <a:spLocks/>
          </p:cNvSpPr>
          <p:nvPr/>
        </p:nvSpPr>
        <p:spPr bwMode="auto">
          <a:xfrm>
            <a:off x="775494" y="2044700"/>
            <a:ext cx="75930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3600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9pPr>
          </a:lstStyle>
          <a:p>
            <a:pPr defTabSz="914400"/>
            <a:endParaRPr lang="en-GB" b="1" kern="0" dirty="0"/>
          </a:p>
          <a:p>
            <a:pPr defTabSz="914400"/>
            <a:r>
              <a:rPr lang="en-GB" b="1" kern="0" dirty="0"/>
              <a:t>Update on the German National Hydrogen Strategy </a:t>
            </a:r>
            <a:br>
              <a:rPr lang="en-GB" b="1" kern="0" dirty="0"/>
            </a:br>
            <a:endParaRPr lang="en-GB" altLang="de-DE" sz="2400" kern="0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541846"/>
            <a:ext cx="7593013" cy="360363"/>
          </a:xfrm>
        </p:spPr>
        <p:txBody>
          <a:bodyPr/>
          <a:lstStyle/>
          <a:p>
            <a:r>
              <a:rPr lang="de-DE" b="1" dirty="0"/>
              <a:t>International </a:t>
            </a:r>
            <a:r>
              <a:rPr lang="de-DE" b="1" dirty="0" err="1"/>
              <a:t>actions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with</a:t>
            </a:r>
            <a:r>
              <a:rPr lang="de-DE" dirty="0"/>
              <a:t> non-EU </a:t>
            </a:r>
            <a:r>
              <a:rPr lang="de-DE" dirty="0" err="1"/>
              <a:t>partners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2481942"/>
            <a:ext cx="7591425" cy="4376057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Funding tools</a:t>
            </a:r>
          </a:p>
          <a:p>
            <a:r>
              <a:rPr lang="en-US" sz="1800" b="1" dirty="0"/>
              <a:t>Funding guideline for </a:t>
            </a:r>
            <a:r>
              <a:rPr lang="en-US" sz="1800" b="1" dirty="0" err="1"/>
              <a:t>PtX</a:t>
            </a:r>
            <a:r>
              <a:rPr lang="en-US" sz="1800" b="1" dirty="0"/>
              <a:t> production facilities abroad</a:t>
            </a:r>
            <a:endParaRPr lang="en-US" sz="1600" dirty="0"/>
          </a:p>
          <a:p>
            <a:r>
              <a:rPr lang="en-US" sz="1800" b="1" dirty="0"/>
              <a:t>H2 Global </a:t>
            </a:r>
            <a:r>
              <a:rPr lang="en-US" sz="1800" dirty="0"/>
              <a:t>- Auctions for purchase and sale of H2/ derivatives and compensation by government for difference in purchase and sale prices. </a:t>
            </a:r>
          </a:p>
          <a:p>
            <a:r>
              <a:rPr lang="en-US" sz="1800" b="1" dirty="0"/>
              <a:t>Individual subsidies:</a:t>
            </a:r>
          </a:p>
          <a:p>
            <a:pPr lvl="1"/>
            <a:r>
              <a:rPr lang="en-US" sz="1600" dirty="0"/>
              <a:t>Siemens Energy project funding notice in Chile handed over on 02.12.20</a:t>
            </a:r>
          </a:p>
          <a:p>
            <a:pPr lvl="1"/>
            <a:r>
              <a:rPr lang="en-US" sz="1600" dirty="0"/>
              <a:t>Grant decision for </a:t>
            </a:r>
            <a:r>
              <a:rPr lang="en-US" sz="1600" dirty="0" err="1"/>
              <a:t>Thyssen</a:t>
            </a:r>
            <a:r>
              <a:rPr lang="en-US" sz="1600" dirty="0"/>
              <a:t> Krupp project in Saudi Arabia handed over on 16.12.20</a:t>
            </a:r>
          </a:p>
          <a:p>
            <a:r>
              <a:rPr lang="en-US" sz="1800" b="1" dirty="0"/>
              <a:t>H2 </a:t>
            </a:r>
            <a:r>
              <a:rPr lang="en-US" sz="1800" b="1" dirty="0" err="1"/>
              <a:t>Uppp</a:t>
            </a:r>
            <a:r>
              <a:rPr lang="en-US" sz="1800" b="1" dirty="0"/>
              <a:t> </a:t>
            </a:r>
            <a:r>
              <a:rPr lang="en-US" sz="1800" dirty="0"/>
              <a:t>- project to support smaller private sector projects through accompanying services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10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162048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CD344-4A5D-4E90-801C-F2EEB98B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 2022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2EB5B2-7020-44E0-AB6B-E4B290C7A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02522"/>
            <a:ext cx="7109875" cy="3225521"/>
          </a:xfrm>
        </p:spPr>
        <p:txBody>
          <a:bodyPr/>
          <a:lstStyle/>
          <a:p>
            <a:r>
              <a:rPr lang="de-DE" sz="2000" dirty="0"/>
              <a:t>Revision </a:t>
            </a:r>
            <a:r>
              <a:rPr lang="de-DE" sz="2000" dirty="0" err="1"/>
              <a:t>of</a:t>
            </a:r>
            <a:r>
              <a:rPr lang="de-DE" sz="2000" dirty="0"/>
              <a:t> General Block </a:t>
            </a:r>
            <a:r>
              <a:rPr lang="de-DE" sz="2000" dirty="0" err="1"/>
              <a:t>Exemption</a:t>
            </a:r>
            <a:r>
              <a:rPr lang="de-DE" sz="2000" dirty="0"/>
              <a:t> Reg. and </a:t>
            </a:r>
            <a:r>
              <a:rPr lang="en-US" sz="2000" dirty="0"/>
              <a:t>Climate, Energy and Environmental Aid Guidelines</a:t>
            </a:r>
          </a:p>
          <a:p>
            <a:pPr lvl="1"/>
            <a:r>
              <a:rPr lang="en-US" sz="1600" dirty="0" err="1"/>
              <a:t>a.o.</a:t>
            </a:r>
            <a:r>
              <a:rPr lang="en-US" sz="1600" dirty="0"/>
              <a:t>: Definition “green / climate friendly hydrogen”</a:t>
            </a:r>
          </a:p>
          <a:p>
            <a:r>
              <a:rPr lang="en-US" sz="2000" dirty="0"/>
              <a:t>Gas Market Package</a:t>
            </a:r>
          </a:p>
          <a:p>
            <a:r>
              <a:rPr lang="en-US" sz="2000" dirty="0"/>
              <a:t>Certification of green and climate friendly gases</a:t>
            </a:r>
          </a:p>
          <a:p>
            <a:r>
              <a:rPr lang="de-DE" sz="2000" dirty="0"/>
              <a:t>Integrated </a:t>
            </a:r>
            <a:r>
              <a:rPr lang="de-DE" sz="2000" dirty="0" err="1"/>
              <a:t>planning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energy</a:t>
            </a:r>
            <a:r>
              <a:rPr lang="de-DE" sz="2000" dirty="0"/>
              <a:t> </a:t>
            </a:r>
            <a:r>
              <a:rPr lang="de-DE" sz="2000" dirty="0" err="1"/>
              <a:t>infrastructure</a:t>
            </a:r>
            <a:endParaRPr lang="de-DE" sz="2000" dirty="0"/>
          </a:p>
          <a:p>
            <a:r>
              <a:rPr lang="de-DE" sz="2000" dirty="0"/>
              <a:t>State </a:t>
            </a:r>
            <a:r>
              <a:rPr lang="de-DE" sz="2000" dirty="0" err="1"/>
              <a:t>aid</a:t>
            </a:r>
            <a:r>
              <a:rPr lang="de-DE" sz="2000" dirty="0"/>
              <a:t>: </a:t>
            </a:r>
            <a:r>
              <a:rPr lang="de-DE" sz="2000" dirty="0" err="1"/>
              <a:t>Granting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OPEX </a:t>
            </a:r>
          </a:p>
          <a:p>
            <a:r>
              <a:rPr lang="de-DE" sz="2000" i="1" dirty="0"/>
              <a:t>Germany: </a:t>
            </a:r>
            <a:r>
              <a:rPr lang="de-DE" sz="2000" i="1" dirty="0" err="1"/>
              <a:t>new</a:t>
            </a:r>
            <a:r>
              <a:rPr lang="de-DE" sz="2000" i="1" dirty="0"/>
              <a:t> </a:t>
            </a:r>
            <a:r>
              <a:rPr lang="de-DE" sz="2000" i="1" dirty="0" err="1"/>
              <a:t>government</a:t>
            </a:r>
            <a:br>
              <a:rPr lang="de-DE" sz="2000" i="1" dirty="0"/>
            </a:br>
            <a:r>
              <a:rPr lang="de-DE" sz="2000" i="1" dirty="0" err="1"/>
              <a:t>coalition</a:t>
            </a:r>
            <a:r>
              <a:rPr lang="de-DE" sz="2000" i="1" dirty="0"/>
              <a:t> </a:t>
            </a:r>
            <a:r>
              <a:rPr lang="de-DE" sz="2000" i="1" dirty="0" err="1"/>
              <a:t>contract</a:t>
            </a:r>
            <a:r>
              <a:rPr lang="de-DE" sz="2000" i="1" dirty="0"/>
              <a:t>: </a:t>
            </a:r>
            <a:r>
              <a:rPr lang="de-DE" sz="2000" i="1" dirty="0" err="1"/>
              <a:t>ambitious</a:t>
            </a:r>
            <a:r>
              <a:rPr lang="de-DE" sz="2000" i="1" dirty="0"/>
              <a:t> update </a:t>
            </a:r>
            <a:r>
              <a:rPr lang="de-DE" sz="2000" i="1" dirty="0" err="1"/>
              <a:t>of</a:t>
            </a:r>
            <a:r>
              <a:rPr lang="de-DE" sz="2000" i="1" dirty="0"/>
              <a:t> national H2 </a:t>
            </a:r>
            <a:r>
              <a:rPr lang="de-DE" sz="2000" i="1" dirty="0" err="1"/>
              <a:t>strategy</a:t>
            </a:r>
            <a:r>
              <a:rPr lang="de-DE" sz="2000" i="1" dirty="0"/>
              <a:t> (10 GW </a:t>
            </a:r>
            <a:r>
              <a:rPr lang="de-DE" sz="2000" i="1" dirty="0" err="1"/>
              <a:t>goal</a:t>
            </a:r>
            <a:r>
              <a:rPr lang="de-DE" sz="2000" i="1" dirty="0"/>
              <a:t>, etc.) </a:t>
            </a:r>
            <a:endParaRPr lang="de-DE" i="1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AFEC4B-73F1-4D3A-9D67-CD5EC5B4B7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445D27-5E8B-4B32-B5AD-254E6E29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11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2930259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593A23FA-CD4F-4041-A9DB-CA043B9CB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13" y="2256090"/>
            <a:ext cx="7593012" cy="3683184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en-GB" sz="3000" dirty="0"/>
              <a:t>	</a:t>
            </a:r>
            <a:br>
              <a:rPr lang="en-GB" sz="3000" dirty="0"/>
            </a:br>
            <a:br>
              <a:rPr lang="en-GB" sz="3000" dirty="0"/>
            </a:br>
            <a:br>
              <a:rPr lang="en-GB" sz="3000" dirty="0"/>
            </a:br>
            <a:r>
              <a:rPr lang="en-GB" sz="3000" dirty="0"/>
              <a:t>	Thank you for your attention !</a:t>
            </a: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de-DE" altLang="de-DE" sz="2000" dirty="0"/>
            </a:br>
            <a:br>
              <a:rPr lang="en-US" sz="2000" dirty="0"/>
            </a:br>
            <a:br>
              <a:rPr lang="en-GB" sz="2000" dirty="0"/>
            </a:br>
            <a:br>
              <a:rPr lang="en-GB" sz="2800" dirty="0"/>
            </a:br>
            <a:endParaRPr lang="en-GB" altLang="de-DE" sz="28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793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CB76C-7BD2-4AD7-97C5-AAB333BB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578222"/>
            <a:ext cx="7593013" cy="360363"/>
          </a:xfrm>
        </p:spPr>
        <p:txBody>
          <a:bodyPr/>
          <a:lstStyle/>
          <a:p>
            <a:r>
              <a:rPr lang="de-DE" b="1" dirty="0" err="1"/>
              <a:t>Governance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H</a:t>
            </a:r>
            <a:r>
              <a:rPr lang="de-DE" b="1" baseline="-25000" dirty="0"/>
              <a:t>2</a:t>
            </a:r>
            <a:r>
              <a:rPr lang="de-DE" b="1" dirty="0"/>
              <a:t> </a:t>
            </a:r>
            <a:r>
              <a:rPr lang="de-DE" b="1" dirty="0" err="1"/>
              <a:t>strategy</a:t>
            </a:r>
            <a:endParaRPr lang="de-DE" b="1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5E60E8-491D-4536-9686-F5F6C78F32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/>
              <a:t>Simplified</a:t>
            </a:r>
            <a:r>
              <a:rPr lang="de-DE" dirty="0"/>
              <a:t> </a:t>
            </a:r>
            <a:r>
              <a:rPr lang="de-DE" dirty="0" err="1"/>
              <a:t>visualization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1371CF-73A3-4958-B6E4-0FA2E131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6500" y="6297613"/>
            <a:ext cx="1079500" cy="360362"/>
          </a:xfrm>
        </p:spPr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13</a:t>
            </a:fld>
            <a:endParaRPr lang="de-DE" altLang="fr-FR"/>
          </a:p>
        </p:txBody>
      </p:sp>
      <p:pic>
        <p:nvPicPr>
          <p:cNvPr id="14" name="Grafik 13" descr="Benutzer">
            <a:extLst>
              <a:ext uri="{FF2B5EF4-FFF2-40B4-BE49-F238E27FC236}">
                <a16:creationId xmlns:a16="http://schemas.microsoft.com/office/drawing/2014/main" id="{A07464B2-9704-4B9C-AE00-1FE9011E24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1704" y="4885067"/>
            <a:ext cx="658446" cy="658446"/>
          </a:xfrm>
          <a:prstGeom prst="rect">
            <a:avLst/>
          </a:prstGeom>
        </p:spPr>
      </p:pic>
      <p:pic>
        <p:nvPicPr>
          <p:cNvPr id="15" name="Grafik 14" descr="Benutzer">
            <a:extLst>
              <a:ext uri="{FF2B5EF4-FFF2-40B4-BE49-F238E27FC236}">
                <a16:creationId xmlns:a16="http://schemas.microsoft.com/office/drawing/2014/main" id="{5F145B77-5D2E-4C70-8341-63A6F0F15C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19791" y="4885067"/>
            <a:ext cx="658446" cy="658446"/>
          </a:xfrm>
          <a:prstGeom prst="rect">
            <a:avLst/>
          </a:prstGeom>
        </p:spPr>
      </p:pic>
      <p:pic>
        <p:nvPicPr>
          <p:cNvPr id="16" name="Grafik 15" descr="Benutzer">
            <a:extLst>
              <a:ext uri="{FF2B5EF4-FFF2-40B4-BE49-F238E27FC236}">
                <a16:creationId xmlns:a16="http://schemas.microsoft.com/office/drawing/2014/main" id="{3A9C52FE-066A-4476-B507-2702A535CC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2520" y="4885067"/>
            <a:ext cx="658446" cy="658446"/>
          </a:xfrm>
          <a:prstGeom prst="rect">
            <a:avLst/>
          </a:prstGeom>
        </p:spPr>
      </p:pic>
      <p:grpSp>
        <p:nvGrpSpPr>
          <p:cNvPr id="29" name="Group 49277">
            <a:extLst>
              <a:ext uri="{FF2B5EF4-FFF2-40B4-BE49-F238E27FC236}">
                <a16:creationId xmlns:a16="http://schemas.microsoft.com/office/drawing/2014/main" id="{F12E8CDE-A554-4F8B-BBD8-1B959541F87C}"/>
              </a:ext>
            </a:extLst>
          </p:cNvPr>
          <p:cNvGrpSpPr/>
          <p:nvPr/>
        </p:nvGrpSpPr>
        <p:grpSpPr>
          <a:xfrm>
            <a:off x="1067983" y="2228194"/>
            <a:ext cx="8134983" cy="3737177"/>
            <a:chOff x="0" y="0"/>
            <a:chExt cx="6805253" cy="2776099"/>
          </a:xfrm>
        </p:grpSpPr>
        <p:sp>
          <p:nvSpPr>
            <p:cNvPr id="30" name="Shape 4335">
              <a:extLst>
                <a:ext uri="{FF2B5EF4-FFF2-40B4-BE49-F238E27FC236}">
                  <a16:creationId xmlns:a16="http://schemas.microsoft.com/office/drawing/2014/main" id="{BCCF2E0F-E612-45E7-988A-F6BDD5DE85D8}"/>
                </a:ext>
              </a:extLst>
            </p:cNvPr>
            <p:cNvSpPr/>
            <p:nvPr/>
          </p:nvSpPr>
          <p:spPr>
            <a:xfrm>
              <a:off x="2245746" y="409442"/>
              <a:ext cx="1545158" cy="2319122"/>
            </a:xfrm>
            <a:custGeom>
              <a:avLst/>
              <a:gdLst/>
              <a:ahLst/>
              <a:cxnLst/>
              <a:rect l="0" t="0" r="0" b="0"/>
              <a:pathLst>
                <a:path w="1545158" h="2319122">
                  <a:moveTo>
                    <a:pt x="0" y="2319122"/>
                  </a:moveTo>
                  <a:lnTo>
                    <a:pt x="1545158" y="2319122"/>
                  </a:lnTo>
                  <a:lnTo>
                    <a:pt x="1545158" y="118111"/>
                  </a:lnTo>
                  <a:lnTo>
                    <a:pt x="520459" y="118111"/>
                  </a:lnTo>
                  <a:lnTo>
                    <a:pt x="520459" y="0"/>
                  </a:lnTo>
                </a:path>
              </a:pathLst>
            </a:custGeom>
            <a:ln w="13818" cap="flat">
              <a:miter lim="127000"/>
            </a:ln>
          </p:spPr>
          <p:style>
            <a:lnRef idx="1">
              <a:srgbClr val="6BA5D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1" name="Shape 4336">
              <a:extLst>
                <a:ext uri="{FF2B5EF4-FFF2-40B4-BE49-F238E27FC236}">
                  <a16:creationId xmlns:a16="http://schemas.microsoft.com/office/drawing/2014/main" id="{D2D462DB-BB65-4686-9F9F-885577C525CF}"/>
                </a:ext>
              </a:extLst>
            </p:cNvPr>
            <p:cNvSpPr/>
            <p:nvPr/>
          </p:nvSpPr>
          <p:spPr>
            <a:xfrm>
              <a:off x="2186259" y="2687217"/>
              <a:ext cx="71577" cy="82690"/>
            </a:xfrm>
            <a:custGeom>
              <a:avLst/>
              <a:gdLst/>
              <a:ahLst/>
              <a:cxnLst/>
              <a:rect l="0" t="0" r="0" b="0"/>
              <a:pathLst>
                <a:path w="71577" h="82690">
                  <a:moveTo>
                    <a:pt x="71577" y="0"/>
                  </a:moveTo>
                  <a:lnTo>
                    <a:pt x="71577" y="82690"/>
                  </a:lnTo>
                  <a:lnTo>
                    <a:pt x="0" y="41351"/>
                  </a:lnTo>
                  <a:lnTo>
                    <a:pt x="715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BA5D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2" name="Shape 4337">
              <a:extLst>
                <a:ext uri="{FF2B5EF4-FFF2-40B4-BE49-F238E27FC236}">
                  <a16:creationId xmlns:a16="http://schemas.microsoft.com/office/drawing/2014/main" id="{80FFF942-89FF-4FBB-83E7-621FE2B69E3F}"/>
                </a:ext>
              </a:extLst>
            </p:cNvPr>
            <p:cNvSpPr/>
            <p:nvPr/>
          </p:nvSpPr>
          <p:spPr>
            <a:xfrm>
              <a:off x="2724865" y="349955"/>
              <a:ext cx="82690" cy="71590"/>
            </a:xfrm>
            <a:custGeom>
              <a:avLst/>
              <a:gdLst/>
              <a:ahLst/>
              <a:cxnLst/>
              <a:rect l="0" t="0" r="0" b="0"/>
              <a:pathLst>
                <a:path w="82690" h="71590">
                  <a:moveTo>
                    <a:pt x="41351" y="0"/>
                  </a:moveTo>
                  <a:lnTo>
                    <a:pt x="82690" y="71590"/>
                  </a:lnTo>
                  <a:lnTo>
                    <a:pt x="0" y="71590"/>
                  </a:lnTo>
                  <a:lnTo>
                    <a:pt x="41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BA5D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3" name="Shape 4338">
              <a:extLst>
                <a:ext uri="{FF2B5EF4-FFF2-40B4-BE49-F238E27FC236}">
                  <a16:creationId xmlns:a16="http://schemas.microsoft.com/office/drawing/2014/main" id="{D7F5502F-E32A-491D-B598-5961CD1A782A}"/>
                </a:ext>
              </a:extLst>
            </p:cNvPr>
            <p:cNvSpPr/>
            <p:nvPr/>
          </p:nvSpPr>
          <p:spPr>
            <a:xfrm>
              <a:off x="2765962" y="1258925"/>
              <a:ext cx="577685" cy="0"/>
            </a:xfrm>
            <a:custGeom>
              <a:avLst/>
              <a:gdLst/>
              <a:ahLst/>
              <a:cxnLst/>
              <a:rect l="0" t="0" r="0" b="0"/>
              <a:pathLst>
                <a:path w="577685">
                  <a:moveTo>
                    <a:pt x="577685" y="0"/>
                  </a:moveTo>
                  <a:lnTo>
                    <a:pt x="0" y="0"/>
                  </a:lnTo>
                </a:path>
              </a:pathLst>
            </a:custGeom>
            <a:ln w="13818" cap="flat">
              <a:miter lim="127000"/>
            </a:ln>
          </p:spPr>
          <p:style>
            <a:lnRef idx="1">
              <a:srgbClr val="6BA5D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4" name="Shape 4339">
              <a:extLst>
                <a:ext uri="{FF2B5EF4-FFF2-40B4-BE49-F238E27FC236}">
                  <a16:creationId xmlns:a16="http://schemas.microsoft.com/office/drawing/2014/main" id="{D25086DC-22B5-469F-B145-49DABD153C48}"/>
                </a:ext>
              </a:extLst>
            </p:cNvPr>
            <p:cNvSpPr/>
            <p:nvPr/>
          </p:nvSpPr>
          <p:spPr>
            <a:xfrm>
              <a:off x="2706478" y="1217586"/>
              <a:ext cx="71590" cy="82677"/>
            </a:xfrm>
            <a:custGeom>
              <a:avLst/>
              <a:gdLst/>
              <a:ahLst/>
              <a:cxnLst/>
              <a:rect l="0" t="0" r="0" b="0"/>
              <a:pathLst>
                <a:path w="71590" h="82677">
                  <a:moveTo>
                    <a:pt x="71590" y="0"/>
                  </a:moveTo>
                  <a:lnTo>
                    <a:pt x="71590" y="82677"/>
                  </a:lnTo>
                  <a:lnTo>
                    <a:pt x="0" y="41339"/>
                  </a:lnTo>
                  <a:lnTo>
                    <a:pt x="715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BA5D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5" name="Shape 4340">
              <a:extLst>
                <a:ext uri="{FF2B5EF4-FFF2-40B4-BE49-F238E27FC236}">
                  <a16:creationId xmlns:a16="http://schemas.microsoft.com/office/drawing/2014/main" id="{D5CBB990-DCB2-4774-9AA1-10C51B785710}"/>
                </a:ext>
              </a:extLst>
            </p:cNvPr>
            <p:cNvSpPr/>
            <p:nvPr/>
          </p:nvSpPr>
          <p:spPr>
            <a:xfrm>
              <a:off x="0" y="164545"/>
              <a:ext cx="1134237" cy="2568613"/>
            </a:xfrm>
            <a:custGeom>
              <a:avLst/>
              <a:gdLst/>
              <a:ahLst/>
              <a:cxnLst/>
              <a:rect l="0" t="0" r="0" b="0"/>
              <a:pathLst>
                <a:path w="1134237" h="2568613">
                  <a:moveTo>
                    <a:pt x="183807" y="0"/>
                  </a:moveTo>
                  <a:lnTo>
                    <a:pt x="0" y="0"/>
                  </a:lnTo>
                  <a:lnTo>
                    <a:pt x="0" y="2568613"/>
                  </a:lnTo>
                  <a:lnTo>
                    <a:pt x="1134237" y="2568613"/>
                  </a:lnTo>
                </a:path>
              </a:pathLst>
            </a:custGeom>
            <a:ln w="13818" cap="flat">
              <a:miter lim="127000"/>
            </a:ln>
          </p:spPr>
          <p:style>
            <a:lnRef idx="1">
              <a:srgbClr val="6BA5D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6" name="Shape 4341">
              <a:extLst>
                <a:ext uri="{FF2B5EF4-FFF2-40B4-BE49-F238E27FC236}">
                  <a16:creationId xmlns:a16="http://schemas.microsoft.com/office/drawing/2014/main" id="{20ABCB1B-9C3C-4B11-B67F-EE9C87288D53}"/>
                </a:ext>
              </a:extLst>
            </p:cNvPr>
            <p:cNvSpPr/>
            <p:nvPr/>
          </p:nvSpPr>
          <p:spPr>
            <a:xfrm>
              <a:off x="1122143" y="2691817"/>
              <a:ext cx="71590" cy="82677"/>
            </a:xfrm>
            <a:custGeom>
              <a:avLst/>
              <a:gdLst/>
              <a:ahLst/>
              <a:cxnLst/>
              <a:rect l="0" t="0" r="0" b="0"/>
              <a:pathLst>
                <a:path w="71590" h="82677">
                  <a:moveTo>
                    <a:pt x="0" y="0"/>
                  </a:moveTo>
                  <a:lnTo>
                    <a:pt x="71590" y="41339"/>
                  </a:lnTo>
                  <a:lnTo>
                    <a:pt x="0" y="8267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BA5D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9" name="Shape 4346">
              <a:extLst>
                <a:ext uri="{FF2B5EF4-FFF2-40B4-BE49-F238E27FC236}">
                  <a16:creationId xmlns:a16="http://schemas.microsoft.com/office/drawing/2014/main" id="{52605A0F-02D2-4ECC-A68F-CC99B29E88A3}"/>
                </a:ext>
              </a:extLst>
            </p:cNvPr>
            <p:cNvSpPr/>
            <p:nvPr/>
          </p:nvSpPr>
          <p:spPr>
            <a:xfrm>
              <a:off x="3302287" y="775175"/>
              <a:ext cx="1204216" cy="902221"/>
            </a:xfrm>
            <a:prstGeom prst="rect">
              <a:avLst/>
            </a:prstGeom>
            <a:solidFill>
              <a:schemeClr val="bg2"/>
            </a:solidFill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8B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0" name="Shape 4347">
              <a:extLst>
                <a:ext uri="{FF2B5EF4-FFF2-40B4-BE49-F238E27FC236}">
                  <a16:creationId xmlns:a16="http://schemas.microsoft.com/office/drawing/2014/main" id="{155695AE-900A-4AEE-8AD5-FF4E5263F408}"/>
                </a:ext>
              </a:extLst>
            </p:cNvPr>
            <p:cNvSpPr/>
            <p:nvPr/>
          </p:nvSpPr>
          <p:spPr>
            <a:xfrm>
              <a:off x="145293" y="28165"/>
              <a:ext cx="3008427" cy="285191"/>
            </a:xfrm>
            <a:prstGeom prst="rect">
              <a:avLst/>
            </a:pr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BBD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1" name="Rectangle 4348">
              <a:extLst>
                <a:ext uri="{FF2B5EF4-FFF2-40B4-BE49-F238E27FC236}">
                  <a16:creationId xmlns:a16="http://schemas.microsoft.com/office/drawing/2014/main" id="{F05C69D9-AD1B-470A-B11C-148DE6C0325F}"/>
                </a:ext>
              </a:extLst>
            </p:cNvPr>
            <p:cNvSpPr/>
            <p:nvPr/>
          </p:nvSpPr>
          <p:spPr>
            <a:xfrm>
              <a:off x="324950" y="80744"/>
              <a:ext cx="3521177" cy="2205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b="1" dirty="0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Committee of State Secretaries for Hydrogen</a:t>
              </a:r>
              <a:endParaRPr lang="de-DE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42" name="Rectangle 4349">
              <a:extLst>
                <a:ext uri="{FF2B5EF4-FFF2-40B4-BE49-F238E27FC236}">
                  <a16:creationId xmlns:a16="http://schemas.microsoft.com/office/drawing/2014/main" id="{CD400B9C-1501-4DEB-9BFF-778155DCF4E1}"/>
                </a:ext>
              </a:extLst>
            </p:cNvPr>
            <p:cNvSpPr/>
            <p:nvPr/>
          </p:nvSpPr>
          <p:spPr>
            <a:xfrm>
              <a:off x="3446194" y="804609"/>
              <a:ext cx="901171" cy="19315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b="1" dirty="0">
                  <a:solidFill>
                    <a:srgbClr val="FFFFFF"/>
                  </a:solidFill>
                </a:rPr>
                <a:t>H</a:t>
              </a:r>
              <a:r>
                <a:rPr lang="de-DE" sz="1200" b="1" baseline="-25000" dirty="0">
                  <a:solidFill>
                    <a:srgbClr val="FFFFFF"/>
                  </a:solidFill>
                </a:rPr>
                <a:t>2</a:t>
              </a:r>
              <a:r>
                <a:rPr lang="de-DE" sz="1200" b="1" dirty="0">
                  <a:solidFill>
                    <a:srgbClr val="FFFFFF"/>
                  </a:solidFill>
                </a:rPr>
                <a:t> </a:t>
              </a:r>
              <a:r>
                <a:rPr lang="de-DE" sz="1200" b="1" dirty="0" err="1">
                  <a:solidFill>
                    <a:srgbClr val="FFFFFF"/>
                  </a:solidFill>
                </a:rPr>
                <a:t>office</a:t>
              </a:r>
              <a:endParaRPr lang="de-DE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43" name="Shape 4350">
              <a:extLst>
                <a:ext uri="{FF2B5EF4-FFF2-40B4-BE49-F238E27FC236}">
                  <a16:creationId xmlns:a16="http://schemas.microsoft.com/office/drawing/2014/main" id="{057D48D0-FD9A-4659-8C15-7CFF8BF3BB96}"/>
                </a:ext>
              </a:extLst>
            </p:cNvPr>
            <p:cNvSpPr/>
            <p:nvPr/>
          </p:nvSpPr>
          <p:spPr>
            <a:xfrm>
              <a:off x="3339335" y="1357215"/>
              <a:ext cx="1109397" cy="198819"/>
            </a:xfrm>
            <a:custGeom>
              <a:avLst/>
              <a:gdLst/>
              <a:ahLst/>
              <a:cxnLst/>
              <a:rect l="0" t="0" r="0" b="0"/>
              <a:pathLst>
                <a:path w="1016152" h="198819">
                  <a:moveTo>
                    <a:pt x="40996" y="0"/>
                  </a:moveTo>
                  <a:lnTo>
                    <a:pt x="975157" y="0"/>
                  </a:lnTo>
                  <a:cubicBezTo>
                    <a:pt x="997712" y="0"/>
                    <a:pt x="1016152" y="18441"/>
                    <a:pt x="1016152" y="40996"/>
                  </a:cubicBezTo>
                  <a:lnTo>
                    <a:pt x="1016152" y="157823"/>
                  </a:lnTo>
                  <a:cubicBezTo>
                    <a:pt x="1016152" y="180378"/>
                    <a:pt x="997712" y="198819"/>
                    <a:pt x="975157" y="198819"/>
                  </a:cubicBezTo>
                  <a:lnTo>
                    <a:pt x="40996" y="198819"/>
                  </a:lnTo>
                  <a:cubicBezTo>
                    <a:pt x="18440" y="198819"/>
                    <a:pt x="0" y="180378"/>
                    <a:pt x="0" y="157823"/>
                  </a:cubicBezTo>
                  <a:lnTo>
                    <a:pt x="0" y="40996"/>
                  </a:lnTo>
                  <a:cubicBezTo>
                    <a:pt x="0" y="18441"/>
                    <a:pt x="18440" y="0"/>
                    <a:pt x="4099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3C2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4" name="Rectangle 4351">
              <a:extLst>
                <a:ext uri="{FF2B5EF4-FFF2-40B4-BE49-F238E27FC236}">
                  <a16:creationId xmlns:a16="http://schemas.microsoft.com/office/drawing/2014/main" id="{11A0CA1D-9D42-47E6-B932-F0697E19B95B}"/>
                </a:ext>
              </a:extLst>
            </p:cNvPr>
            <p:cNvSpPr/>
            <p:nvPr/>
          </p:nvSpPr>
          <p:spPr>
            <a:xfrm>
              <a:off x="3323215" y="1384609"/>
              <a:ext cx="1252339" cy="1764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100" b="1" dirty="0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Project Management</a:t>
              </a:r>
              <a:endParaRPr lang="de-D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45" name="Shape 4352">
              <a:extLst>
                <a:ext uri="{FF2B5EF4-FFF2-40B4-BE49-F238E27FC236}">
                  <a16:creationId xmlns:a16="http://schemas.microsoft.com/office/drawing/2014/main" id="{E4272602-D8BA-4275-B20E-A90E09F9EFD2}"/>
                </a:ext>
              </a:extLst>
            </p:cNvPr>
            <p:cNvSpPr/>
            <p:nvPr/>
          </p:nvSpPr>
          <p:spPr>
            <a:xfrm>
              <a:off x="3367153" y="1019597"/>
              <a:ext cx="1081578" cy="198831"/>
            </a:xfrm>
            <a:prstGeom prst="rect">
              <a:avLst/>
            </a:pr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3C2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6" name="Rectangle 4353">
              <a:extLst>
                <a:ext uri="{FF2B5EF4-FFF2-40B4-BE49-F238E27FC236}">
                  <a16:creationId xmlns:a16="http://schemas.microsoft.com/office/drawing/2014/main" id="{CF856990-2A09-4180-A29A-9E728DE5C5AA}"/>
                </a:ext>
              </a:extLst>
            </p:cNvPr>
            <p:cNvSpPr/>
            <p:nvPr/>
          </p:nvSpPr>
          <p:spPr>
            <a:xfrm>
              <a:off x="3620436" y="1043479"/>
              <a:ext cx="674981" cy="1764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b="1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Secretariat</a:t>
              </a:r>
              <a:endParaRPr lang="de-DE" sz="105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354">
              <a:extLst>
                <a:ext uri="{FF2B5EF4-FFF2-40B4-BE49-F238E27FC236}">
                  <a16:creationId xmlns:a16="http://schemas.microsoft.com/office/drawing/2014/main" id="{FCEC092E-4D83-4C3F-BA98-E31CA06B2237}"/>
                </a:ext>
              </a:extLst>
            </p:cNvPr>
            <p:cNvSpPr/>
            <p:nvPr/>
          </p:nvSpPr>
          <p:spPr>
            <a:xfrm>
              <a:off x="3724629" y="18461"/>
              <a:ext cx="3080624" cy="28118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dirty="0">
                  <a:solidFill>
                    <a:srgbClr val="000000"/>
                  </a:solidFill>
                </a:rPr>
                <a:t>Strategic </a:t>
              </a:r>
              <a:r>
                <a:rPr lang="de-DE" sz="1200" dirty="0" err="1">
                  <a:solidFill>
                    <a:srgbClr val="000000"/>
                  </a:solidFill>
                </a:rPr>
                <a:t>management</a:t>
              </a:r>
              <a:r>
                <a:rPr lang="de-DE" sz="1200" dirty="0">
                  <a:solidFill>
                    <a:srgbClr val="000000"/>
                  </a:solidFill>
                </a:rPr>
                <a:t>: </a:t>
              </a:r>
              <a:r>
                <a:rPr lang="de-DE" sz="1200" dirty="0" err="1">
                  <a:solidFill>
                    <a:srgbClr val="000000"/>
                  </a:solidFill>
                </a:rPr>
                <a:t>Decides</a:t>
              </a:r>
              <a:r>
                <a:rPr lang="de-DE" sz="1200" dirty="0">
                  <a:solidFill>
                    <a:srgbClr val="000000"/>
                  </a:solidFill>
                </a:rPr>
                <a:t> on</a:t>
              </a:r>
            </a:p>
          </p:txBody>
        </p:sp>
        <p:sp>
          <p:nvSpPr>
            <p:cNvPr id="48" name="Rectangle 4355">
              <a:extLst>
                <a:ext uri="{FF2B5EF4-FFF2-40B4-BE49-F238E27FC236}">
                  <a16:creationId xmlns:a16="http://schemas.microsoft.com/office/drawing/2014/main" id="{BEF22A31-D6E0-44DB-8601-DD53846FBE33}"/>
                </a:ext>
              </a:extLst>
            </p:cNvPr>
            <p:cNvSpPr/>
            <p:nvPr/>
          </p:nvSpPr>
          <p:spPr>
            <a:xfrm>
              <a:off x="3729637" y="156626"/>
              <a:ext cx="2550138" cy="1984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dirty="0">
                  <a:solidFill>
                    <a:srgbClr val="000000"/>
                  </a:solidFill>
                </a:rPr>
                <a:t>Objectives, programme, action plan etc.</a:t>
              </a:r>
              <a:endParaRPr lang="de-DE" sz="12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4365">
              <a:extLst>
                <a:ext uri="{FF2B5EF4-FFF2-40B4-BE49-F238E27FC236}">
                  <a16:creationId xmlns:a16="http://schemas.microsoft.com/office/drawing/2014/main" id="{AF5E4ED9-2ED6-4840-85EF-32AF2C08E397}"/>
                </a:ext>
              </a:extLst>
            </p:cNvPr>
            <p:cNvSpPr/>
            <p:nvPr/>
          </p:nvSpPr>
          <p:spPr>
            <a:xfrm>
              <a:off x="13428" y="2571538"/>
              <a:ext cx="1236044" cy="1212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Further </a:t>
              </a:r>
              <a:r>
                <a:rPr lang="de-DE" sz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development</a:t>
              </a:r>
              <a:endParaRPr lang="de-DE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4366">
              <a:extLst>
                <a:ext uri="{FF2B5EF4-FFF2-40B4-BE49-F238E27FC236}">
                  <a16:creationId xmlns:a16="http://schemas.microsoft.com/office/drawing/2014/main" id="{F7CF589A-372B-428F-9EB2-C0ED739B154B}"/>
                </a:ext>
              </a:extLst>
            </p:cNvPr>
            <p:cNvSpPr/>
            <p:nvPr/>
          </p:nvSpPr>
          <p:spPr>
            <a:xfrm>
              <a:off x="2355006" y="2566275"/>
              <a:ext cx="1632380" cy="1543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Monitoring and support</a:t>
              </a:r>
              <a:endParaRPr lang="de-DE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61" name="Rectangle 4367">
              <a:extLst>
                <a:ext uri="{FF2B5EF4-FFF2-40B4-BE49-F238E27FC236}">
                  <a16:creationId xmlns:a16="http://schemas.microsoft.com/office/drawing/2014/main" id="{F6B4CA86-A830-4237-BADC-6EFDFE0950E4}"/>
                </a:ext>
              </a:extLst>
            </p:cNvPr>
            <p:cNvSpPr/>
            <p:nvPr/>
          </p:nvSpPr>
          <p:spPr>
            <a:xfrm>
              <a:off x="2796322" y="1263509"/>
              <a:ext cx="774316" cy="1543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Support</a:t>
              </a:r>
              <a:endParaRPr lang="de-DE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4368">
              <a:extLst>
                <a:ext uri="{FF2B5EF4-FFF2-40B4-BE49-F238E27FC236}">
                  <a16:creationId xmlns:a16="http://schemas.microsoft.com/office/drawing/2014/main" id="{04E9CFE9-8C06-4378-878F-E1D5DCA5E0E7}"/>
                </a:ext>
              </a:extLst>
            </p:cNvPr>
            <p:cNvSpPr/>
            <p:nvPr/>
          </p:nvSpPr>
          <p:spPr>
            <a:xfrm>
              <a:off x="1530145" y="404859"/>
              <a:ext cx="1254350" cy="2925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Consulting and</a:t>
              </a:r>
              <a:endParaRPr lang="de-DE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Rectangle 4369">
              <a:extLst>
                <a:ext uri="{FF2B5EF4-FFF2-40B4-BE49-F238E27FC236}">
                  <a16:creationId xmlns:a16="http://schemas.microsoft.com/office/drawing/2014/main" id="{E97F8557-5597-4AF1-BCF2-516C9A45A68A}"/>
                </a:ext>
              </a:extLst>
            </p:cNvPr>
            <p:cNvSpPr/>
            <p:nvPr/>
          </p:nvSpPr>
          <p:spPr>
            <a:xfrm>
              <a:off x="1530146" y="534752"/>
              <a:ext cx="774316" cy="1543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Support</a:t>
              </a:r>
              <a:endParaRPr lang="de-DE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Rectangle 4370">
              <a:extLst>
                <a:ext uri="{FF2B5EF4-FFF2-40B4-BE49-F238E27FC236}">
                  <a16:creationId xmlns:a16="http://schemas.microsoft.com/office/drawing/2014/main" id="{2E63AF80-EB51-4884-AF6E-FDA05C543AB0}"/>
                </a:ext>
              </a:extLst>
            </p:cNvPr>
            <p:cNvSpPr/>
            <p:nvPr/>
          </p:nvSpPr>
          <p:spPr>
            <a:xfrm>
              <a:off x="1685686" y="1134575"/>
              <a:ext cx="694941" cy="1543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75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Coordination</a:t>
              </a:r>
              <a:endParaRPr lang="de-DE" sz="10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" name="Rectangle 4378">
              <a:extLst>
                <a:ext uri="{FF2B5EF4-FFF2-40B4-BE49-F238E27FC236}">
                  <a16:creationId xmlns:a16="http://schemas.microsoft.com/office/drawing/2014/main" id="{64C6EFC5-91F0-4B32-87A4-CF43964153CF}"/>
                </a:ext>
              </a:extLst>
            </p:cNvPr>
            <p:cNvSpPr/>
            <p:nvPr/>
          </p:nvSpPr>
          <p:spPr>
            <a:xfrm>
              <a:off x="1261971" y="2599671"/>
              <a:ext cx="1080616" cy="1764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Action plan NWS</a:t>
              </a:r>
              <a:endPara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5" name="Shape 4386">
              <a:extLst>
                <a:ext uri="{FF2B5EF4-FFF2-40B4-BE49-F238E27FC236}">
                  <a16:creationId xmlns:a16="http://schemas.microsoft.com/office/drawing/2014/main" id="{3519D548-4CBC-4513-8664-EFD7BC62D4F1}"/>
                </a:ext>
              </a:extLst>
            </p:cNvPr>
            <p:cNvSpPr/>
            <p:nvPr/>
          </p:nvSpPr>
          <p:spPr>
            <a:xfrm>
              <a:off x="1461221" y="409443"/>
              <a:ext cx="0" cy="376962"/>
            </a:xfrm>
            <a:custGeom>
              <a:avLst/>
              <a:gdLst/>
              <a:ahLst/>
              <a:cxnLst/>
              <a:rect l="0" t="0" r="0" b="0"/>
              <a:pathLst>
                <a:path h="376962">
                  <a:moveTo>
                    <a:pt x="0" y="376962"/>
                  </a:moveTo>
                  <a:lnTo>
                    <a:pt x="0" y="0"/>
                  </a:lnTo>
                </a:path>
              </a:pathLst>
            </a:custGeom>
            <a:ln w="13818" cap="flat">
              <a:miter lim="127000"/>
            </a:ln>
          </p:spPr>
          <p:style>
            <a:lnRef idx="1">
              <a:srgbClr val="6BA5D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76" name="Shape 4387">
              <a:extLst>
                <a:ext uri="{FF2B5EF4-FFF2-40B4-BE49-F238E27FC236}">
                  <a16:creationId xmlns:a16="http://schemas.microsoft.com/office/drawing/2014/main" id="{5EDD24D6-09F8-482B-B8D5-B7EE1B0FAF1A}"/>
                </a:ext>
              </a:extLst>
            </p:cNvPr>
            <p:cNvSpPr/>
            <p:nvPr/>
          </p:nvSpPr>
          <p:spPr>
            <a:xfrm>
              <a:off x="1419875" y="349955"/>
              <a:ext cx="82690" cy="71590"/>
            </a:xfrm>
            <a:custGeom>
              <a:avLst/>
              <a:gdLst/>
              <a:ahLst/>
              <a:cxnLst/>
              <a:rect l="0" t="0" r="0" b="0"/>
              <a:pathLst>
                <a:path w="82690" h="71590">
                  <a:moveTo>
                    <a:pt x="41351" y="0"/>
                  </a:moveTo>
                  <a:lnTo>
                    <a:pt x="82690" y="71590"/>
                  </a:lnTo>
                  <a:lnTo>
                    <a:pt x="0" y="71590"/>
                  </a:lnTo>
                  <a:lnTo>
                    <a:pt x="41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BA5D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77" name="Shape 4388">
              <a:extLst>
                <a:ext uri="{FF2B5EF4-FFF2-40B4-BE49-F238E27FC236}">
                  <a16:creationId xmlns:a16="http://schemas.microsoft.com/office/drawing/2014/main" id="{71A6C77B-DDDC-418A-9432-110A33735ED3}"/>
                </a:ext>
              </a:extLst>
            </p:cNvPr>
            <p:cNvSpPr/>
            <p:nvPr/>
          </p:nvSpPr>
          <p:spPr>
            <a:xfrm>
              <a:off x="199244" y="755596"/>
              <a:ext cx="2473033" cy="1619149"/>
            </a:xfrm>
            <a:prstGeom prst="rect">
              <a:avLst/>
            </a:prstGeom>
            <a:solidFill>
              <a:srgbClr val="46698D"/>
            </a:solidFill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8B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78" name="Rectangle 4389">
              <a:extLst>
                <a:ext uri="{FF2B5EF4-FFF2-40B4-BE49-F238E27FC236}">
                  <a16:creationId xmlns:a16="http://schemas.microsoft.com/office/drawing/2014/main" id="{B6B66C77-CDD4-42F2-83A2-DBCF400C31F6}"/>
                </a:ext>
              </a:extLst>
            </p:cNvPr>
            <p:cNvSpPr/>
            <p:nvPr/>
          </p:nvSpPr>
          <p:spPr>
            <a:xfrm>
              <a:off x="465388" y="822597"/>
              <a:ext cx="1998484" cy="1984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</a:rPr>
                <a:t>National H</a:t>
              </a:r>
              <a:r>
                <a:rPr lang="de-DE" sz="1400" b="1" baseline="-25000" dirty="0">
                  <a:solidFill>
                    <a:srgbClr val="FFFFFF"/>
                  </a:solidFill>
                  <a:effectLst/>
                  <a:ea typeface="Calibri" panose="020F0502020204030204" pitchFamily="34" charset="0"/>
                </a:rPr>
                <a:t>2</a:t>
              </a:r>
              <a:r>
                <a:rPr lang="de-DE" sz="14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</a:rPr>
                <a:t> Council</a:t>
              </a:r>
              <a:endParaRPr lang="de-D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82" name="Rectangle 4393">
              <a:extLst>
                <a:ext uri="{FF2B5EF4-FFF2-40B4-BE49-F238E27FC236}">
                  <a16:creationId xmlns:a16="http://schemas.microsoft.com/office/drawing/2014/main" id="{CF7A90FE-4C0C-4AB5-AF14-6135EA430439}"/>
                </a:ext>
              </a:extLst>
            </p:cNvPr>
            <p:cNvSpPr/>
            <p:nvPr/>
          </p:nvSpPr>
          <p:spPr>
            <a:xfrm>
              <a:off x="1258609" y="2196103"/>
              <a:ext cx="37500" cy="899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endParaRPr lang="de-DE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4" name="Rectangle 4395">
              <a:extLst>
                <a:ext uri="{FF2B5EF4-FFF2-40B4-BE49-F238E27FC236}">
                  <a16:creationId xmlns:a16="http://schemas.microsoft.com/office/drawing/2014/main" id="{4C41518E-1ABA-4B06-95C2-7FAD226B558D}"/>
                </a:ext>
              </a:extLst>
            </p:cNvPr>
            <p:cNvSpPr/>
            <p:nvPr/>
          </p:nvSpPr>
          <p:spPr>
            <a:xfrm>
              <a:off x="763573" y="1355374"/>
              <a:ext cx="1428946" cy="1764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b="1" dirty="0" err="1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Experts</a:t>
              </a:r>
              <a:r>
                <a:rPr lang="de-DE" sz="1400" b="1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 </a:t>
              </a:r>
              <a:r>
                <a:rPr lang="de-DE" sz="1400" b="1" dirty="0" err="1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from</a:t>
              </a:r>
              <a:r>
                <a:rPr lang="de-DE" sz="1400" b="1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 </a:t>
              </a:r>
              <a:r>
                <a:rPr lang="de-DE" sz="1400" b="1" dirty="0" err="1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industry</a:t>
              </a:r>
              <a:r>
                <a:rPr lang="de-DE" sz="1400" b="1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, </a:t>
              </a:r>
              <a:r>
                <a:rPr lang="de-DE" sz="1400" b="1" dirty="0" err="1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science</a:t>
              </a:r>
              <a:r>
                <a:rPr lang="de-DE" sz="1400" b="1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 and </a:t>
              </a:r>
              <a:r>
                <a:rPr lang="de-DE" sz="1400" b="1" dirty="0" err="1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society</a:t>
              </a:r>
              <a:endParaRPr lang="de-D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91" name="Rectangle 4402">
              <a:extLst>
                <a:ext uri="{FF2B5EF4-FFF2-40B4-BE49-F238E27FC236}">
                  <a16:creationId xmlns:a16="http://schemas.microsoft.com/office/drawing/2014/main" id="{A023E3A9-6597-4384-9064-B37F17B7092C}"/>
                </a:ext>
              </a:extLst>
            </p:cNvPr>
            <p:cNvSpPr/>
            <p:nvPr/>
          </p:nvSpPr>
          <p:spPr>
            <a:xfrm>
              <a:off x="2898599" y="356453"/>
              <a:ext cx="1320328" cy="1327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Monitoring </a:t>
              </a:r>
              <a:r>
                <a:rPr lang="de-DE" sz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report</a:t>
              </a:r>
              <a:endParaRPr lang="de-DE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92" name="Shape 4404">
              <a:extLst>
                <a:ext uri="{FF2B5EF4-FFF2-40B4-BE49-F238E27FC236}">
                  <a16:creationId xmlns:a16="http://schemas.microsoft.com/office/drawing/2014/main" id="{B384D23D-1941-4567-B66F-2CF89134B30A}"/>
                </a:ext>
              </a:extLst>
            </p:cNvPr>
            <p:cNvSpPr/>
            <p:nvPr/>
          </p:nvSpPr>
          <p:spPr>
            <a:xfrm>
              <a:off x="3261959" y="0"/>
              <a:ext cx="376098" cy="326695"/>
            </a:xfrm>
            <a:custGeom>
              <a:avLst/>
              <a:gdLst/>
              <a:ahLst/>
              <a:cxnLst/>
              <a:rect l="0" t="0" r="0" b="0"/>
              <a:pathLst>
                <a:path w="376098" h="326695">
                  <a:moveTo>
                    <a:pt x="212751" y="326695"/>
                  </a:moveTo>
                  <a:lnTo>
                    <a:pt x="376098" y="163347"/>
                  </a:lnTo>
                  <a:lnTo>
                    <a:pt x="212751" y="0"/>
                  </a:lnTo>
                  <a:lnTo>
                    <a:pt x="212751" y="66522"/>
                  </a:lnTo>
                  <a:lnTo>
                    <a:pt x="0" y="66522"/>
                  </a:lnTo>
                  <a:lnTo>
                    <a:pt x="0" y="260185"/>
                  </a:lnTo>
                  <a:lnTo>
                    <a:pt x="212751" y="260185"/>
                  </a:lnTo>
                  <a:lnTo>
                    <a:pt x="212751" y="326695"/>
                  </a:lnTo>
                  <a:close/>
                </a:path>
              </a:pathLst>
            </a:custGeom>
            <a:ln w="9677" cap="rnd">
              <a:round/>
            </a:ln>
          </p:spPr>
          <p:style>
            <a:lnRef idx="1">
              <a:srgbClr val="6BA5DA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3" name="Shape 4405">
              <a:extLst>
                <a:ext uri="{FF2B5EF4-FFF2-40B4-BE49-F238E27FC236}">
                  <a16:creationId xmlns:a16="http://schemas.microsoft.com/office/drawing/2014/main" id="{1EFB18EC-51E2-4D17-B4BF-17C2E0D0EC8E}"/>
                </a:ext>
              </a:extLst>
            </p:cNvPr>
            <p:cNvSpPr/>
            <p:nvPr/>
          </p:nvSpPr>
          <p:spPr>
            <a:xfrm>
              <a:off x="2524454" y="1329068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906" y="0"/>
                    <a:pt x="42393" y="9754"/>
                    <a:pt x="42393" y="21819"/>
                  </a:cubicBezTo>
                  <a:cubicBezTo>
                    <a:pt x="42393" y="33846"/>
                    <a:pt x="32906" y="43600"/>
                    <a:pt x="21184" y="43600"/>
                  </a:cubicBezTo>
                  <a:cubicBezTo>
                    <a:pt x="9487" y="43600"/>
                    <a:pt x="0" y="33846"/>
                    <a:pt x="0" y="21819"/>
                  </a:cubicBezTo>
                  <a:cubicBezTo>
                    <a:pt x="0" y="9754"/>
                    <a:pt x="9487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4" name="Shape 4406">
              <a:extLst>
                <a:ext uri="{FF2B5EF4-FFF2-40B4-BE49-F238E27FC236}">
                  <a16:creationId xmlns:a16="http://schemas.microsoft.com/office/drawing/2014/main" id="{24528BFD-802C-48C1-9B8B-E3F040E2456C}"/>
                </a:ext>
              </a:extLst>
            </p:cNvPr>
            <p:cNvSpPr/>
            <p:nvPr/>
          </p:nvSpPr>
          <p:spPr>
            <a:xfrm>
              <a:off x="2510108" y="1376480"/>
              <a:ext cx="71082" cy="73419"/>
            </a:xfrm>
            <a:custGeom>
              <a:avLst/>
              <a:gdLst/>
              <a:ahLst/>
              <a:cxnLst/>
              <a:rect l="0" t="0" r="0" b="0"/>
              <a:pathLst>
                <a:path w="71082" h="73419">
                  <a:moveTo>
                    <a:pt x="22962" y="0"/>
                  </a:moveTo>
                  <a:lnTo>
                    <a:pt x="48120" y="0"/>
                  </a:lnTo>
                  <a:cubicBezTo>
                    <a:pt x="57531" y="0"/>
                    <a:pt x="65138" y="9475"/>
                    <a:pt x="65138" y="21108"/>
                  </a:cubicBezTo>
                  <a:lnTo>
                    <a:pt x="71082" y="57569"/>
                  </a:lnTo>
                  <a:cubicBezTo>
                    <a:pt x="71082" y="71539"/>
                    <a:pt x="61938" y="73419"/>
                    <a:pt x="50635" y="73419"/>
                  </a:cubicBezTo>
                  <a:lnTo>
                    <a:pt x="20409" y="73419"/>
                  </a:lnTo>
                  <a:cubicBezTo>
                    <a:pt x="9144" y="73419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75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5" name="Shape 4407">
              <a:extLst>
                <a:ext uri="{FF2B5EF4-FFF2-40B4-BE49-F238E27FC236}">
                  <a16:creationId xmlns:a16="http://schemas.microsoft.com/office/drawing/2014/main" id="{BC3D86BB-8B5A-4BE6-A6FA-4F61AF19D927}"/>
                </a:ext>
              </a:extLst>
            </p:cNvPr>
            <p:cNvSpPr/>
            <p:nvPr/>
          </p:nvSpPr>
          <p:spPr>
            <a:xfrm>
              <a:off x="2524454" y="1558811"/>
              <a:ext cx="42393" cy="43612"/>
            </a:xfrm>
            <a:custGeom>
              <a:avLst/>
              <a:gdLst/>
              <a:ahLst/>
              <a:cxnLst/>
              <a:rect l="0" t="0" r="0" b="0"/>
              <a:pathLst>
                <a:path w="42393" h="43612">
                  <a:moveTo>
                    <a:pt x="21184" y="0"/>
                  </a:moveTo>
                  <a:cubicBezTo>
                    <a:pt x="32906" y="0"/>
                    <a:pt x="42393" y="9754"/>
                    <a:pt x="42393" y="21831"/>
                  </a:cubicBezTo>
                  <a:cubicBezTo>
                    <a:pt x="42393" y="33858"/>
                    <a:pt x="32906" y="43612"/>
                    <a:pt x="21184" y="43612"/>
                  </a:cubicBezTo>
                  <a:cubicBezTo>
                    <a:pt x="9487" y="43612"/>
                    <a:pt x="0" y="33858"/>
                    <a:pt x="0" y="21831"/>
                  </a:cubicBezTo>
                  <a:cubicBezTo>
                    <a:pt x="0" y="9754"/>
                    <a:pt x="9487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6" name="Shape 4408">
              <a:extLst>
                <a:ext uri="{FF2B5EF4-FFF2-40B4-BE49-F238E27FC236}">
                  <a16:creationId xmlns:a16="http://schemas.microsoft.com/office/drawing/2014/main" id="{3342533C-5980-4A02-A939-36102D4D42DD}"/>
                </a:ext>
              </a:extLst>
            </p:cNvPr>
            <p:cNvSpPr/>
            <p:nvPr/>
          </p:nvSpPr>
          <p:spPr>
            <a:xfrm>
              <a:off x="2510108" y="1606230"/>
              <a:ext cx="71082" cy="73419"/>
            </a:xfrm>
            <a:custGeom>
              <a:avLst/>
              <a:gdLst/>
              <a:ahLst/>
              <a:cxnLst/>
              <a:rect l="0" t="0" r="0" b="0"/>
              <a:pathLst>
                <a:path w="71082" h="73419">
                  <a:moveTo>
                    <a:pt x="22962" y="0"/>
                  </a:moveTo>
                  <a:lnTo>
                    <a:pt x="48120" y="0"/>
                  </a:lnTo>
                  <a:cubicBezTo>
                    <a:pt x="57531" y="0"/>
                    <a:pt x="65138" y="9475"/>
                    <a:pt x="65138" y="21108"/>
                  </a:cubicBezTo>
                  <a:lnTo>
                    <a:pt x="71082" y="57569"/>
                  </a:lnTo>
                  <a:cubicBezTo>
                    <a:pt x="71082" y="71539"/>
                    <a:pt x="61938" y="73419"/>
                    <a:pt x="50635" y="73419"/>
                  </a:cubicBezTo>
                  <a:lnTo>
                    <a:pt x="20409" y="73419"/>
                  </a:lnTo>
                  <a:cubicBezTo>
                    <a:pt x="9144" y="73419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75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7" name="Shape 4409">
              <a:extLst>
                <a:ext uri="{FF2B5EF4-FFF2-40B4-BE49-F238E27FC236}">
                  <a16:creationId xmlns:a16="http://schemas.microsoft.com/office/drawing/2014/main" id="{63EDF987-7CEF-4B7C-974D-09D3E20B4FFC}"/>
                </a:ext>
              </a:extLst>
            </p:cNvPr>
            <p:cNvSpPr/>
            <p:nvPr/>
          </p:nvSpPr>
          <p:spPr>
            <a:xfrm>
              <a:off x="2524454" y="1788560"/>
              <a:ext cx="42393" cy="43612"/>
            </a:xfrm>
            <a:custGeom>
              <a:avLst/>
              <a:gdLst/>
              <a:ahLst/>
              <a:cxnLst/>
              <a:rect l="0" t="0" r="0" b="0"/>
              <a:pathLst>
                <a:path w="42393" h="43612">
                  <a:moveTo>
                    <a:pt x="21184" y="0"/>
                  </a:moveTo>
                  <a:cubicBezTo>
                    <a:pt x="32906" y="0"/>
                    <a:pt x="42393" y="9754"/>
                    <a:pt x="42393" y="21819"/>
                  </a:cubicBezTo>
                  <a:cubicBezTo>
                    <a:pt x="42393" y="33858"/>
                    <a:pt x="32906" y="43612"/>
                    <a:pt x="21184" y="43612"/>
                  </a:cubicBezTo>
                  <a:cubicBezTo>
                    <a:pt x="9487" y="43612"/>
                    <a:pt x="0" y="33858"/>
                    <a:pt x="0" y="21819"/>
                  </a:cubicBezTo>
                  <a:cubicBezTo>
                    <a:pt x="0" y="9754"/>
                    <a:pt x="9487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8" name="Shape 4410">
              <a:extLst>
                <a:ext uri="{FF2B5EF4-FFF2-40B4-BE49-F238E27FC236}">
                  <a16:creationId xmlns:a16="http://schemas.microsoft.com/office/drawing/2014/main" id="{00F19C68-7F4A-4841-B5E2-F98F1D11047F}"/>
                </a:ext>
              </a:extLst>
            </p:cNvPr>
            <p:cNvSpPr/>
            <p:nvPr/>
          </p:nvSpPr>
          <p:spPr>
            <a:xfrm>
              <a:off x="2510108" y="1835979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31" y="0"/>
                    <a:pt x="65138" y="9475"/>
                    <a:pt x="65138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35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75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9" name="Shape 4411">
              <a:extLst>
                <a:ext uri="{FF2B5EF4-FFF2-40B4-BE49-F238E27FC236}">
                  <a16:creationId xmlns:a16="http://schemas.microsoft.com/office/drawing/2014/main" id="{78089D81-72C2-4D28-8E23-900053B9EA29}"/>
                </a:ext>
              </a:extLst>
            </p:cNvPr>
            <p:cNvSpPr/>
            <p:nvPr/>
          </p:nvSpPr>
          <p:spPr>
            <a:xfrm>
              <a:off x="300463" y="1329068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893" y="0"/>
                    <a:pt x="42393" y="9754"/>
                    <a:pt x="42393" y="21819"/>
                  </a:cubicBezTo>
                  <a:cubicBezTo>
                    <a:pt x="42393" y="33846"/>
                    <a:pt x="32893" y="43600"/>
                    <a:pt x="21184" y="43600"/>
                  </a:cubicBezTo>
                  <a:cubicBezTo>
                    <a:pt x="9500" y="43600"/>
                    <a:pt x="0" y="33846"/>
                    <a:pt x="0" y="21819"/>
                  </a:cubicBezTo>
                  <a:cubicBezTo>
                    <a:pt x="0" y="9754"/>
                    <a:pt x="9500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0" name="Shape 4412">
              <a:extLst>
                <a:ext uri="{FF2B5EF4-FFF2-40B4-BE49-F238E27FC236}">
                  <a16:creationId xmlns:a16="http://schemas.microsoft.com/office/drawing/2014/main" id="{6DD440A7-4520-459C-8B7D-459E26A578A0}"/>
                </a:ext>
              </a:extLst>
            </p:cNvPr>
            <p:cNvSpPr/>
            <p:nvPr/>
          </p:nvSpPr>
          <p:spPr>
            <a:xfrm>
              <a:off x="286117" y="1376480"/>
              <a:ext cx="71082" cy="73419"/>
            </a:xfrm>
            <a:custGeom>
              <a:avLst/>
              <a:gdLst/>
              <a:ahLst/>
              <a:cxnLst/>
              <a:rect l="0" t="0" r="0" b="0"/>
              <a:pathLst>
                <a:path w="71082" h="73419">
                  <a:moveTo>
                    <a:pt x="22962" y="0"/>
                  </a:moveTo>
                  <a:lnTo>
                    <a:pt x="48120" y="0"/>
                  </a:lnTo>
                  <a:cubicBezTo>
                    <a:pt x="57518" y="0"/>
                    <a:pt x="65151" y="9475"/>
                    <a:pt x="65151" y="21108"/>
                  </a:cubicBezTo>
                  <a:lnTo>
                    <a:pt x="71082" y="57569"/>
                  </a:lnTo>
                  <a:cubicBezTo>
                    <a:pt x="71082" y="71539"/>
                    <a:pt x="61938" y="73419"/>
                    <a:pt x="50622" y="73419"/>
                  </a:cubicBezTo>
                  <a:lnTo>
                    <a:pt x="20409" y="73419"/>
                  </a:lnTo>
                  <a:cubicBezTo>
                    <a:pt x="9144" y="73419"/>
                    <a:pt x="0" y="71539"/>
                    <a:pt x="0" y="57569"/>
                  </a:cubicBezTo>
                  <a:lnTo>
                    <a:pt x="5906" y="21108"/>
                  </a:lnTo>
                  <a:cubicBezTo>
                    <a:pt x="5906" y="9475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1" name="Shape 4413">
              <a:extLst>
                <a:ext uri="{FF2B5EF4-FFF2-40B4-BE49-F238E27FC236}">
                  <a16:creationId xmlns:a16="http://schemas.microsoft.com/office/drawing/2014/main" id="{24AA2126-D0B6-4855-800B-767933F7A169}"/>
                </a:ext>
              </a:extLst>
            </p:cNvPr>
            <p:cNvSpPr/>
            <p:nvPr/>
          </p:nvSpPr>
          <p:spPr>
            <a:xfrm>
              <a:off x="300463" y="1558811"/>
              <a:ext cx="42393" cy="43612"/>
            </a:xfrm>
            <a:custGeom>
              <a:avLst/>
              <a:gdLst/>
              <a:ahLst/>
              <a:cxnLst/>
              <a:rect l="0" t="0" r="0" b="0"/>
              <a:pathLst>
                <a:path w="42393" h="43612">
                  <a:moveTo>
                    <a:pt x="21184" y="0"/>
                  </a:moveTo>
                  <a:cubicBezTo>
                    <a:pt x="32893" y="0"/>
                    <a:pt x="42393" y="9754"/>
                    <a:pt x="42393" y="21831"/>
                  </a:cubicBezTo>
                  <a:cubicBezTo>
                    <a:pt x="42393" y="33858"/>
                    <a:pt x="32893" y="43612"/>
                    <a:pt x="21184" y="43612"/>
                  </a:cubicBezTo>
                  <a:cubicBezTo>
                    <a:pt x="9500" y="43612"/>
                    <a:pt x="0" y="33858"/>
                    <a:pt x="0" y="21831"/>
                  </a:cubicBezTo>
                  <a:cubicBezTo>
                    <a:pt x="0" y="9754"/>
                    <a:pt x="9500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2" name="Shape 4414">
              <a:extLst>
                <a:ext uri="{FF2B5EF4-FFF2-40B4-BE49-F238E27FC236}">
                  <a16:creationId xmlns:a16="http://schemas.microsoft.com/office/drawing/2014/main" id="{B62C7C08-43FE-43C7-A6AD-7FA5E23845BC}"/>
                </a:ext>
              </a:extLst>
            </p:cNvPr>
            <p:cNvSpPr/>
            <p:nvPr/>
          </p:nvSpPr>
          <p:spPr>
            <a:xfrm>
              <a:off x="286117" y="1606230"/>
              <a:ext cx="71082" cy="73419"/>
            </a:xfrm>
            <a:custGeom>
              <a:avLst/>
              <a:gdLst/>
              <a:ahLst/>
              <a:cxnLst/>
              <a:rect l="0" t="0" r="0" b="0"/>
              <a:pathLst>
                <a:path w="71082" h="73419">
                  <a:moveTo>
                    <a:pt x="22962" y="0"/>
                  </a:moveTo>
                  <a:lnTo>
                    <a:pt x="48120" y="0"/>
                  </a:lnTo>
                  <a:cubicBezTo>
                    <a:pt x="57518" y="0"/>
                    <a:pt x="65151" y="9475"/>
                    <a:pt x="65151" y="21108"/>
                  </a:cubicBezTo>
                  <a:lnTo>
                    <a:pt x="71082" y="57569"/>
                  </a:lnTo>
                  <a:cubicBezTo>
                    <a:pt x="71082" y="71539"/>
                    <a:pt x="61938" y="73419"/>
                    <a:pt x="50622" y="73419"/>
                  </a:cubicBezTo>
                  <a:lnTo>
                    <a:pt x="20409" y="73419"/>
                  </a:lnTo>
                  <a:cubicBezTo>
                    <a:pt x="9144" y="73419"/>
                    <a:pt x="0" y="71539"/>
                    <a:pt x="0" y="57569"/>
                  </a:cubicBezTo>
                  <a:lnTo>
                    <a:pt x="5906" y="21108"/>
                  </a:lnTo>
                  <a:cubicBezTo>
                    <a:pt x="5906" y="9475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3" name="Shape 4415">
              <a:extLst>
                <a:ext uri="{FF2B5EF4-FFF2-40B4-BE49-F238E27FC236}">
                  <a16:creationId xmlns:a16="http://schemas.microsoft.com/office/drawing/2014/main" id="{D0EDF18B-511F-4BCD-B9D8-9D8F81A7A757}"/>
                </a:ext>
              </a:extLst>
            </p:cNvPr>
            <p:cNvSpPr/>
            <p:nvPr/>
          </p:nvSpPr>
          <p:spPr>
            <a:xfrm>
              <a:off x="300463" y="1788560"/>
              <a:ext cx="42393" cy="43612"/>
            </a:xfrm>
            <a:custGeom>
              <a:avLst/>
              <a:gdLst/>
              <a:ahLst/>
              <a:cxnLst/>
              <a:rect l="0" t="0" r="0" b="0"/>
              <a:pathLst>
                <a:path w="42393" h="43612">
                  <a:moveTo>
                    <a:pt x="21184" y="0"/>
                  </a:moveTo>
                  <a:cubicBezTo>
                    <a:pt x="32893" y="0"/>
                    <a:pt x="42393" y="9754"/>
                    <a:pt x="42393" y="21819"/>
                  </a:cubicBezTo>
                  <a:cubicBezTo>
                    <a:pt x="42393" y="33858"/>
                    <a:pt x="32893" y="43612"/>
                    <a:pt x="21184" y="43612"/>
                  </a:cubicBezTo>
                  <a:cubicBezTo>
                    <a:pt x="9500" y="43612"/>
                    <a:pt x="0" y="33858"/>
                    <a:pt x="0" y="21819"/>
                  </a:cubicBezTo>
                  <a:cubicBezTo>
                    <a:pt x="0" y="9754"/>
                    <a:pt x="9500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4" name="Shape 4416">
              <a:extLst>
                <a:ext uri="{FF2B5EF4-FFF2-40B4-BE49-F238E27FC236}">
                  <a16:creationId xmlns:a16="http://schemas.microsoft.com/office/drawing/2014/main" id="{D1B4C189-1648-4A36-BAA4-73252FFDE01B}"/>
                </a:ext>
              </a:extLst>
            </p:cNvPr>
            <p:cNvSpPr/>
            <p:nvPr/>
          </p:nvSpPr>
          <p:spPr>
            <a:xfrm>
              <a:off x="286117" y="1835979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18" y="0"/>
                    <a:pt x="65151" y="9475"/>
                    <a:pt x="65151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22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6" y="21108"/>
                  </a:lnTo>
                  <a:cubicBezTo>
                    <a:pt x="5906" y="9475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5" name="Shape 4417">
              <a:extLst>
                <a:ext uri="{FF2B5EF4-FFF2-40B4-BE49-F238E27FC236}">
                  <a16:creationId xmlns:a16="http://schemas.microsoft.com/office/drawing/2014/main" id="{A0AB4077-481E-416E-87BC-0EED4CD5AB1A}"/>
                </a:ext>
              </a:extLst>
            </p:cNvPr>
            <p:cNvSpPr/>
            <p:nvPr/>
          </p:nvSpPr>
          <p:spPr>
            <a:xfrm>
              <a:off x="576166" y="1990744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893" y="0"/>
                    <a:pt x="42393" y="9754"/>
                    <a:pt x="42393" y="21819"/>
                  </a:cubicBezTo>
                  <a:cubicBezTo>
                    <a:pt x="42393" y="33846"/>
                    <a:pt x="32893" y="43600"/>
                    <a:pt x="21184" y="43600"/>
                  </a:cubicBezTo>
                  <a:cubicBezTo>
                    <a:pt x="9500" y="43600"/>
                    <a:pt x="0" y="33846"/>
                    <a:pt x="0" y="21819"/>
                  </a:cubicBezTo>
                  <a:cubicBezTo>
                    <a:pt x="0" y="9754"/>
                    <a:pt x="9500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6" name="Shape 4418">
              <a:extLst>
                <a:ext uri="{FF2B5EF4-FFF2-40B4-BE49-F238E27FC236}">
                  <a16:creationId xmlns:a16="http://schemas.microsoft.com/office/drawing/2014/main" id="{86552DCE-A7F1-4A82-AFE1-35B4D61FA34D}"/>
                </a:ext>
              </a:extLst>
            </p:cNvPr>
            <p:cNvSpPr/>
            <p:nvPr/>
          </p:nvSpPr>
          <p:spPr>
            <a:xfrm>
              <a:off x="561820" y="2038163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18" y="0"/>
                    <a:pt x="65151" y="9449"/>
                    <a:pt x="65151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22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49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7" name="Shape 4419">
              <a:extLst>
                <a:ext uri="{FF2B5EF4-FFF2-40B4-BE49-F238E27FC236}">
                  <a16:creationId xmlns:a16="http://schemas.microsoft.com/office/drawing/2014/main" id="{ED86D3E0-EB72-43A0-AA9B-BB69E9F5B521}"/>
                </a:ext>
              </a:extLst>
            </p:cNvPr>
            <p:cNvSpPr/>
            <p:nvPr/>
          </p:nvSpPr>
          <p:spPr>
            <a:xfrm>
              <a:off x="966744" y="1990744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893" y="0"/>
                    <a:pt x="42393" y="9754"/>
                    <a:pt x="42393" y="21819"/>
                  </a:cubicBezTo>
                  <a:cubicBezTo>
                    <a:pt x="42393" y="33846"/>
                    <a:pt x="32893" y="43600"/>
                    <a:pt x="21184" y="43600"/>
                  </a:cubicBezTo>
                  <a:cubicBezTo>
                    <a:pt x="9500" y="43600"/>
                    <a:pt x="0" y="33846"/>
                    <a:pt x="0" y="21819"/>
                  </a:cubicBezTo>
                  <a:cubicBezTo>
                    <a:pt x="0" y="9754"/>
                    <a:pt x="9500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8" name="Shape 4420">
              <a:extLst>
                <a:ext uri="{FF2B5EF4-FFF2-40B4-BE49-F238E27FC236}">
                  <a16:creationId xmlns:a16="http://schemas.microsoft.com/office/drawing/2014/main" id="{A2F129B7-FE24-46FC-8CA3-6EA92775EA6C}"/>
                </a:ext>
              </a:extLst>
            </p:cNvPr>
            <p:cNvSpPr/>
            <p:nvPr/>
          </p:nvSpPr>
          <p:spPr>
            <a:xfrm>
              <a:off x="952398" y="2038163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18" y="0"/>
                    <a:pt x="65138" y="9449"/>
                    <a:pt x="65138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22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49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9" name="Shape 4421">
              <a:extLst>
                <a:ext uri="{FF2B5EF4-FFF2-40B4-BE49-F238E27FC236}">
                  <a16:creationId xmlns:a16="http://schemas.microsoft.com/office/drawing/2014/main" id="{FA692E68-31F2-4442-A923-E03084981D31}"/>
                </a:ext>
              </a:extLst>
            </p:cNvPr>
            <p:cNvSpPr/>
            <p:nvPr/>
          </p:nvSpPr>
          <p:spPr>
            <a:xfrm>
              <a:off x="1357313" y="1990744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906" y="0"/>
                    <a:pt x="42393" y="9754"/>
                    <a:pt x="42393" y="21819"/>
                  </a:cubicBezTo>
                  <a:cubicBezTo>
                    <a:pt x="42393" y="33846"/>
                    <a:pt x="32906" y="43600"/>
                    <a:pt x="21184" y="43600"/>
                  </a:cubicBezTo>
                  <a:cubicBezTo>
                    <a:pt x="9500" y="43600"/>
                    <a:pt x="0" y="33846"/>
                    <a:pt x="0" y="21819"/>
                  </a:cubicBezTo>
                  <a:cubicBezTo>
                    <a:pt x="0" y="9754"/>
                    <a:pt x="9500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10" name="Shape 4422">
              <a:extLst>
                <a:ext uri="{FF2B5EF4-FFF2-40B4-BE49-F238E27FC236}">
                  <a16:creationId xmlns:a16="http://schemas.microsoft.com/office/drawing/2014/main" id="{FCA2785B-8887-4EFC-A006-70641AA6EA9F}"/>
                </a:ext>
              </a:extLst>
            </p:cNvPr>
            <p:cNvSpPr/>
            <p:nvPr/>
          </p:nvSpPr>
          <p:spPr>
            <a:xfrm>
              <a:off x="1342965" y="2038163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31" y="0"/>
                    <a:pt x="65151" y="9449"/>
                    <a:pt x="65151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35" y="73406"/>
                  </a:cubicBezTo>
                  <a:lnTo>
                    <a:pt x="20422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49"/>
                    <a:pt x="13551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11" name="Shape 4423">
              <a:extLst>
                <a:ext uri="{FF2B5EF4-FFF2-40B4-BE49-F238E27FC236}">
                  <a16:creationId xmlns:a16="http://schemas.microsoft.com/office/drawing/2014/main" id="{8FD3FBF0-1AC5-4573-B413-6F0B4524E2C7}"/>
                </a:ext>
              </a:extLst>
            </p:cNvPr>
            <p:cNvSpPr/>
            <p:nvPr/>
          </p:nvSpPr>
          <p:spPr>
            <a:xfrm>
              <a:off x="1747888" y="1990744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906" y="0"/>
                    <a:pt x="42393" y="9754"/>
                    <a:pt x="42393" y="21819"/>
                  </a:cubicBezTo>
                  <a:cubicBezTo>
                    <a:pt x="42393" y="33846"/>
                    <a:pt x="32906" y="43600"/>
                    <a:pt x="21184" y="43600"/>
                  </a:cubicBezTo>
                  <a:cubicBezTo>
                    <a:pt x="9512" y="43600"/>
                    <a:pt x="0" y="33846"/>
                    <a:pt x="0" y="21819"/>
                  </a:cubicBezTo>
                  <a:cubicBezTo>
                    <a:pt x="0" y="9754"/>
                    <a:pt x="9512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12" name="Shape 4424">
              <a:extLst>
                <a:ext uri="{FF2B5EF4-FFF2-40B4-BE49-F238E27FC236}">
                  <a16:creationId xmlns:a16="http://schemas.microsoft.com/office/drawing/2014/main" id="{839B7534-4212-4FDE-8ECC-A68EAE13B863}"/>
                </a:ext>
              </a:extLst>
            </p:cNvPr>
            <p:cNvSpPr/>
            <p:nvPr/>
          </p:nvSpPr>
          <p:spPr>
            <a:xfrm>
              <a:off x="1733542" y="2038163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31" y="0"/>
                    <a:pt x="65151" y="9449"/>
                    <a:pt x="65151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35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18" y="21108"/>
                  </a:lnTo>
                  <a:cubicBezTo>
                    <a:pt x="5918" y="9449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13" name="Shape 4425">
              <a:extLst>
                <a:ext uri="{FF2B5EF4-FFF2-40B4-BE49-F238E27FC236}">
                  <a16:creationId xmlns:a16="http://schemas.microsoft.com/office/drawing/2014/main" id="{8322075C-4226-4F19-BD8B-8687D3819D1B}"/>
                </a:ext>
              </a:extLst>
            </p:cNvPr>
            <p:cNvSpPr/>
            <p:nvPr/>
          </p:nvSpPr>
          <p:spPr>
            <a:xfrm>
              <a:off x="2138466" y="1990744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906" y="0"/>
                    <a:pt x="42393" y="9754"/>
                    <a:pt x="42393" y="21819"/>
                  </a:cubicBezTo>
                  <a:cubicBezTo>
                    <a:pt x="42393" y="33846"/>
                    <a:pt x="32906" y="43600"/>
                    <a:pt x="21184" y="43600"/>
                  </a:cubicBezTo>
                  <a:cubicBezTo>
                    <a:pt x="9500" y="43600"/>
                    <a:pt x="0" y="33846"/>
                    <a:pt x="0" y="21819"/>
                  </a:cubicBezTo>
                  <a:cubicBezTo>
                    <a:pt x="0" y="9754"/>
                    <a:pt x="9500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14" name="Shape 4426">
              <a:extLst>
                <a:ext uri="{FF2B5EF4-FFF2-40B4-BE49-F238E27FC236}">
                  <a16:creationId xmlns:a16="http://schemas.microsoft.com/office/drawing/2014/main" id="{6ADEBD3C-9D94-41D1-B4F4-493EF44EBA70}"/>
                </a:ext>
              </a:extLst>
            </p:cNvPr>
            <p:cNvSpPr/>
            <p:nvPr/>
          </p:nvSpPr>
          <p:spPr>
            <a:xfrm>
              <a:off x="2124120" y="2038163"/>
              <a:ext cx="71095" cy="73406"/>
            </a:xfrm>
            <a:custGeom>
              <a:avLst/>
              <a:gdLst/>
              <a:ahLst/>
              <a:cxnLst/>
              <a:rect l="0" t="0" r="0" b="0"/>
              <a:pathLst>
                <a:path w="71095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31" y="0"/>
                    <a:pt x="65151" y="9449"/>
                    <a:pt x="65151" y="21108"/>
                  </a:cubicBezTo>
                  <a:lnTo>
                    <a:pt x="71095" y="57569"/>
                  </a:lnTo>
                  <a:cubicBezTo>
                    <a:pt x="71095" y="71539"/>
                    <a:pt x="61938" y="73406"/>
                    <a:pt x="50635" y="73406"/>
                  </a:cubicBezTo>
                  <a:lnTo>
                    <a:pt x="20422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18" y="21108"/>
                  </a:lnTo>
                  <a:cubicBezTo>
                    <a:pt x="5918" y="9449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15" name="Shape 4427">
              <a:extLst>
                <a:ext uri="{FF2B5EF4-FFF2-40B4-BE49-F238E27FC236}">
                  <a16:creationId xmlns:a16="http://schemas.microsoft.com/office/drawing/2014/main" id="{7AE0E8DB-883B-4B37-A183-80A538B4DBAF}"/>
                </a:ext>
              </a:extLst>
            </p:cNvPr>
            <p:cNvSpPr/>
            <p:nvPr/>
          </p:nvSpPr>
          <p:spPr>
            <a:xfrm>
              <a:off x="2096901" y="1071744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906" y="0"/>
                    <a:pt x="42393" y="9754"/>
                    <a:pt x="42393" y="21819"/>
                  </a:cubicBezTo>
                  <a:cubicBezTo>
                    <a:pt x="42393" y="33846"/>
                    <a:pt x="32906" y="43600"/>
                    <a:pt x="21184" y="43600"/>
                  </a:cubicBezTo>
                  <a:cubicBezTo>
                    <a:pt x="9487" y="43600"/>
                    <a:pt x="0" y="33846"/>
                    <a:pt x="0" y="21819"/>
                  </a:cubicBezTo>
                  <a:cubicBezTo>
                    <a:pt x="0" y="9754"/>
                    <a:pt x="9487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16" name="Shape 4428">
              <a:extLst>
                <a:ext uri="{FF2B5EF4-FFF2-40B4-BE49-F238E27FC236}">
                  <a16:creationId xmlns:a16="http://schemas.microsoft.com/office/drawing/2014/main" id="{73DEC572-C92F-4B3A-BFAB-F5E1525814D7}"/>
                </a:ext>
              </a:extLst>
            </p:cNvPr>
            <p:cNvSpPr/>
            <p:nvPr/>
          </p:nvSpPr>
          <p:spPr>
            <a:xfrm>
              <a:off x="2082555" y="1119156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74" y="0"/>
                  </a:moveTo>
                  <a:lnTo>
                    <a:pt x="48120" y="0"/>
                  </a:lnTo>
                  <a:cubicBezTo>
                    <a:pt x="57531" y="0"/>
                    <a:pt x="65151" y="9461"/>
                    <a:pt x="65151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35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61"/>
                    <a:pt x="13538" y="0"/>
                    <a:pt x="2297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19" name="Rectangle 4431">
              <a:extLst>
                <a:ext uri="{FF2B5EF4-FFF2-40B4-BE49-F238E27FC236}">
                  <a16:creationId xmlns:a16="http://schemas.microsoft.com/office/drawing/2014/main" id="{03001746-7456-4F11-9263-54437517A561}"/>
                </a:ext>
              </a:extLst>
            </p:cNvPr>
            <p:cNvSpPr/>
            <p:nvPr/>
          </p:nvSpPr>
          <p:spPr>
            <a:xfrm>
              <a:off x="1151683" y="1068896"/>
              <a:ext cx="901249" cy="1764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15240" indent="-6350">
                <a:lnSpc>
                  <a:spcPct val="107000"/>
                </a:lnSpc>
                <a:spcAft>
                  <a:spcPts val="800"/>
                </a:spcAft>
              </a:pPr>
              <a:endParaRPr lang="de-DE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Shape 4432">
              <a:extLst>
                <a:ext uri="{FF2B5EF4-FFF2-40B4-BE49-F238E27FC236}">
                  <a16:creationId xmlns:a16="http://schemas.microsoft.com/office/drawing/2014/main" id="{96BFF817-FAF0-4312-9F4B-453F9D05FCC2}"/>
                </a:ext>
              </a:extLst>
            </p:cNvPr>
            <p:cNvSpPr/>
            <p:nvPr/>
          </p:nvSpPr>
          <p:spPr>
            <a:xfrm>
              <a:off x="1059132" y="1071744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893" y="0"/>
                    <a:pt x="42393" y="9754"/>
                    <a:pt x="42393" y="21819"/>
                  </a:cubicBezTo>
                  <a:cubicBezTo>
                    <a:pt x="42393" y="33846"/>
                    <a:pt x="32893" y="43600"/>
                    <a:pt x="21184" y="43600"/>
                  </a:cubicBezTo>
                  <a:cubicBezTo>
                    <a:pt x="9500" y="43600"/>
                    <a:pt x="0" y="33846"/>
                    <a:pt x="0" y="21819"/>
                  </a:cubicBezTo>
                  <a:cubicBezTo>
                    <a:pt x="0" y="9754"/>
                    <a:pt x="9500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21" name="Shape 4433">
              <a:extLst>
                <a:ext uri="{FF2B5EF4-FFF2-40B4-BE49-F238E27FC236}">
                  <a16:creationId xmlns:a16="http://schemas.microsoft.com/office/drawing/2014/main" id="{93ED762C-C348-4A62-A623-5543360D35D0}"/>
                </a:ext>
              </a:extLst>
            </p:cNvPr>
            <p:cNvSpPr/>
            <p:nvPr/>
          </p:nvSpPr>
          <p:spPr>
            <a:xfrm>
              <a:off x="1044787" y="1119156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18" y="0"/>
                    <a:pt x="65138" y="9461"/>
                    <a:pt x="65138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22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61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22" name="Shape 4434">
              <a:extLst>
                <a:ext uri="{FF2B5EF4-FFF2-40B4-BE49-F238E27FC236}">
                  <a16:creationId xmlns:a16="http://schemas.microsoft.com/office/drawing/2014/main" id="{19C3FF97-1072-4B1D-932F-66A007274138}"/>
                </a:ext>
              </a:extLst>
            </p:cNvPr>
            <p:cNvSpPr/>
            <p:nvPr/>
          </p:nvSpPr>
          <p:spPr>
            <a:xfrm>
              <a:off x="639272" y="1071744"/>
              <a:ext cx="42405" cy="43600"/>
            </a:xfrm>
            <a:custGeom>
              <a:avLst/>
              <a:gdLst/>
              <a:ahLst/>
              <a:cxnLst/>
              <a:rect l="0" t="0" r="0" b="0"/>
              <a:pathLst>
                <a:path w="42405" h="43600">
                  <a:moveTo>
                    <a:pt x="21196" y="0"/>
                  </a:moveTo>
                  <a:cubicBezTo>
                    <a:pt x="32906" y="0"/>
                    <a:pt x="42405" y="9754"/>
                    <a:pt x="42405" y="21819"/>
                  </a:cubicBezTo>
                  <a:cubicBezTo>
                    <a:pt x="42405" y="33846"/>
                    <a:pt x="32906" y="43600"/>
                    <a:pt x="21196" y="43600"/>
                  </a:cubicBezTo>
                  <a:cubicBezTo>
                    <a:pt x="9512" y="43600"/>
                    <a:pt x="0" y="33846"/>
                    <a:pt x="0" y="21819"/>
                  </a:cubicBezTo>
                  <a:cubicBezTo>
                    <a:pt x="0" y="9754"/>
                    <a:pt x="9512" y="0"/>
                    <a:pt x="2119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23" name="Shape 4435">
              <a:extLst>
                <a:ext uri="{FF2B5EF4-FFF2-40B4-BE49-F238E27FC236}">
                  <a16:creationId xmlns:a16="http://schemas.microsoft.com/office/drawing/2014/main" id="{E055BCCE-78B3-4364-9787-6A12E510A62D}"/>
                </a:ext>
              </a:extLst>
            </p:cNvPr>
            <p:cNvSpPr/>
            <p:nvPr/>
          </p:nvSpPr>
          <p:spPr>
            <a:xfrm>
              <a:off x="624939" y="1119156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18" y="0"/>
                    <a:pt x="65138" y="9461"/>
                    <a:pt x="65138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22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61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24" name="Shape 4436">
              <a:extLst>
                <a:ext uri="{FF2B5EF4-FFF2-40B4-BE49-F238E27FC236}">
                  <a16:creationId xmlns:a16="http://schemas.microsoft.com/office/drawing/2014/main" id="{9AA03B69-85D2-4323-A9AC-AC8CA178B87E}"/>
                </a:ext>
              </a:extLst>
            </p:cNvPr>
            <p:cNvSpPr/>
            <p:nvPr/>
          </p:nvSpPr>
          <p:spPr>
            <a:xfrm>
              <a:off x="2323804" y="1071744"/>
              <a:ext cx="42393" cy="43600"/>
            </a:xfrm>
            <a:custGeom>
              <a:avLst/>
              <a:gdLst/>
              <a:ahLst/>
              <a:cxnLst/>
              <a:rect l="0" t="0" r="0" b="0"/>
              <a:pathLst>
                <a:path w="42393" h="43600">
                  <a:moveTo>
                    <a:pt x="21184" y="0"/>
                  </a:moveTo>
                  <a:cubicBezTo>
                    <a:pt x="32906" y="0"/>
                    <a:pt x="42393" y="9754"/>
                    <a:pt x="42393" y="21819"/>
                  </a:cubicBezTo>
                  <a:cubicBezTo>
                    <a:pt x="42393" y="33846"/>
                    <a:pt x="32906" y="43600"/>
                    <a:pt x="21184" y="43600"/>
                  </a:cubicBezTo>
                  <a:cubicBezTo>
                    <a:pt x="9487" y="43600"/>
                    <a:pt x="0" y="33846"/>
                    <a:pt x="0" y="21819"/>
                  </a:cubicBezTo>
                  <a:cubicBezTo>
                    <a:pt x="0" y="9754"/>
                    <a:pt x="9487" y="0"/>
                    <a:pt x="2118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25" name="Shape 4437">
              <a:extLst>
                <a:ext uri="{FF2B5EF4-FFF2-40B4-BE49-F238E27FC236}">
                  <a16:creationId xmlns:a16="http://schemas.microsoft.com/office/drawing/2014/main" id="{C682E625-BED1-4D04-BE90-E67B1863A23E}"/>
                </a:ext>
              </a:extLst>
            </p:cNvPr>
            <p:cNvSpPr/>
            <p:nvPr/>
          </p:nvSpPr>
          <p:spPr>
            <a:xfrm>
              <a:off x="2309458" y="1119156"/>
              <a:ext cx="71082" cy="73406"/>
            </a:xfrm>
            <a:custGeom>
              <a:avLst/>
              <a:gdLst/>
              <a:ahLst/>
              <a:cxnLst/>
              <a:rect l="0" t="0" r="0" b="0"/>
              <a:pathLst>
                <a:path w="71082" h="73406">
                  <a:moveTo>
                    <a:pt x="22962" y="0"/>
                  </a:moveTo>
                  <a:lnTo>
                    <a:pt x="48120" y="0"/>
                  </a:lnTo>
                  <a:cubicBezTo>
                    <a:pt x="57531" y="0"/>
                    <a:pt x="65138" y="9461"/>
                    <a:pt x="65138" y="21108"/>
                  </a:cubicBezTo>
                  <a:lnTo>
                    <a:pt x="71082" y="57569"/>
                  </a:lnTo>
                  <a:cubicBezTo>
                    <a:pt x="71082" y="71539"/>
                    <a:pt x="61938" y="73406"/>
                    <a:pt x="50635" y="73406"/>
                  </a:cubicBezTo>
                  <a:lnTo>
                    <a:pt x="20409" y="73406"/>
                  </a:lnTo>
                  <a:cubicBezTo>
                    <a:pt x="9144" y="73406"/>
                    <a:pt x="0" y="71539"/>
                    <a:pt x="0" y="57569"/>
                  </a:cubicBezTo>
                  <a:lnTo>
                    <a:pt x="5905" y="21108"/>
                  </a:lnTo>
                  <a:cubicBezTo>
                    <a:pt x="5905" y="9461"/>
                    <a:pt x="13538" y="0"/>
                    <a:pt x="229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A19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</p:grpSp>
      <p:pic>
        <p:nvPicPr>
          <p:cNvPr id="8" name="Grafik 7">
            <a:extLst>
              <a:ext uri="{FF2B5EF4-FFF2-40B4-BE49-F238E27FC236}">
                <a16:creationId xmlns:a16="http://schemas.microsoft.com/office/drawing/2014/main" id="{BD9189D0-D288-4467-A3F3-4A52B5D65D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82166" y="11241783"/>
            <a:ext cx="9745495" cy="5155576"/>
          </a:xfrm>
          <a:prstGeom prst="rect">
            <a:avLst/>
          </a:prstGeom>
        </p:spPr>
      </p:pic>
      <p:sp>
        <p:nvSpPr>
          <p:cNvPr id="213" name="Shape 54367">
            <a:extLst>
              <a:ext uri="{FF2B5EF4-FFF2-40B4-BE49-F238E27FC236}">
                <a16:creationId xmlns:a16="http://schemas.microsoft.com/office/drawing/2014/main" id="{0C6A9330-0FDE-4052-860E-3F6EF94F807F}"/>
              </a:ext>
            </a:extLst>
          </p:cNvPr>
          <p:cNvSpPr/>
          <p:nvPr/>
        </p:nvSpPr>
        <p:spPr>
          <a:xfrm>
            <a:off x="1513002" y="5963907"/>
            <a:ext cx="783303" cy="215942"/>
          </a:xfrm>
          <a:custGeom>
            <a:avLst/>
            <a:gdLst/>
            <a:ahLst/>
            <a:cxnLst/>
            <a:rect l="0" t="0" r="0" b="0"/>
            <a:pathLst>
              <a:path w="771741" h="215977">
                <a:moveTo>
                  <a:pt x="0" y="0"/>
                </a:moveTo>
                <a:lnTo>
                  <a:pt x="771741" y="0"/>
                </a:lnTo>
                <a:lnTo>
                  <a:pt x="771741" y="215977"/>
                </a:lnTo>
                <a:lnTo>
                  <a:pt x="0" y="215977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B9C3C9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214" name="Rectangle 4372">
            <a:extLst>
              <a:ext uri="{FF2B5EF4-FFF2-40B4-BE49-F238E27FC236}">
                <a16:creationId xmlns:a16="http://schemas.microsoft.com/office/drawing/2014/main" id="{4DFF8590-3F14-4B32-A0D4-59B1C2CAB37A}"/>
              </a:ext>
            </a:extLst>
          </p:cNvPr>
          <p:cNvSpPr/>
          <p:nvPr/>
        </p:nvSpPr>
        <p:spPr>
          <a:xfrm>
            <a:off x="1577601" y="5949096"/>
            <a:ext cx="810891" cy="1763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de-DE" sz="1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Measure</a:t>
            </a:r>
            <a:r>
              <a:rPr lang="de-DE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</a:t>
            </a:r>
            <a:endParaRPr lang="de-DE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" name="Shape 54372">
            <a:extLst>
              <a:ext uri="{FF2B5EF4-FFF2-40B4-BE49-F238E27FC236}">
                <a16:creationId xmlns:a16="http://schemas.microsoft.com/office/drawing/2014/main" id="{9B6039E6-493D-458A-A838-E8DC9C142D74}"/>
              </a:ext>
            </a:extLst>
          </p:cNvPr>
          <p:cNvSpPr/>
          <p:nvPr/>
        </p:nvSpPr>
        <p:spPr>
          <a:xfrm>
            <a:off x="2319843" y="5963907"/>
            <a:ext cx="783303" cy="215942"/>
          </a:xfrm>
          <a:custGeom>
            <a:avLst/>
            <a:gdLst/>
            <a:ahLst/>
            <a:cxnLst/>
            <a:rect l="0" t="0" r="0" b="0"/>
            <a:pathLst>
              <a:path w="771741" h="215977">
                <a:moveTo>
                  <a:pt x="0" y="0"/>
                </a:moveTo>
                <a:lnTo>
                  <a:pt x="771741" y="0"/>
                </a:lnTo>
                <a:lnTo>
                  <a:pt x="771741" y="215977"/>
                </a:lnTo>
                <a:lnTo>
                  <a:pt x="0" y="215977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B9C3C9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216" name="Rectangle 4374">
            <a:extLst>
              <a:ext uri="{FF2B5EF4-FFF2-40B4-BE49-F238E27FC236}">
                <a16:creationId xmlns:a16="http://schemas.microsoft.com/office/drawing/2014/main" id="{5F9719E2-8D22-441F-9DA2-3E1B755D21E3}"/>
              </a:ext>
            </a:extLst>
          </p:cNvPr>
          <p:cNvSpPr/>
          <p:nvPr/>
        </p:nvSpPr>
        <p:spPr>
          <a:xfrm>
            <a:off x="2408686" y="5953526"/>
            <a:ext cx="810891" cy="1763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de-DE" sz="1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Measure</a:t>
            </a:r>
            <a:r>
              <a:rPr lang="de-DE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</a:t>
            </a:r>
            <a:endParaRPr lang="de-D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7" name="Shape 54377">
            <a:extLst>
              <a:ext uri="{FF2B5EF4-FFF2-40B4-BE49-F238E27FC236}">
                <a16:creationId xmlns:a16="http://schemas.microsoft.com/office/drawing/2014/main" id="{15A8627F-2DF8-4D16-86BC-D753CA859BB2}"/>
              </a:ext>
            </a:extLst>
          </p:cNvPr>
          <p:cNvSpPr/>
          <p:nvPr/>
        </p:nvSpPr>
        <p:spPr>
          <a:xfrm>
            <a:off x="3126697" y="5963907"/>
            <a:ext cx="783303" cy="215942"/>
          </a:xfrm>
          <a:custGeom>
            <a:avLst/>
            <a:gdLst/>
            <a:ahLst/>
            <a:cxnLst/>
            <a:rect l="0" t="0" r="0" b="0"/>
            <a:pathLst>
              <a:path w="771741" h="215977">
                <a:moveTo>
                  <a:pt x="0" y="0"/>
                </a:moveTo>
                <a:lnTo>
                  <a:pt x="771741" y="0"/>
                </a:lnTo>
                <a:lnTo>
                  <a:pt x="771741" y="215977"/>
                </a:lnTo>
                <a:lnTo>
                  <a:pt x="0" y="215977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B9C3C9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218" name="Rectangle 4376">
            <a:extLst>
              <a:ext uri="{FF2B5EF4-FFF2-40B4-BE49-F238E27FC236}">
                <a16:creationId xmlns:a16="http://schemas.microsoft.com/office/drawing/2014/main" id="{4AAC52C4-D9D8-444D-9B61-D8C573DE431A}"/>
              </a:ext>
            </a:extLst>
          </p:cNvPr>
          <p:cNvSpPr/>
          <p:nvPr/>
        </p:nvSpPr>
        <p:spPr>
          <a:xfrm>
            <a:off x="3195755" y="5958183"/>
            <a:ext cx="810891" cy="1763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de-DE" sz="1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Measure</a:t>
            </a:r>
            <a:r>
              <a:rPr lang="de-DE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3</a:t>
            </a:r>
            <a:endParaRPr lang="de-D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9" name="Shape 54386">
            <a:extLst>
              <a:ext uri="{FF2B5EF4-FFF2-40B4-BE49-F238E27FC236}">
                <a16:creationId xmlns:a16="http://schemas.microsoft.com/office/drawing/2014/main" id="{6181A828-CDDC-4A02-9676-47DFD9000FAC}"/>
              </a:ext>
            </a:extLst>
          </p:cNvPr>
          <p:cNvSpPr/>
          <p:nvPr/>
        </p:nvSpPr>
        <p:spPr>
          <a:xfrm>
            <a:off x="3933551" y="5963907"/>
            <a:ext cx="783303" cy="215942"/>
          </a:xfrm>
          <a:custGeom>
            <a:avLst/>
            <a:gdLst/>
            <a:ahLst/>
            <a:cxnLst/>
            <a:rect l="0" t="0" r="0" b="0"/>
            <a:pathLst>
              <a:path w="771741" h="215977">
                <a:moveTo>
                  <a:pt x="0" y="0"/>
                </a:moveTo>
                <a:lnTo>
                  <a:pt x="771741" y="0"/>
                </a:lnTo>
                <a:lnTo>
                  <a:pt x="771741" y="215977"/>
                </a:lnTo>
                <a:lnTo>
                  <a:pt x="0" y="215977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B9C3C9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220" name="Rectangle 4380">
            <a:extLst>
              <a:ext uri="{FF2B5EF4-FFF2-40B4-BE49-F238E27FC236}">
                <a16:creationId xmlns:a16="http://schemas.microsoft.com/office/drawing/2014/main" id="{5A6AF390-E05F-4712-8F70-2C6E53B25E23}"/>
              </a:ext>
            </a:extLst>
          </p:cNvPr>
          <p:cNvSpPr/>
          <p:nvPr/>
        </p:nvSpPr>
        <p:spPr>
          <a:xfrm>
            <a:off x="4002608" y="5955462"/>
            <a:ext cx="810891" cy="1763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de-DE" sz="1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Measure</a:t>
            </a:r>
            <a:r>
              <a:rPr lang="de-DE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4</a:t>
            </a:r>
            <a:endParaRPr lang="de-D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1" name="Shape 4404">
            <a:extLst>
              <a:ext uri="{FF2B5EF4-FFF2-40B4-BE49-F238E27FC236}">
                <a16:creationId xmlns:a16="http://schemas.microsoft.com/office/drawing/2014/main" id="{9E3AAFF7-BD49-428A-BD84-2B86602631F7}"/>
              </a:ext>
            </a:extLst>
          </p:cNvPr>
          <p:cNvSpPr/>
          <p:nvPr/>
        </p:nvSpPr>
        <p:spPr>
          <a:xfrm>
            <a:off x="6668916" y="3987473"/>
            <a:ext cx="449587" cy="439796"/>
          </a:xfrm>
          <a:custGeom>
            <a:avLst/>
            <a:gdLst/>
            <a:ahLst/>
            <a:cxnLst/>
            <a:rect l="0" t="0" r="0" b="0"/>
            <a:pathLst>
              <a:path w="376098" h="326695">
                <a:moveTo>
                  <a:pt x="212751" y="326695"/>
                </a:moveTo>
                <a:lnTo>
                  <a:pt x="376098" y="163347"/>
                </a:lnTo>
                <a:lnTo>
                  <a:pt x="212751" y="0"/>
                </a:lnTo>
                <a:lnTo>
                  <a:pt x="212751" y="66522"/>
                </a:lnTo>
                <a:lnTo>
                  <a:pt x="0" y="66522"/>
                </a:lnTo>
                <a:lnTo>
                  <a:pt x="0" y="260185"/>
                </a:lnTo>
                <a:lnTo>
                  <a:pt x="212751" y="260185"/>
                </a:lnTo>
                <a:lnTo>
                  <a:pt x="212751" y="326695"/>
                </a:lnTo>
                <a:close/>
              </a:path>
            </a:pathLst>
          </a:custGeom>
          <a:ln w="9677" cap="rnd">
            <a:round/>
          </a:ln>
        </p:spPr>
        <p:style>
          <a:lnRef idx="1">
            <a:srgbClr val="6BA5DA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222" name="Shape 4404">
            <a:extLst>
              <a:ext uri="{FF2B5EF4-FFF2-40B4-BE49-F238E27FC236}">
                <a16:creationId xmlns:a16="http://schemas.microsoft.com/office/drawing/2014/main" id="{3C25FB2B-D724-4307-966D-AE1B3A7B824A}"/>
              </a:ext>
            </a:extLst>
          </p:cNvPr>
          <p:cNvSpPr/>
          <p:nvPr/>
        </p:nvSpPr>
        <p:spPr>
          <a:xfrm>
            <a:off x="6668917" y="3407942"/>
            <a:ext cx="449587" cy="439796"/>
          </a:xfrm>
          <a:custGeom>
            <a:avLst/>
            <a:gdLst/>
            <a:ahLst/>
            <a:cxnLst/>
            <a:rect l="0" t="0" r="0" b="0"/>
            <a:pathLst>
              <a:path w="376098" h="326695">
                <a:moveTo>
                  <a:pt x="212751" y="326695"/>
                </a:moveTo>
                <a:lnTo>
                  <a:pt x="376098" y="163347"/>
                </a:lnTo>
                <a:lnTo>
                  <a:pt x="212751" y="0"/>
                </a:lnTo>
                <a:lnTo>
                  <a:pt x="212751" y="66522"/>
                </a:lnTo>
                <a:lnTo>
                  <a:pt x="0" y="66522"/>
                </a:lnTo>
                <a:lnTo>
                  <a:pt x="0" y="260185"/>
                </a:lnTo>
                <a:lnTo>
                  <a:pt x="212751" y="260185"/>
                </a:lnTo>
                <a:lnTo>
                  <a:pt x="212751" y="326695"/>
                </a:lnTo>
                <a:close/>
              </a:path>
            </a:pathLst>
          </a:custGeom>
          <a:ln w="9677" cap="rnd">
            <a:round/>
          </a:ln>
        </p:spPr>
        <p:style>
          <a:lnRef idx="1">
            <a:srgbClr val="6BA5DA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225" name="Shape 4400">
            <a:extLst>
              <a:ext uri="{FF2B5EF4-FFF2-40B4-BE49-F238E27FC236}">
                <a16:creationId xmlns:a16="http://schemas.microsoft.com/office/drawing/2014/main" id="{C584F638-7512-4EFB-A773-DC0F9043F96A}"/>
              </a:ext>
            </a:extLst>
          </p:cNvPr>
          <p:cNvSpPr/>
          <p:nvPr/>
        </p:nvSpPr>
        <p:spPr>
          <a:xfrm>
            <a:off x="4430274" y="4773328"/>
            <a:ext cx="1375843" cy="326629"/>
          </a:xfrm>
          <a:custGeom>
            <a:avLst/>
            <a:gdLst/>
            <a:ahLst/>
            <a:cxnLst/>
            <a:rect l="0" t="0" r="0" b="0"/>
            <a:pathLst>
              <a:path w="1355534" h="326682">
                <a:moveTo>
                  <a:pt x="1192200" y="0"/>
                </a:moveTo>
                <a:lnTo>
                  <a:pt x="1355534" y="163347"/>
                </a:lnTo>
                <a:lnTo>
                  <a:pt x="1192200" y="326682"/>
                </a:lnTo>
                <a:lnTo>
                  <a:pt x="1192200" y="260172"/>
                </a:lnTo>
                <a:lnTo>
                  <a:pt x="0" y="260172"/>
                </a:lnTo>
                <a:lnTo>
                  <a:pt x="0" y="66510"/>
                </a:lnTo>
                <a:lnTo>
                  <a:pt x="1192200" y="66510"/>
                </a:lnTo>
                <a:lnTo>
                  <a:pt x="1192200" y="0"/>
                </a:lnTo>
                <a:close/>
              </a:path>
            </a:pathLst>
          </a:custGeom>
          <a:ln w="0" cap="flat">
            <a:solidFill>
              <a:schemeClr val="bg2"/>
            </a:solidFill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FF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 dirty="0"/>
          </a:p>
        </p:txBody>
      </p:sp>
      <p:sp>
        <p:nvSpPr>
          <p:cNvPr id="226" name="Rectangle 4360">
            <a:extLst>
              <a:ext uri="{FF2B5EF4-FFF2-40B4-BE49-F238E27FC236}">
                <a16:creationId xmlns:a16="http://schemas.microsoft.com/office/drawing/2014/main" id="{F8BC8B85-E621-489D-9EBC-A078CBE333FF}"/>
              </a:ext>
            </a:extLst>
          </p:cNvPr>
          <p:cNvSpPr/>
          <p:nvPr/>
        </p:nvSpPr>
        <p:spPr>
          <a:xfrm>
            <a:off x="5902361" y="4791001"/>
            <a:ext cx="2773850" cy="19844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</a:rPr>
              <a:t>Advice and recommendations for action,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227" name="Rectangle 4361">
            <a:extLst>
              <a:ext uri="{FF2B5EF4-FFF2-40B4-BE49-F238E27FC236}">
                <a16:creationId xmlns:a16="http://schemas.microsoft.com/office/drawing/2014/main" id="{B8CEF6CD-D973-4357-8AAB-9F6876590569}"/>
              </a:ext>
            </a:extLst>
          </p:cNvPr>
          <p:cNvSpPr/>
          <p:nvPr/>
        </p:nvSpPr>
        <p:spPr>
          <a:xfrm>
            <a:off x="5902361" y="4929144"/>
            <a:ext cx="1675591" cy="19844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de-DE" sz="1200" dirty="0" err="1">
                <a:solidFill>
                  <a:srgbClr val="000000"/>
                </a:solidFill>
              </a:rPr>
              <a:t>specialist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assistance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228" name="Rectangle 4358">
            <a:extLst>
              <a:ext uri="{FF2B5EF4-FFF2-40B4-BE49-F238E27FC236}">
                <a16:creationId xmlns:a16="http://schemas.microsoft.com/office/drawing/2014/main" id="{E5774F79-6D9E-4EE0-88F9-6F56506A5ABF}"/>
              </a:ext>
            </a:extLst>
          </p:cNvPr>
          <p:cNvSpPr/>
          <p:nvPr/>
        </p:nvSpPr>
        <p:spPr>
          <a:xfrm>
            <a:off x="7208158" y="4052245"/>
            <a:ext cx="1320193" cy="44196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Project </a:t>
            </a:r>
            <a:r>
              <a:rPr lang="de-DE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structure</a:t>
            </a:r>
            <a:r>
              <a:rPr lang="de-DE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de-DE" sz="1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endParaRPr lang="de-DE" sz="1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C225F00-E86E-481E-9D3F-375FB24F82ED}"/>
              </a:ext>
            </a:extLst>
          </p:cNvPr>
          <p:cNvSpPr/>
          <p:nvPr/>
        </p:nvSpPr>
        <p:spPr>
          <a:xfrm>
            <a:off x="7076882" y="3388216"/>
            <a:ext cx="2022861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000000"/>
                </a:solidFill>
              </a:rPr>
              <a:t>Support </a:t>
            </a:r>
            <a:r>
              <a:rPr lang="de-DE" sz="1200" dirty="0" err="1">
                <a:solidFill>
                  <a:srgbClr val="000000"/>
                </a:solidFill>
              </a:rPr>
              <a:t>of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the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departments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E0493CF-E3F9-4B9E-A120-57380A7ED17A}"/>
              </a:ext>
            </a:extLst>
          </p:cNvPr>
          <p:cNvSpPr/>
          <p:nvPr/>
        </p:nvSpPr>
        <p:spPr>
          <a:xfrm>
            <a:off x="7081696" y="3534456"/>
            <a:ext cx="1853905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marR="15240" indent="-6350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solidFill>
                  <a:srgbClr val="000000"/>
                </a:solidFill>
              </a:rPr>
              <a:t>and </a:t>
            </a:r>
            <a:r>
              <a:rPr lang="de-DE" sz="1200" dirty="0" err="1">
                <a:solidFill>
                  <a:srgbClr val="000000"/>
                </a:solidFill>
              </a:rPr>
              <a:t>the</a:t>
            </a:r>
            <a:r>
              <a:rPr lang="de-DE" sz="1200" dirty="0">
                <a:solidFill>
                  <a:srgbClr val="000000"/>
                </a:solidFill>
              </a:rPr>
              <a:t> Hydrogen Council</a:t>
            </a:r>
          </a:p>
        </p:txBody>
      </p:sp>
      <p:sp>
        <p:nvSpPr>
          <p:cNvPr id="117" name="Rectangle 4361">
            <a:extLst>
              <a:ext uri="{FF2B5EF4-FFF2-40B4-BE49-F238E27FC236}">
                <a16:creationId xmlns:a16="http://schemas.microsoft.com/office/drawing/2014/main" id="{827A0889-9EA5-4B7F-800A-69349BD93C24}"/>
              </a:ext>
            </a:extLst>
          </p:cNvPr>
          <p:cNvSpPr/>
          <p:nvPr/>
        </p:nvSpPr>
        <p:spPr>
          <a:xfrm>
            <a:off x="6262631" y="5678319"/>
            <a:ext cx="2900698" cy="61176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350" marR="15240" indent="-6350">
              <a:spcAft>
                <a:spcPts val="800"/>
              </a:spcAft>
            </a:pPr>
            <a:r>
              <a:rPr lang="de-DE" sz="1200" dirty="0" err="1">
                <a:solidFill>
                  <a:srgbClr val="000000"/>
                </a:solidFill>
              </a:rPr>
              <a:t>Measures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are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implemented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by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those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responsible</a:t>
            </a:r>
            <a:r>
              <a:rPr lang="de-DE" sz="1200" dirty="0">
                <a:solidFill>
                  <a:srgbClr val="000000"/>
                </a:solidFill>
              </a:rPr>
              <a:t> in Federal Government in </a:t>
            </a:r>
            <a:r>
              <a:rPr lang="de-DE" sz="1200" dirty="0" err="1">
                <a:solidFill>
                  <a:srgbClr val="000000"/>
                </a:solidFill>
              </a:rPr>
              <a:t>cooperation</a:t>
            </a:r>
            <a:r>
              <a:rPr lang="de-DE" sz="1200" dirty="0">
                <a:solidFill>
                  <a:srgbClr val="000000"/>
                </a:solidFill>
              </a:rPr>
              <a:t> </a:t>
            </a:r>
            <a:r>
              <a:rPr lang="de-DE" sz="1200" dirty="0" err="1">
                <a:solidFill>
                  <a:srgbClr val="000000"/>
                </a:solidFill>
              </a:rPr>
              <a:t>with</a:t>
            </a:r>
            <a:r>
              <a:rPr lang="de-DE" sz="1200" dirty="0">
                <a:solidFill>
                  <a:srgbClr val="000000"/>
                </a:solidFill>
              </a:rPr>
              <a:t> relevant </a:t>
            </a:r>
            <a:r>
              <a:rPr lang="de-DE" sz="1200" dirty="0" err="1">
                <a:solidFill>
                  <a:srgbClr val="000000"/>
                </a:solidFill>
              </a:rPr>
              <a:t>partners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27" name="Shape 4400">
            <a:extLst>
              <a:ext uri="{FF2B5EF4-FFF2-40B4-BE49-F238E27FC236}">
                <a16:creationId xmlns:a16="http://schemas.microsoft.com/office/drawing/2014/main" id="{2B756E6B-4D4D-4EAD-88A6-8DEC7AD97382}"/>
              </a:ext>
            </a:extLst>
          </p:cNvPr>
          <p:cNvSpPr/>
          <p:nvPr/>
        </p:nvSpPr>
        <p:spPr>
          <a:xfrm>
            <a:off x="4802180" y="5896169"/>
            <a:ext cx="1375843" cy="326629"/>
          </a:xfrm>
          <a:custGeom>
            <a:avLst/>
            <a:gdLst/>
            <a:ahLst/>
            <a:cxnLst/>
            <a:rect l="0" t="0" r="0" b="0"/>
            <a:pathLst>
              <a:path w="1355534" h="326682">
                <a:moveTo>
                  <a:pt x="1192200" y="0"/>
                </a:moveTo>
                <a:lnTo>
                  <a:pt x="1355534" y="163347"/>
                </a:lnTo>
                <a:lnTo>
                  <a:pt x="1192200" y="326682"/>
                </a:lnTo>
                <a:lnTo>
                  <a:pt x="1192200" y="260172"/>
                </a:lnTo>
                <a:lnTo>
                  <a:pt x="0" y="260172"/>
                </a:lnTo>
                <a:lnTo>
                  <a:pt x="0" y="66510"/>
                </a:lnTo>
                <a:lnTo>
                  <a:pt x="1192200" y="66510"/>
                </a:lnTo>
                <a:lnTo>
                  <a:pt x="1192200" y="0"/>
                </a:lnTo>
                <a:close/>
              </a:path>
            </a:pathLst>
          </a:custGeom>
          <a:ln w="0" cap="flat">
            <a:solidFill>
              <a:schemeClr val="bg2"/>
            </a:solidFill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FF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 dirty="0"/>
          </a:p>
        </p:txBody>
      </p:sp>
      <p:sp>
        <p:nvSpPr>
          <p:cNvPr id="129" name="Shape 4425">
            <a:extLst>
              <a:ext uri="{FF2B5EF4-FFF2-40B4-BE49-F238E27FC236}">
                <a16:creationId xmlns:a16="http://schemas.microsoft.com/office/drawing/2014/main" id="{AC6A4568-1750-4440-A3AC-40354C99E0F8}"/>
              </a:ext>
            </a:extLst>
          </p:cNvPr>
          <p:cNvSpPr/>
          <p:nvPr/>
        </p:nvSpPr>
        <p:spPr>
          <a:xfrm>
            <a:off x="2714366" y="3681471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0" name="Shape 4426">
            <a:extLst>
              <a:ext uri="{FF2B5EF4-FFF2-40B4-BE49-F238E27FC236}">
                <a16:creationId xmlns:a16="http://schemas.microsoft.com/office/drawing/2014/main" id="{D76D04D9-3EB7-49A8-B8BA-5201F74B338E}"/>
              </a:ext>
            </a:extLst>
          </p:cNvPr>
          <p:cNvSpPr/>
          <p:nvPr/>
        </p:nvSpPr>
        <p:spPr>
          <a:xfrm>
            <a:off x="2697217" y="3745307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1" name="Shape 4425">
            <a:extLst>
              <a:ext uri="{FF2B5EF4-FFF2-40B4-BE49-F238E27FC236}">
                <a16:creationId xmlns:a16="http://schemas.microsoft.com/office/drawing/2014/main" id="{6078B9DA-931A-4FD5-99CE-7F5CAAFEE3F8}"/>
              </a:ext>
            </a:extLst>
          </p:cNvPr>
          <p:cNvSpPr/>
          <p:nvPr/>
        </p:nvSpPr>
        <p:spPr>
          <a:xfrm>
            <a:off x="3147662" y="3666633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2" name="Shape 4426">
            <a:extLst>
              <a:ext uri="{FF2B5EF4-FFF2-40B4-BE49-F238E27FC236}">
                <a16:creationId xmlns:a16="http://schemas.microsoft.com/office/drawing/2014/main" id="{1ABC7154-B9DC-44AB-AEC1-38359C447AB9}"/>
              </a:ext>
            </a:extLst>
          </p:cNvPr>
          <p:cNvSpPr/>
          <p:nvPr/>
        </p:nvSpPr>
        <p:spPr>
          <a:xfrm>
            <a:off x="3130513" y="3730469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3" name="Shape 4425">
            <a:extLst>
              <a:ext uri="{FF2B5EF4-FFF2-40B4-BE49-F238E27FC236}">
                <a16:creationId xmlns:a16="http://schemas.microsoft.com/office/drawing/2014/main" id="{1FF906AF-2CFF-4E21-ADBD-647D94C21D6A}"/>
              </a:ext>
            </a:extLst>
          </p:cNvPr>
          <p:cNvSpPr/>
          <p:nvPr/>
        </p:nvSpPr>
        <p:spPr>
          <a:xfrm>
            <a:off x="1610253" y="3803469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4" name="Shape 4426">
            <a:extLst>
              <a:ext uri="{FF2B5EF4-FFF2-40B4-BE49-F238E27FC236}">
                <a16:creationId xmlns:a16="http://schemas.microsoft.com/office/drawing/2014/main" id="{7D58AECF-67CD-4886-8BC1-0DFB45CB3CC5}"/>
              </a:ext>
            </a:extLst>
          </p:cNvPr>
          <p:cNvSpPr/>
          <p:nvPr/>
        </p:nvSpPr>
        <p:spPr>
          <a:xfrm>
            <a:off x="1593104" y="3867305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5" name="Shape 4425">
            <a:extLst>
              <a:ext uri="{FF2B5EF4-FFF2-40B4-BE49-F238E27FC236}">
                <a16:creationId xmlns:a16="http://schemas.microsoft.com/office/drawing/2014/main" id="{EF11FE93-CF04-4614-B5E5-FEECAC8F02DC}"/>
              </a:ext>
            </a:extLst>
          </p:cNvPr>
          <p:cNvSpPr/>
          <p:nvPr/>
        </p:nvSpPr>
        <p:spPr>
          <a:xfrm>
            <a:off x="2097059" y="3666633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6" name="Shape 4426">
            <a:extLst>
              <a:ext uri="{FF2B5EF4-FFF2-40B4-BE49-F238E27FC236}">
                <a16:creationId xmlns:a16="http://schemas.microsoft.com/office/drawing/2014/main" id="{F96105C2-0562-4AF0-836E-3C6026CED45A}"/>
              </a:ext>
            </a:extLst>
          </p:cNvPr>
          <p:cNvSpPr/>
          <p:nvPr/>
        </p:nvSpPr>
        <p:spPr>
          <a:xfrm>
            <a:off x="2079910" y="3730469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7" name="Shape 4425">
            <a:extLst>
              <a:ext uri="{FF2B5EF4-FFF2-40B4-BE49-F238E27FC236}">
                <a16:creationId xmlns:a16="http://schemas.microsoft.com/office/drawing/2014/main" id="{305F4959-5859-4DE2-A981-5380F2F997EF}"/>
              </a:ext>
            </a:extLst>
          </p:cNvPr>
          <p:cNvSpPr/>
          <p:nvPr/>
        </p:nvSpPr>
        <p:spPr>
          <a:xfrm>
            <a:off x="1537102" y="4813563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8" name="Shape 4426">
            <a:extLst>
              <a:ext uri="{FF2B5EF4-FFF2-40B4-BE49-F238E27FC236}">
                <a16:creationId xmlns:a16="http://schemas.microsoft.com/office/drawing/2014/main" id="{64DE58FA-73C2-4C4B-B5AB-C4D8E74F6714}"/>
              </a:ext>
            </a:extLst>
          </p:cNvPr>
          <p:cNvSpPr/>
          <p:nvPr/>
        </p:nvSpPr>
        <p:spPr>
          <a:xfrm>
            <a:off x="1519953" y="4877399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39" name="Shape 4425">
            <a:extLst>
              <a:ext uri="{FF2B5EF4-FFF2-40B4-BE49-F238E27FC236}">
                <a16:creationId xmlns:a16="http://schemas.microsoft.com/office/drawing/2014/main" id="{64AFF09A-ECF7-44B2-ADB5-BDB5C494373D}"/>
              </a:ext>
            </a:extLst>
          </p:cNvPr>
          <p:cNvSpPr/>
          <p:nvPr/>
        </p:nvSpPr>
        <p:spPr>
          <a:xfrm>
            <a:off x="3887598" y="4838018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0" name="Shape 4426">
            <a:extLst>
              <a:ext uri="{FF2B5EF4-FFF2-40B4-BE49-F238E27FC236}">
                <a16:creationId xmlns:a16="http://schemas.microsoft.com/office/drawing/2014/main" id="{0ED170A1-9904-4A23-BF6A-40725BF9C605}"/>
              </a:ext>
            </a:extLst>
          </p:cNvPr>
          <p:cNvSpPr/>
          <p:nvPr/>
        </p:nvSpPr>
        <p:spPr>
          <a:xfrm>
            <a:off x="3870449" y="4901854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1" name="Shape 4425">
            <a:extLst>
              <a:ext uri="{FF2B5EF4-FFF2-40B4-BE49-F238E27FC236}">
                <a16:creationId xmlns:a16="http://schemas.microsoft.com/office/drawing/2014/main" id="{9B9FC97A-2976-4B02-BF11-96B4E1306FD9}"/>
              </a:ext>
            </a:extLst>
          </p:cNvPr>
          <p:cNvSpPr/>
          <p:nvPr/>
        </p:nvSpPr>
        <p:spPr>
          <a:xfrm>
            <a:off x="3382466" y="4902986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2" name="Shape 4426">
            <a:extLst>
              <a:ext uri="{FF2B5EF4-FFF2-40B4-BE49-F238E27FC236}">
                <a16:creationId xmlns:a16="http://schemas.microsoft.com/office/drawing/2014/main" id="{7F592E96-CE3B-4926-8F29-8351F26B6C57}"/>
              </a:ext>
            </a:extLst>
          </p:cNvPr>
          <p:cNvSpPr/>
          <p:nvPr/>
        </p:nvSpPr>
        <p:spPr>
          <a:xfrm>
            <a:off x="3365317" y="4966822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3" name="Shape 4425">
            <a:extLst>
              <a:ext uri="{FF2B5EF4-FFF2-40B4-BE49-F238E27FC236}">
                <a16:creationId xmlns:a16="http://schemas.microsoft.com/office/drawing/2014/main" id="{AD3B514E-50C0-4F74-8FD0-F26CDC3206C8}"/>
              </a:ext>
            </a:extLst>
          </p:cNvPr>
          <p:cNvSpPr/>
          <p:nvPr/>
        </p:nvSpPr>
        <p:spPr>
          <a:xfrm>
            <a:off x="3955816" y="3859119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4" name="Shape 4426">
            <a:extLst>
              <a:ext uri="{FF2B5EF4-FFF2-40B4-BE49-F238E27FC236}">
                <a16:creationId xmlns:a16="http://schemas.microsoft.com/office/drawing/2014/main" id="{9C68E6DC-DEA3-405E-922F-EBDAE920F737}"/>
              </a:ext>
            </a:extLst>
          </p:cNvPr>
          <p:cNvSpPr/>
          <p:nvPr/>
        </p:nvSpPr>
        <p:spPr>
          <a:xfrm>
            <a:off x="3938667" y="3922955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5" name="Shape 4425">
            <a:extLst>
              <a:ext uri="{FF2B5EF4-FFF2-40B4-BE49-F238E27FC236}">
                <a16:creationId xmlns:a16="http://schemas.microsoft.com/office/drawing/2014/main" id="{23BA3E5A-1AA5-461E-8CD8-C537483495F9}"/>
              </a:ext>
            </a:extLst>
          </p:cNvPr>
          <p:cNvSpPr/>
          <p:nvPr/>
        </p:nvSpPr>
        <p:spPr>
          <a:xfrm>
            <a:off x="2057926" y="4937302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6" name="Shape 4426">
            <a:extLst>
              <a:ext uri="{FF2B5EF4-FFF2-40B4-BE49-F238E27FC236}">
                <a16:creationId xmlns:a16="http://schemas.microsoft.com/office/drawing/2014/main" id="{DE7B548E-271F-4485-918B-203D429B8B01}"/>
              </a:ext>
            </a:extLst>
          </p:cNvPr>
          <p:cNvSpPr/>
          <p:nvPr/>
        </p:nvSpPr>
        <p:spPr>
          <a:xfrm>
            <a:off x="2040777" y="5001138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7" name="Shape 4425">
            <a:extLst>
              <a:ext uri="{FF2B5EF4-FFF2-40B4-BE49-F238E27FC236}">
                <a16:creationId xmlns:a16="http://schemas.microsoft.com/office/drawing/2014/main" id="{0E1F70DB-7D9F-44DE-AC50-5DE6F9243B5B}"/>
              </a:ext>
            </a:extLst>
          </p:cNvPr>
          <p:cNvSpPr/>
          <p:nvPr/>
        </p:nvSpPr>
        <p:spPr>
          <a:xfrm>
            <a:off x="2464955" y="4932160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8" name="Shape 4426">
            <a:extLst>
              <a:ext uri="{FF2B5EF4-FFF2-40B4-BE49-F238E27FC236}">
                <a16:creationId xmlns:a16="http://schemas.microsoft.com/office/drawing/2014/main" id="{A1A64A27-FF5A-4A8A-B85B-CACDD0EC529A}"/>
              </a:ext>
            </a:extLst>
          </p:cNvPr>
          <p:cNvSpPr/>
          <p:nvPr/>
        </p:nvSpPr>
        <p:spPr>
          <a:xfrm>
            <a:off x="2447806" y="4995996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49" name="Shape 4425">
            <a:extLst>
              <a:ext uri="{FF2B5EF4-FFF2-40B4-BE49-F238E27FC236}">
                <a16:creationId xmlns:a16="http://schemas.microsoft.com/office/drawing/2014/main" id="{0574ABFE-B18A-4CF7-AC7C-2AF9C587C5CE}"/>
              </a:ext>
            </a:extLst>
          </p:cNvPr>
          <p:cNvSpPr/>
          <p:nvPr/>
        </p:nvSpPr>
        <p:spPr>
          <a:xfrm>
            <a:off x="2925109" y="4915033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50" name="Shape 4426">
            <a:extLst>
              <a:ext uri="{FF2B5EF4-FFF2-40B4-BE49-F238E27FC236}">
                <a16:creationId xmlns:a16="http://schemas.microsoft.com/office/drawing/2014/main" id="{DF3A02F6-44B5-4522-B0B6-C952257860EE}"/>
              </a:ext>
            </a:extLst>
          </p:cNvPr>
          <p:cNvSpPr/>
          <p:nvPr/>
        </p:nvSpPr>
        <p:spPr>
          <a:xfrm>
            <a:off x="2907960" y="4978869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51" name="Shape 4425">
            <a:extLst>
              <a:ext uri="{FF2B5EF4-FFF2-40B4-BE49-F238E27FC236}">
                <a16:creationId xmlns:a16="http://schemas.microsoft.com/office/drawing/2014/main" id="{7CE53B1F-E9AB-4205-BDEB-8763210337D1}"/>
              </a:ext>
            </a:extLst>
          </p:cNvPr>
          <p:cNvSpPr/>
          <p:nvPr/>
        </p:nvSpPr>
        <p:spPr>
          <a:xfrm>
            <a:off x="2918120" y="3678896"/>
            <a:ext cx="50676" cy="58694"/>
          </a:xfrm>
          <a:custGeom>
            <a:avLst/>
            <a:gdLst/>
            <a:ahLst/>
            <a:cxnLst/>
            <a:rect l="0" t="0" r="0" b="0"/>
            <a:pathLst>
              <a:path w="42393" h="43600">
                <a:moveTo>
                  <a:pt x="21184" y="0"/>
                </a:moveTo>
                <a:cubicBezTo>
                  <a:pt x="32906" y="0"/>
                  <a:pt x="42393" y="9754"/>
                  <a:pt x="42393" y="21819"/>
                </a:cubicBezTo>
                <a:cubicBezTo>
                  <a:pt x="42393" y="33846"/>
                  <a:pt x="32906" y="43600"/>
                  <a:pt x="21184" y="43600"/>
                </a:cubicBezTo>
                <a:cubicBezTo>
                  <a:pt x="9500" y="43600"/>
                  <a:pt x="0" y="33846"/>
                  <a:pt x="0" y="21819"/>
                </a:cubicBezTo>
                <a:cubicBezTo>
                  <a:pt x="0" y="9754"/>
                  <a:pt x="9500" y="0"/>
                  <a:pt x="21184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52" name="Shape 4426">
            <a:extLst>
              <a:ext uri="{FF2B5EF4-FFF2-40B4-BE49-F238E27FC236}">
                <a16:creationId xmlns:a16="http://schemas.microsoft.com/office/drawing/2014/main" id="{D120CDC1-3FAD-4F06-A82B-F9579B5CE684}"/>
              </a:ext>
            </a:extLst>
          </p:cNvPr>
          <p:cNvSpPr/>
          <p:nvPr/>
        </p:nvSpPr>
        <p:spPr>
          <a:xfrm>
            <a:off x="2900971" y="3742732"/>
            <a:ext cx="84987" cy="98819"/>
          </a:xfrm>
          <a:custGeom>
            <a:avLst/>
            <a:gdLst/>
            <a:ahLst/>
            <a:cxnLst/>
            <a:rect l="0" t="0" r="0" b="0"/>
            <a:pathLst>
              <a:path w="71095" h="73406">
                <a:moveTo>
                  <a:pt x="22962" y="0"/>
                </a:moveTo>
                <a:lnTo>
                  <a:pt x="48120" y="0"/>
                </a:lnTo>
                <a:cubicBezTo>
                  <a:pt x="57531" y="0"/>
                  <a:pt x="65151" y="9449"/>
                  <a:pt x="65151" y="21108"/>
                </a:cubicBezTo>
                <a:lnTo>
                  <a:pt x="71095" y="57569"/>
                </a:lnTo>
                <a:cubicBezTo>
                  <a:pt x="71095" y="71539"/>
                  <a:pt x="61938" y="73406"/>
                  <a:pt x="50635" y="73406"/>
                </a:cubicBezTo>
                <a:lnTo>
                  <a:pt x="20422" y="73406"/>
                </a:lnTo>
                <a:cubicBezTo>
                  <a:pt x="9144" y="73406"/>
                  <a:pt x="0" y="71539"/>
                  <a:pt x="0" y="57569"/>
                </a:cubicBezTo>
                <a:lnTo>
                  <a:pt x="5918" y="21108"/>
                </a:lnTo>
                <a:cubicBezTo>
                  <a:pt x="5918" y="9449"/>
                  <a:pt x="13538" y="0"/>
                  <a:pt x="22962" y="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A191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96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>
            <a:extLst>
              <a:ext uri="{FF2B5EF4-FFF2-40B4-BE49-F238E27FC236}">
                <a16:creationId xmlns:a16="http://schemas.microsoft.com/office/drawing/2014/main" id="{6EB4BC18-BEE6-4CA3-A6D2-089352494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1" y="1565275"/>
            <a:ext cx="7942957" cy="360363"/>
          </a:xfrm>
        </p:spPr>
        <p:txBody>
          <a:bodyPr/>
          <a:lstStyle/>
          <a:p>
            <a:r>
              <a:rPr lang="de-DE" altLang="de-DE" b="1" dirty="0"/>
              <a:t>Strategic </a:t>
            </a:r>
            <a:r>
              <a:rPr lang="de-DE" altLang="de-DE" b="1" dirty="0" err="1"/>
              <a:t>objectives</a:t>
            </a:r>
            <a:r>
              <a:rPr lang="de-DE" altLang="de-DE" b="1" dirty="0"/>
              <a:t> </a:t>
            </a:r>
            <a:r>
              <a:rPr lang="de-DE" altLang="de-DE" b="1" dirty="0" err="1"/>
              <a:t>of</a:t>
            </a:r>
            <a:r>
              <a:rPr lang="de-DE" altLang="de-DE" b="1" dirty="0"/>
              <a:t> </a:t>
            </a:r>
            <a:r>
              <a:rPr lang="de-DE" altLang="de-DE" b="1" dirty="0" err="1"/>
              <a:t>the</a:t>
            </a:r>
            <a:r>
              <a:rPr lang="de-DE" altLang="de-DE" b="1" dirty="0"/>
              <a:t> German H</a:t>
            </a:r>
            <a:r>
              <a:rPr lang="de-DE" altLang="de-DE" b="1" baseline="-25000" dirty="0"/>
              <a:t>2</a:t>
            </a:r>
            <a:r>
              <a:rPr lang="de-DE" altLang="de-DE" b="1" dirty="0"/>
              <a:t> </a:t>
            </a:r>
            <a:r>
              <a:rPr lang="de-DE" altLang="de-DE" b="1" dirty="0" err="1"/>
              <a:t>strategy</a:t>
            </a:r>
            <a:endParaRPr lang="de-DE" alt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83A6F3E-4552-4850-8301-5D0597EF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2</a:t>
            </a:fld>
            <a:endParaRPr lang="de-DE" altLang="fr-FR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CB01F5FE-FA73-41B1-A3C1-F6C4DB6D46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1488356"/>
              </p:ext>
            </p:extLst>
          </p:nvPr>
        </p:nvGraphicFramePr>
        <p:xfrm>
          <a:off x="1273708" y="2160041"/>
          <a:ext cx="68458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platzhalter 3">
            <a:extLst>
              <a:ext uri="{FF2B5EF4-FFF2-40B4-BE49-F238E27FC236}">
                <a16:creationId xmlns:a16="http://schemas.microsoft.com/office/drawing/2014/main" id="{48D83E7A-A5DF-4AC8-B0A7-6BBC27286C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9592" y="6309320"/>
            <a:ext cx="3672408" cy="2889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576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242">
            <a:extLst>
              <a:ext uri="{FF2B5EF4-FFF2-40B4-BE49-F238E27FC236}">
                <a16:creationId xmlns:a16="http://schemas.microsoft.com/office/drawing/2014/main" id="{E4898C06-0A59-4A98-A509-6CE373FD9D48}"/>
              </a:ext>
            </a:extLst>
          </p:cNvPr>
          <p:cNvSpPr>
            <a:spLocks/>
          </p:cNvSpPr>
          <p:nvPr/>
        </p:nvSpPr>
        <p:spPr bwMode="auto">
          <a:xfrm>
            <a:off x="3278122" y="2439031"/>
            <a:ext cx="2587756" cy="3442295"/>
          </a:xfrm>
          <a:custGeom>
            <a:avLst/>
            <a:gdLst>
              <a:gd name="T0" fmla="*/ 77 w 143"/>
              <a:gd name="T1" fmla="*/ 21 h 191"/>
              <a:gd name="T2" fmla="*/ 80 w 143"/>
              <a:gd name="T3" fmla="*/ 14 h 191"/>
              <a:gd name="T4" fmla="*/ 71 w 143"/>
              <a:gd name="T5" fmla="*/ 14 h 191"/>
              <a:gd name="T6" fmla="*/ 66 w 143"/>
              <a:gd name="T7" fmla="*/ 14 h 191"/>
              <a:gd name="T8" fmla="*/ 62 w 143"/>
              <a:gd name="T9" fmla="*/ 11 h 191"/>
              <a:gd name="T10" fmla="*/ 62 w 143"/>
              <a:gd name="T11" fmla="*/ 2 h 191"/>
              <a:gd name="T12" fmla="*/ 55 w 143"/>
              <a:gd name="T13" fmla="*/ 0 h 191"/>
              <a:gd name="T14" fmla="*/ 44 w 143"/>
              <a:gd name="T15" fmla="*/ 0 h 191"/>
              <a:gd name="T16" fmla="*/ 44 w 143"/>
              <a:gd name="T17" fmla="*/ 12 h 191"/>
              <a:gd name="T18" fmla="*/ 46 w 143"/>
              <a:gd name="T19" fmla="*/ 16 h 191"/>
              <a:gd name="T20" fmla="*/ 46 w 143"/>
              <a:gd name="T21" fmla="*/ 19 h 191"/>
              <a:gd name="T22" fmla="*/ 46 w 143"/>
              <a:gd name="T23" fmla="*/ 23 h 191"/>
              <a:gd name="T24" fmla="*/ 50 w 143"/>
              <a:gd name="T25" fmla="*/ 28 h 191"/>
              <a:gd name="T26" fmla="*/ 41 w 143"/>
              <a:gd name="T27" fmla="*/ 37 h 191"/>
              <a:gd name="T28" fmla="*/ 37 w 143"/>
              <a:gd name="T29" fmla="*/ 36 h 191"/>
              <a:gd name="T30" fmla="*/ 35 w 143"/>
              <a:gd name="T31" fmla="*/ 36 h 191"/>
              <a:gd name="T32" fmla="*/ 21 w 143"/>
              <a:gd name="T33" fmla="*/ 34 h 191"/>
              <a:gd name="T34" fmla="*/ 18 w 143"/>
              <a:gd name="T35" fmla="*/ 39 h 191"/>
              <a:gd name="T36" fmla="*/ 25 w 143"/>
              <a:gd name="T37" fmla="*/ 43 h 191"/>
              <a:gd name="T38" fmla="*/ 23 w 143"/>
              <a:gd name="T39" fmla="*/ 43 h 191"/>
              <a:gd name="T40" fmla="*/ 10 w 143"/>
              <a:gd name="T41" fmla="*/ 61 h 191"/>
              <a:gd name="T42" fmla="*/ 18 w 143"/>
              <a:gd name="T43" fmla="*/ 69 h 191"/>
              <a:gd name="T44" fmla="*/ 12 w 143"/>
              <a:gd name="T45" fmla="*/ 77 h 191"/>
              <a:gd name="T46" fmla="*/ 3 w 143"/>
              <a:gd name="T47" fmla="*/ 78 h 191"/>
              <a:gd name="T48" fmla="*/ 0 w 143"/>
              <a:gd name="T49" fmla="*/ 100 h 191"/>
              <a:gd name="T50" fmla="*/ 2 w 143"/>
              <a:gd name="T51" fmla="*/ 109 h 191"/>
              <a:gd name="T52" fmla="*/ 5 w 143"/>
              <a:gd name="T53" fmla="*/ 116 h 191"/>
              <a:gd name="T54" fmla="*/ 5 w 143"/>
              <a:gd name="T55" fmla="*/ 125 h 191"/>
              <a:gd name="T56" fmla="*/ 7 w 143"/>
              <a:gd name="T57" fmla="*/ 134 h 191"/>
              <a:gd name="T58" fmla="*/ 10 w 143"/>
              <a:gd name="T59" fmla="*/ 144 h 191"/>
              <a:gd name="T60" fmla="*/ 34 w 143"/>
              <a:gd name="T61" fmla="*/ 157 h 191"/>
              <a:gd name="T62" fmla="*/ 25 w 143"/>
              <a:gd name="T63" fmla="*/ 184 h 191"/>
              <a:gd name="T64" fmla="*/ 46 w 143"/>
              <a:gd name="T65" fmla="*/ 184 h 191"/>
              <a:gd name="T66" fmla="*/ 62 w 143"/>
              <a:gd name="T67" fmla="*/ 187 h 191"/>
              <a:gd name="T68" fmla="*/ 69 w 143"/>
              <a:gd name="T69" fmla="*/ 191 h 191"/>
              <a:gd name="T70" fmla="*/ 73 w 143"/>
              <a:gd name="T71" fmla="*/ 187 h 191"/>
              <a:gd name="T72" fmla="*/ 85 w 143"/>
              <a:gd name="T73" fmla="*/ 189 h 191"/>
              <a:gd name="T74" fmla="*/ 101 w 143"/>
              <a:gd name="T75" fmla="*/ 184 h 191"/>
              <a:gd name="T76" fmla="*/ 110 w 143"/>
              <a:gd name="T77" fmla="*/ 186 h 191"/>
              <a:gd name="T78" fmla="*/ 110 w 143"/>
              <a:gd name="T79" fmla="*/ 178 h 191"/>
              <a:gd name="T80" fmla="*/ 118 w 143"/>
              <a:gd name="T81" fmla="*/ 168 h 191"/>
              <a:gd name="T82" fmla="*/ 125 w 143"/>
              <a:gd name="T83" fmla="*/ 159 h 191"/>
              <a:gd name="T84" fmla="*/ 98 w 143"/>
              <a:gd name="T85" fmla="*/ 127 h 191"/>
              <a:gd name="T86" fmla="*/ 96 w 143"/>
              <a:gd name="T87" fmla="*/ 119 h 191"/>
              <a:gd name="T88" fmla="*/ 103 w 143"/>
              <a:gd name="T89" fmla="*/ 119 h 191"/>
              <a:gd name="T90" fmla="*/ 130 w 143"/>
              <a:gd name="T91" fmla="*/ 105 h 191"/>
              <a:gd name="T92" fmla="*/ 139 w 143"/>
              <a:gd name="T93" fmla="*/ 107 h 191"/>
              <a:gd name="T94" fmla="*/ 143 w 143"/>
              <a:gd name="T95" fmla="*/ 91 h 191"/>
              <a:gd name="T96" fmla="*/ 130 w 143"/>
              <a:gd name="T97" fmla="*/ 55 h 191"/>
              <a:gd name="T98" fmla="*/ 134 w 143"/>
              <a:gd name="T99" fmla="*/ 37 h 191"/>
              <a:gd name="T100" fmla="*/ 123 w 143"/>
              <a:gd name="T101" fmla="*/ 25 h 191"/>
              <a:gd name="T102" fmla="*/ 116 w 143"/>
              <a:gd name="T103" fmla="*/ 19 h 191"/>
              <a:gd name="T104" fmla="*/ 112 w 143"/>
              <a:gd name="T105" fmla="*/ 16 h 191"/>
              <a:gd name="T106" fmla="*/ 103 w 143"/>
              <a:gd name="T107" fmla="*/ 16 h 191"/>
              <a:gd name="T108" fmla="*/ 105 w 143"/>
              <a:gd name="T109" fmla="*/ 11 h 191"/>
              <a:gd name="T110" fmla="*/ 98 w 143"/>
              <a:gd name="T111" fmla="*/ 19 h 191"/>
              <a:gd name="T112" fmla="*/ 91 w 143"/>
              <a:gd name="T113" fmla="*/ 19 h 191"/>
              <a:gd name="T114" fmla="*/ 85 w 143"/>
              <a:gd name="T115" fmla="*/ 25 h 191"/>
              <a:gd name="T116" fmla="*/ 77 w 143"/>
              <a:gd name="T117" fmla="*/ 25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3" h="191">
                <a:moveTo>
                  <a:pt x="77" y="25"/>
                </a:moveTo>
                <a:lnTo>
                  <a:pt x="77" y="23"/>
                </a:lnTo>
                <a:lnTo>
                  <a:pt x="77" y="21"/>
                </a:lnTo>
                <a:lnTo>
                  <a:pt x="80" y="18"/>
                </a:lnTo>
                <a:lnTo>
                  <a:pt x="80" y="14"/>
                </a:lnTo>
                <a:lnTo>
                  <a:pt x="80" y="14"/>
                </a:lnTo>
                <a:lnTo>
                  <a:pt x="75" y="16"/>
                </a:lnTo>
                <a:lnTo>
                  <a:pt x="73" y="16"/>
                </a:lnTo>
                <a:lnTo>
                  <a:pt x="71" y="14"/>
                </a:lnTo>
                <a:lnTo>
                  <a:pt x="68" y="12"/>
                </a:lnTo>
                <a:lnTo>
                  <a:pt x="68" y="14"/>
                </a:lnTo>
                <a:lnTo>
                  <a:pt x="66" y="14"/>
                </a:lnTo>
                <a:lnTo>
                  <a:pt x="66" y="12"/>
                </a:lnTo>
                <a:lnTo>
                  <a:pt x="62" y="12"/>
                </a:lnTo>
                <a:lnTo>
                  <a:pt x="62" y="11"/>
                </a:lnTo>
                <a:lnTo>
                  <a:pt x="64" y="9"/>
                </a:lnTo>
                <a:lnTo>
                  <a:pt x="64" y="5"/>
                </a:lnTo>
                <a:lnTo>
                  <a:pt x="62" y="2"/>
                </a:lnTo>
                <a:lnTo>
                  <a:pt x="57" y="2"/>
                </a:lnTo>
                <a:lnTo>
                  <a:pt x="55" y="2"/>
                </a:lnTo>
                <a:lnTo>
                  <a:pt x="55" y="0"/>
                </a:lnTo>
                <a:lnTo>
                  <a:pt x="53" y="2"/>
                </a:lnTo>
                <a:lnTo>
                  <a:pt x="46" y="0"/>
                </a:lnTo>
                <a:lnTo>
                  <a:pt x="44" y="0"/>
                </a:lnTo>
                <a:lnTo>
                  <a:pt x="44" y="2"/>
                </a:lnTo>
                <a:lnTo>
                  <a:pt x="48" y="11"/>
                </a:lnTo>
                <a:lnTo>
                  <a:pt x="44" y="12"/>
                </a:lnTo>
                <a:lnTo>
                  <a:pt x="44" y="14"/>
                </a:lnTo>
                <a:lnTo>
                  <a:pt x="44" y="14"/>
                </a:lnTo>
                <a:lnTo>
                  <a:pt x="46" y="16"/>
                </a:lnTo>
                <a:lnTo>
                  <a:pt x="46" y="16"/>
                </a:lnTo>
                <a:lnTo>
                  <a:pt x="46" y="18"/>
                </a:lnTo>
                <a:lnTo>
                  <a:pt x="46" y="19"/>
                </a:lnTo>
                <a:lnTo>
                  <a:pt x="48" y="21"/>
                </a:lnTo>
                <a:lnTo>
                  <a:pt x="48" y="21"/>
                </a:lnTo>
                <a:lnTo>
                  <a:pt x="46" y="23"/>
                </a:lnTo>
                <a:lnTo>
                  <a:pt x="46" y="25"/>
                </a:lnTo>
                <a:lnTo>
                  <a:pt x="50" y="27"/>
                </a:lnTo>
                <a:lnTo>
                  <a:pt x="50" y="28"/>
                </a:lnTo>
                <a:lnTo>
                  <a:pt x="43" y="28"/>
                </a:lnTo>
                <a:lnTo>
                  <a:pt x="43" y="32"/>
                </a:lnTo>
                <a:lnTo>
                  <a:pt x="41" y="37"/>
                </a:lnTo>
                <a:lnTo>
                  <a:pt x="43" y="43"/>
                </a:lnTo>
                <a:lnTo>
                  <a:pt x="41" y="37"/>
                </a:lnTo>
                <a:lnTo>
                  <a:pt x="37" y="36"/>
                </a:lnTo>
                <a:lnTo>
                  <a:pt x="37" y="39"/>
                </a:lnTo>
                <a:lnTo>
                  <a:pt x="35" y="39"/>
                </a:lnTo>
                <a:lnTo>
                  <a:pt x="35" y="36"/>
                </a:lnTo>
                <a:lnTo>
                  <a:pt x="34" y="32"/>
                </a:lnTo>
                <a:lnTo>
                  <a:pt x="28" y="32"/>
                </a:lnTo>
                <a:lnTo>
                  <a:pt x="21" y="34"/>
                </a:lnTo>
                <a:lnTo>
                  <a:pt x="21" y="36"/>
                </a:lnTo>
                <a:lnTo>
                  <a:pt x="19" y="37"/>
                </a:lnTo>
                <a:lnTo>
                  <a:pt x="18" y="39"/>
                </a:lnTo>
                <a:lnTo>
                  <a:pt x="18" y="39"/>
                </a:lnTo>
                <a:lnTo>
                  <a:pt x="21" y="41"/>
                </a:lnTo>
                <a:lnTo>
                  <a:pt x="25" y="43"/>
                </a:lnTo>
                <a:lnTo>
                  <a:pt x="25" y="46"/>
                </a:lnTo>
                <a:lnTo>
                  <a:pt x="25" y="46"/>
                </a:lnTo>
                <a:lnTo>
                  <a:pt x="23" y="43"/>
                </a:lnTo>
                <a:lnTo>
                  <a:pt x="19" y="44"/>
                </a:lnTo>
                <a:lnTo>
                  <a:pt x="16" y="57"/>
                </a:lnTo>
                <a:lnTo>
                  <a:pt x="10" y="61"/>
                </a:lnTo>
                <a:lnTo>
                  <a:pt x="12" y="64"/>
                </a:lnTo>
                <a:lnTo>
                  <a:pt x="18" y="66"/>
                </a:lnTo>
                <a:lnTo>
                  <a:pt x="18" y="69"/>
                </a:lnTo>
                <a:lnTo>
                  <a:pt x="14" y="71"/>
                </a:lnTo>
                <a:lnTo>
                  <a:pt x="12" y="73"/>
                </a:lnTo>
                <a:lnTo>
                  <a:pt x="12" y="77"/>
                </a:lnTo>
                <a:lnTo>
                  <a:pt x="10" y="80"/>
                </a:lnTo>
                <a:lnTo>
                  <a:pt x="7" y="80"/>
                </a:lnTo>
                <a:lnTo>
                  <a:pt x="3" y="78"/>
                </a:lnTo>
                <a:lnTo>
                  <a:pt x="2" y="78"/>
                </a:lnTo>
                <a:lnTo>
                  <a:pt x="2" y="98"/>
                </a:lnTo>
                <a:lnTo>
                  <a:pt x="0" y="100"/>
                </a:lnTo>
                <a:lnTo>
                  <a:pt x="0" y="102"/>
                </a:lnTo>
                <a:lnTo>
                  <a:pt x="2" y="107"/>
                </a:lnTo>
                <a:lnTo>
                  <a:pt x="2" y="109"/>
                </a:lnTo>
                <a:lnTo>
                  <a:pt x="3" y="111"/>
                </a:lnTo>
                <a:lnTo>
                  <a:pt x="3" y="114"/>
                </a:lnTo>
                <a:lnTo>
                  <a:pt x="5" y="116"/>
                </a:lnTo>
                <a:lnTo>
                  <a:pt x="5" y="119"/>
                </a:lnTo>
                <a:lnTo>
                  <a:pt x="2" y="123"/>
                </a:lnTo>
                <a:lnTo>
                  <a:pt x="5" y="125"/>
                </a:lnTo>
                <a:lnTo>
                  <a:pt x="3" y="127"/>
                </a:lnTo>
                <a:lnTo>
                  <a:pt x="3" y="128"/>
                </a:lnTo>
                <a:lnTo>
                  <a:pt x="7" y="134"/>
                </a:lnTo>
                <a:lnTo>
                  <a:pt x="7" y="137"/>
                </a:lnTo>
                <a:lnTo>
                  <a:pt x="5" y="139"/>
                </a:lnTo>
                <a:lnTo>
                  <a:pt x="10" y="144"/>
                </a:lnTo>
                <a:lnTo>
                  <a:pt x="12" y="146"/>
                </a:lnTo>
                <a:lnTo>
                  <a:pt x="34" y="153"/>
                </a:lnTo>
                <a:lnTo>
                  <a:pt x="34" y="157"/>
                </a:lnTo>
                <a:lnTo>
                  <a:pt x="28" y="162"/>
                </a:lnTo>
                <a:lnTo>
                  <a:pt x="25" y="173"/>
                </a:lnTo>
                <a:lnTo>
                  <a:pt x="25" y="184"/>
                </a:lnTo>
                <a:lnTo>
                  <a:pt x="27" y="186"/>
                </a:lnTo>
                <a:lnTo>
                  <a:pt x="28" y="187"/>
                </a:lnTo>
                <a:lnTo>
                  <a:pt x="46" y="184"/>
                </a:lnTo>
                <a:lnTo>
                  <a:pt x="57" y="189"/>
                </a:lnTo>
                <a:lnTo>
                  <a:pt x="59" y="187"/>
                </a:lnTo>
                <a:lnTo>
                  <a:pt x="62" y="187"/>
                </a:lnTo>
                <a:lnTo>
                  <a:pt x="64" y="187"/>
                </a:lnTo>
                <a:lnTo>
                  <a:pt x="66" y="191"/>
                </a:lnTo>
                <a:lnTo>
                  <a:pt x="69" y="191"/>
                </a:lnTo>
                <a:lnTo>
                  <a:pt x="71" y="191"/>
                </a:lnTo>
                <a:lnTo>
                  <a:pt x="71" y="189"/>
                </a:lnTo>
                <a:lnTo>
                  <a:pt x="73" y="187"/>
                </a:lnTo>
                <a:lnTo>
                  <a:pt x="77" y="187"/>
                </a:lnTo>
                <a:lnTo>
                  <a:pt x="80" y="189"/>
                </a:lnTo>
                <a:lnTo>
                  <a:pt x="85" y="189"/>
                </a:lnTo>
                <a:lnTo>
                  <a:pt x="91" y="186"/>
                </a:lnTo>
                <a:lnTo>
                  <a:pt x="100" y="184"/>
                </a:lnTo>
                <a:lnTo>
                  <a:pt x="101" y="184"/>
                </a:lnTo>
                <a:lnTo>
                  <a:pt x="105" y="184"/>
                </a:lnTo>
                <a:lnTo>
                  <a:pt x="109" y="184"/>
                </a:lnTo>
                <a:lnTo>
                  <a:pt x="110" y="186"/>
                </a:lnTo>
                <a:lnTo>
                  <a:pt x="112" y="186"/>
                </a:lnTo>
                <a:lnTo>
                  <a:pt x="112" y="184"/>
                </a:lnTo>
                <a:lnTo>
                  <a:pt x="110" y="178"/>
                </a:lnTo>
                <a:lnTo>
                  <a:pt x="110" y="173"/>
                </a:lnTo>
                <a:lnTo>
                  <a:pt x="110" y="171"/>
                </a:lnTo>
                <a:lnTo>
                  <a:pt x="118" y="168"/>
                </a:lnTo>
                <a:lnTo>
                  <a:pt x="119" y="162"/>
                </a:lnTo>
                <a:lnTo>
                  <a:pt x="125" y="161"/>
                </a:lnTo>
                <a:lnTo>
                  <a:pt x="125" y="159"/>
                </a:lnTo>
                <a:lnTo>
                  <a:pt x="103" y="136"/>
                </a:lnTo>
                <a:lnTo>
                  <a:pt x="101" y="128"/>
                </a:lnTo>
                <a:lnTo>
                  <a:pt x="98" y="127"/>
                </a:lnTo>
                <a:lnTo>
                  <a:pt x="96" y="123"/>
                </a:lnTo>
                <a:lnTo>
                  <a:pt x="96" y="121"/>
                </a:lnTo>
                <a:lnTo>
                  <a:pt x="96" y="119"/>
                </a:lnTo>
                <a:lnTo>
                  <a:pt x="101" y="123"/>
                </a:lnTo>
                <a:lnTo>
                  <a:pt x="101" y="123"/>
                </a:lnTo>
                <a:lnTo>
                  <a:pt x="103" y="119"/>
                </a:lnTo>
                <a:lnTo>
                  <a:pt x="118" y="112"/>
                </a:lnTo>
                <a:lnTo>
                  <a:pt x="119" y="111"/>
                </a:lnTo>
                <a:lnTo>
                  <a:pt x="130" y="105"/>
                </a:lnTo>
                <a:lnTo>
                  <a:pt x="132" y="100"/>
                </a:lnTo>
                <a:lnTo>
                  <a:pt x="134" y="100"/>
                </a:lnTo>
                <a:lnTo>
                  <a:pt x="139" y="107"/>
                </a:lnTo>
                <a:lnTo>
                  <a:pt x="141" y="107"/>
                </a:lnTo>
                <a:lnTo>
                  <a:pt x="143" y="93"/>
                </a:lnTo>
                <a:lnTo>
                  <a:pt x="143" y="91"/>
                </a:lnTo>
                <a:lnTo>
                  <a:pt x="137" y="86"/>
                </a:lnTo>
                <a:lnTo>
                  <a:pt x="135" y="59"/>
                </a:lnTo>
                <a:lnTo>
                  <a:pt x="130" y="55"/>
                </a:lnTo>
                <a:lnTo>
                  <a:pt x="130" y="53"/>
                </a:lnTo>
                <a:lnTo>
                  <a:pt x="134" y="46"/>
                </a:lnTo>
                <a:lnTo>
                  <a:pt x="134" y="37"/>
                </a:lnTo>
                <a:lnTo>
                  <a:pt x="132" y="30"/>
                </a:lnTo>
                <a:lnTo>
                  <a:pt x="125" y="28"/>
                </a:lnTo>
                <a:lnTo>
                  <a:pt x="123" y="25"/>
                </a:lnTo>
                <a:lnTo>
                  <a:pt x="121" y="19"/>
                </a:lnTo>
                <a:lnTo>
                  <a:pt x="118" y="21"/>
                </a:lnTo>
                <a:lnTo>
                  <a:pt x="116" y="19"/>
                </a:lnTo>
                <a:lnTo>
                  <a:pt x="116" y="19"/>
                </a:lnTo>
                <a:lnTo>
                  <a:pt x="116" y="16"/>
                </a:lnTo>
                <a:lnTo>
                  <a:pt x="112" y="16"/>
                </a:lnTo>
                <a:lnTo>
                  <a:pt x="110" y="14"/>
                </a:lnTo>
                <a:lnTo>
                  <a:pt x="105" y="14"/>
                </a:lnTo>
                <a:lnTo>
                  <a:pt x="103" y="16"/>
                </a:lnTo>
                <a:lnTo>
                  <a:pt x="103" y="14"/>
                </a:lnTo>
                <a:lnTo>
                  <a:pt x="107" y="12"/>
                </a:lnTo>
                <a:lnTo>
                  <a:pt x="105" y="11"/>
                </a:lnTo>
                <a:lnTo>
                  <a:pt x="103" y="12"/>
                </a:lnTo>
                <a:lnTo>
                  <a:pt x="100" y="16"/>
                </a:lnTo>
                <a:lnTo>
                  <a:pt x="98" y="19"/>
                </a:lnTo>
                <a:lnTo>
                  <a:pt x="96" y="19"/>
                </a:lnTo>
                <a:lnTo>
                  <a:pt x="96" y="18"/>
                </a:lnTo>
                <a:lnTo>
                  <a:pt x="91" y="19"/>
                </a:lnTo>
                <a:lnTo>
                  <a:pt x="87" y="23"/>
                </a:lnTo>
                <a:lnTo>
                  <a:pt x="87" y="25"/>
                </a:lnTo>
                <a:lnTo>
                  <a:pt x="85" y="25"/>
                </a:lnTo>
                <a:lnTo>
                  <a:pt x="82" y="23"/>
                </a:lnTo>
                <a:lnTo>
                  <a:pt x="77" y="27"/>
                </a:lnTo>
                <a:lnTo>
                  <a:pt x="77" y="25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D83E7A-A5DF-4AC8-B0A7-6BBC27286C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AE734D-64DB-4A26-AC54-34C79A3B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3</a:t>
            </a:fld>
            <a:endParaRPr lang="de-DE" altLang="fr-FR"/>
          </a:p>
        </p:txBody>
      </p:sp>
      <p:pic>
        <p:nvPicPr>
          <p:cNvPr id="8" name="Grafik 7" descr="Reagenzgläser">
            <a:extLst>
              <a:ext uri="{FF2B5EF4-FFF2-40B4-BE49-F238E27FC236}">
                <a16:creationId xmlns:a16="http://schemas.microsoft.com/office/drawing/2014/main" id="{6CD94F09-5D4D-4516-88AD-024F8C75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4829" y="3591692"/>
            <a:ext cx="347697" cy="347697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79A8C63-6C83-4EBB-8F03-E59BA0D31A17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9088" y="2918337"/>
            <a:ext cx="518600" cy="5978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860E9EE-5AEB-4054-A2D9-2D685617C21E}"/>
              </a:ext>
            </a:extLst>
          </p:cNvPr>
          <p:cNvCxnSpPr>
            <a:cxnSpLocks/>
          </p:cNvCxnSpPr>
          <p:nvPr/>
        </p:nvCxnSpPr>
        <p:spPr bwMode="auto">
          <a:xfrm>
            <a:off x="5937688" y="2918336"/>
            <a:ext cx="674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5FD05887-83C2-4D94-8D59-74DE73A5F06F}"/>
              </a:ext>
            </a:extLst>
          </p:cNvPr>
          <p:cNvCxnSpPr>
            <a:cxnSpLocks/>
          </p:cNvCxnSpPr>
          <p:nvPr/>
        </p:nvCxnSpPr>
        <p:spPr bwMode="auto">
          <a:xfrm>
            <a:off x="7624142" y="3192122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echteck 49">
            <a:extLst>
              <a:ext uri="{FF2B5EF4-FFF2-40B4-BE49-F238E27FC236}">
                <a16:creationId xmlns:a16="http://schemas.microsoft.com/office/drawing/2014/main" id="{249DCB94-E434-4C85-BC29-CB2637DCF820}"/>
              </a:ext>
            </a:extLst>
          </p:cNvPr>
          <p:cNvSpPr/>
          <p:nvPr/>
        </p:nvSpPr>
        <p:spPr>
          <a:xfrm>
            <a:off x="6612038" y="2404763"/>
            <a:ext cx="2271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mainly used for </a:t>
            </a:r>
            <a:r>
              <a:rPr lang="en-US" sz="1600" b="1" dirty="0">
                <a:solidFill>
                  <a:schemeClr val="accent2"/>
                </a:solidFill>
                <a:latin typeface="BundesSerif Office"/>
              </a:rPr>
              <a:t>ind. processes</a:t>
            </a:r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, e.g. production of ammonia, methanol, etc.</a:t>
            </a:r>
            <a:endParaRPr lang="de-DE" sz="1600" dirty="0">
              <a:solidFill>
                <a:schemeClr val="accent2"/>
              </a:solidFill>
              <a:latin typeface="BundesSerif Office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1674E348-07E2-4E5F-8D92-82DD4301A3DD}"/>
              </a:ext>
            </a:extLst>
          </p:cNvPr>
          <p:cNvSpPr/>
          <p:nvPr/>
        </p:nvSpPr>
        <p:spPr>
          <a:xfrm>
            <a:off x="899591" y="2585163"/>
            <a:ext cx="18540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Total </a:t>
            </a:r>
            <a:r>
              <a:rPr lang="de-DE" sz="1600" dirty="0" err="1">
                <a:solidFill>
                  <a:schemeClr val="accent2"/>
                </a:solidFill>
                <a:latin typeface="BundesSerif Office"/>
              </a:rPr>
              <a:t>yearly</a:t>
            </a:r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 </a:t>
            </a:r>
            <a:r>
              <a:rPr lang="de-DE" sz="1600" dirty="0" err="1">
                <a:solidFill>
                  <a:schemeClr val="accent2"/>
                </a:solidFill>
                <a:latin typeface="BundesSerif Office"/>
              </a:rPr>
              <a:t>production</a:t>
            </a:r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: </a:t>
            </a:r>
            <a:r>
              <a:rPr lang="de-DE" sz="1600" dirty="0" err="1">
                <a:solidFill>
                  <a:schemeClr val="accent2"/>
                </a:solidFill>
                <a:latin typeface="BundesSerif Office"/>
              </a:rPr>
              <a:t>approx</a:t>
            </a:r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. 55 TWh </a:t>
            </a:r>
            <a:r>
              <a:rPr lang="de-DE" sz="1600" dirty="0" err="1">
                <a:solidFill>
                  <a:schemeClr val="accent2"/>
                </a:solidFill>
                <a:latin typeface="BundesSerif Office"/>
              </a:rPr>
              <a:t>mainly</a:t>
            </a:r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 </a:t>
            </a:r>
            <a:r>
              <a:rPr lang="de-DE" sz="1600" b="1" dirty="0">
                <a:solidFill>
                  <a:schemeClr val="accent2"/>
                </a:solidFill>
                <a:latin typeface="BundesSerif Office"/>
              </a:rPr>
              <a:t>„</a:t>
            </a:r>
            <a:r>
              <a:rPr lang="de-DE" sz="1600" b="1" dirty="0" err="1">
                <a:solidFill>
                  <a:schemeClr val="accent2"/>
                </a:solidFill>
                <a:latin typeface="BundesSerif Office"/>
              </a:rPr>
              <a:t>grey</a:t>
            </a:r>
            <a:r>
              <a:rPr lang="de-DE" sz="1600" b="1" dirty="0">
                <a:solidFill>
                  <a:schemeClr val="accent2"/>
                </a:solidFill>
                <a:latin typeface="BundesSerif Office"/>
              </a:rPr>
              <a:t>“ H</a:t>
            </a:r>
            <a:r>
              <a:rPr lang="de-DE" sz="1600" b="1" baseline="-25000" dirty="0">
                <a:solidFill>
                  <a:schemeClr val="accent2"/>
                </a:solidFill>
                <a:latin typeface="BundesSerif Office"/>
              </a:rPr>
              <a:t>2</a:t>
            </a:r>
          </a:p>
        </p:txBody>
      </p: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07039D49-9604-42F9-A3FC-72018E789FC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25271" y="2954185"/>
            <a:ext cx="318092" cy="385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8AB0892-0DB8-4A07-A8C5-A2E72F0F3742}"/>
              </a:ext>
            </a:extLst>
          </p:cNvPr>
          <p:cNvCxnSpPr>
            <a:cxnSpLocks/>
          </p:cNvCxnSpPr>
          <p:nvPr/>
        </p:nvCxnSpPr>
        <p:spPr bwMode="auto">
          <a:xfrm flipV="1">
            <a:off x="2675978" y="2958910"/>
            <a:ext cx="104893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4" name="Grafik 73" descr="Ein Bild, das Teller, Essen, Ende, Schild enthält.&#10;&#10;Automatisch generierte Beschreibung">
            <a:extLst>
              <a:ext uri="{FF2B5EF4-FFF2-40B4-BE49-F238E27FC236}">
                <a16:creationId xmlns:a16="http://schemas.microsoft.com/office/drawing/2014/main" id="{3E61575E-10A4-49E9-8341-CE44F2B6FE9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157" y="5066960"/>
            <a:ext cx="347697" cy="347697"/>
          </a:xfrm>
          <a:prstGeom prst="rect">
            <a:avLst/>
          </a:prstGeom>
        </p:spPr>
      </p:pic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C8DBCB3A-3927-4F58-AD12-769CC8DD4C1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02947" y="4500975"/>
            <a:ext cx="370783" cy="4198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5D8A7A7E-3386-4385-A0D8-B62EB556CE14}"/>
              </a:ext>
            </a:extLst>
          </p:cNvPr>
          <p:cNvCxnSpPr>
            <a:cxnSpLocks/>
          </p:cNvCxnSpPr>
          <p:nvPr/>
        </p:nvCxnSpPr>
        <p:spPr bwMode="auto">
          <a:xfrm flipV="1">
            <a:off x="2753654" y="4505700"/>
            <a:ext cx="104893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hteck 80">
            <a:extLst>
              <a:ext uri="{FF2B5EF4-FFF2-40B4-BE49-F238E27FC236}">
                <a16:creationId xmlns:a16="http://schemas.microsoft.com/office/drawing/2014/main" id="{4AA03F3F-24F5-49CD-AC4F-4D282245688C}"/>
              </a:ext>
            </a:extLst>
          </p:cNvPr>
          <p:cNvSpPr/>
          <p:nvPr/>
        </p:nvSpPr>
        <p:spPr>
          <a:xfrm>
            <a:off x="899591" y="4233374"/>
            <a:ext cx="19664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3,85 TWh </a:t>
            </a:r>
            <a:r>
              <a:rPr lang="de-DE" sz="1600" dirty="0" err="1">
                <a:solidFill>
                  <a:schemeClr val="accent2"/>
                </a:solidFill>
                <a:latin typeface="BundesSerif Office"/>
              </a:rPr>
              <a:t>of</a:t>
            </a:r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 hydrogen </a:t>
            </a:r>
            <a:r>
              <a:rPr lang="de-DE" sz="1600" dirty="0" err="1">
                <a:solidFill>
                  <a:schemeClr val="accent2"/>
                </a:solidFill>
                <a:latin typeface="BundesSerif Office"/>
              </a:rPr>
              <a:t>are</a:t>
            </a:r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 </a:t>
            </a:r>
            <a:r>
              <a:rPr lang="de-DE" sz="1600" dirty="0" err="1">
                <a:solidFill>
                  <a:schemeClr val="accent2"/>
                </a:solidFill>
                <a:latin typeface="BundesSerif Office"/>
              </a:rPr>
              <a:t>produced</a:t>
            </a:r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 via </a:t>
            </a:r>
            <a:r>
              <a:rPr lang="de-DE" sz="1600" b="1" dirty="0" err="1">
                <a:solidFill>
                  <a:schemeClr val="accent2"/>
                </a:solidFill>
                <a:latin typeface="BundesSerif Office"/>
              </a:rPr>
              <a:t>electrolysis</a:t>
            </a:r>
            <a:endParaRPr lang="de-DE" sz="1600" b="1" dirty="0">
              <a:solidFill>
                <a:schemeClr val="accent2"/>
              </a:solidFill>
              <a:latin typeface="BundesSerif Office"/>
            </a:endParaRPr>
          </a:p>
        </p:txBody>
      </p: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9AA26DB1-E53C-429E-88A2-38601322A1C3}"/>
              </a:ext>
            </a:extLst>
          </p:cNvPr>
          <p:cNvGrpSpPr/>
          <p:nvPr/>
        </p:nvGrpSpPr>
        <p:grpSpPr>
          <a:xfrm>
            <a:off x="4063297" y="3500914"/>
            <a:ext cx="226016" cy="329925"/>
            <a:chOff x="5805380" y="3578222"/>
            <a:chExt cx="273701" cy="407319"/>
          </a:xfrm>
        </p:grpSpPr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4453BD46-B09F-4FF9-8576-632BB543B837}"/>
                </a:ext>
              </a:extLst>
            </p:cNvPr>
            <p:cNvSpPr/>
            <p:nvPr/>
          </p:nvSpPr>
          <p:spPr bwMode="auto">
            <a:xfrm>
              <a:off x="5816299" y="3621600"/>
              <a:ext cx="250221" cy="360360"/>
            </a:xfrm>
            <a:prstGeom prst="rect">
              <a:avLst/>
            </a:prstGeom>
            <a:noFill/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85" name="Rechteck: abgerundete Ecken 84">
              <a:extLst>
                <a:ext uri="{FF2B5EF4-FFF2-40B4-BE49-F238E27FC236}">
                  <a16:creationId xmlns:a16="http://schemas.microsoft.com/office/drawing/2014/main" id="{257732B2-48B5-4AE1-AA3A-ED2C1D2FD865}"/>
                </a:ext>
              </a:extLst>
            </p:cNvPr>
            <p:cNvSpPr/>
            <p:nvPr/>
          </p:nvSpPr>
          <p:spPr bwMode="auto">
            <a:xfrm>
              <a:off x="5805380" y="3598740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86" name="Rechteck: abgerundete Ecken 85">
              <a:extLst>
                <a:ext uri="{FF2B5EF4-FFF2-40B4-BE49-F238E27FC236}">
                  <a16:creationId xmlns:a16="http://schemas.microsoft.com/office/drawing/2014/main" id="{CD38C535-E8A6-4AA3-84F3-623F8E53E1BA}"/>
                </a:ext>
              </a:extLst>
            </p:cNvPr>
            <p:cNvSpPr/>
            <p:nvPr/>
          </p:nvSpPr>
          <p:spPr bwMode="auto">
            <a:xfrm>
              <a:off x="5807024" y="3939822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87" name="Rechteck: abgerundete Ecken 86">
              <a:extLst>
                <a:ext uri="{FF2B5EF4-FFF2-40B4-BE49-F238E27FC236}">
                  <a16:creationId xmlns:a16="http://schemas.microsoft.com/office/drawing/2014/main" id="{51BCF654-5061-43CC-BD9D-A942C3917A70}"/>
                </a:ext>
              </a:extLst>
            </p:cNvPr>
            <p:cNvSpPr/>
            <p:nvPr/>
          </p:nvSpPr>
          <p:spPr bwMode="auto">
            <a:xfrm>
              <a:off x="5805380" y="3764168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AED23C41-8A0C-4849-B7BE-CFB14FFEA928}"/>
                </a:ext>
              </a:extLst>
            </p:cNvPr>
            <p:cNvCxnSpPr/>
            <p:nvPr/>
          </p:nvCxnSpPr>
          <p:spPr bwMode="auto">
            <a:xfrm>
              <a:off x="5832231" y="3578222"/>
              <a:ext cx="50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F377B17D-456F-4C2F-B004-0D76122EDF2F}"/>
                </a:ext>
              </a:extLst>
            </p:cNvPr>
            <p:cNvCxnSpPr/>
            <p:nvPr/>
          </p:nvCxnSpPr>
          <p:spPr bwMode="auto">
            <a:xfrm>
              <a:off x="5871740" y="3581401"/>
              <a:ext cx="0" cy="1563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Gerader Verbinder 89">
              <a:extLst>
                <a:ext uri="{FF2B5EF4-FFF2-40B4-BE49-F238E27FC236}">
                  <a16:creationId xmlns:a16="http://schemas.microsoft.com/office/drawing/2014/main" id="{60F9415A-5C5F-42DA-94B5-B8361D04E16D}"/>
                </a:ext>
              </a:extLst>
            </p:cNvPr>
            <p:cNvCxnSpPr/>
            <p:nvPr/>
          </p:nvCxnSpPr>
          <p:spPr bwMode="auto">
            <a:xfrm>
              <a:off x="5846338" y="3581390"/>
              <a:ext cx="0" cy="1563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5E5C279B-5DF8-407C-9411-07C598D64FE3}"/>
                </a:ext>
              </a:extLst>
            </p:cNvPr>
            <p:cNvSpPr/>
            <p:nvPr/>
          </p:nvSpPr>
          <p:spPr bwMode="auto">
            <a:xfrm>
              <a:off x="5912898" y="3663489"/>
              <a:ext cx="60308" cy="87994"/>
            </a:xfrm>
            <a:custGeom>
              <a:avLst/>
              <a:gdLst>
                <a:gd name="connsiteX0" fmla="*/ 216000 w 436800"/>
                <a:gd name="connsiteY0" fmla="*/ 0 h 571200"/>
                <a:gd name="connsiteX1" fmla="*/ 273600 w 436800"/>
                <a:gd name="connsiteY1" fmla="*/ 24000 h 571200"/>
                <a:gd name="connsiteX2" fmla="*/ 292800 w 436800"/>
                <a:gd name="connsiteY2" fmla="*/ 57600 h 571200"/>
                <a:gd name="connsiteX3" fmla="*/ 326400 w 436800"/>
                <a:gd name="connsiteY3" fmla="*/ 98400 h 571200"/>
                <a:gd name="connsiteX4" fmla="*/ 355200 w 436800"/>
                <a:gd name="connsiteY4" fmla="*/ 141600 h 571200"/>
                <a:gd name="connsiteX5" fmla="*/ 384000 w 436800"/>
                <a:gd name="connsiteY5" fmla="*/ 194400 h 571200"/>
                <a:gd name="connsiteX6" fmla="*/ 410400 w 436800"/>
                <a:gd name="connsiteY6" fmla="*/ 240000 h 571200"/>
                <a:gd name="connsiteX7" fmla="*/ 432000 w 436800"/>
                <a:gd name="connsiteY7" fmla="*/ 307200 h 571200"/>
                <a:gd name="connsiteX8" fmla="*/ 436800 w 436800"/>
                <a:gd name="connsiteY8" fmla="*/ 367200 h 571200"/>
                <a:gd name="connsiteX9" fmla="*/ 427200 w 436800"/>
                <a:gd name="connsiteY9" fmla="*/ 427200 h 571200"/>
                <a:gd name="connsiteX10" fmla="*/ 415200 w 436800"/>
                <a:gd name="connsiteY10" fmla="*/ 465600 h 571200"/>
                <a:gd name="connsiteX11" fmla="*/ 384000 w 436800"/>
                <a:gd name="connsiteY11" fmla="*/ 494400 h 571200"/>
                <a:gd name="connsiteX12" fmla="*/ 357600 w 436800"/>
                <a:gd name="connsiteY12" fmla="*/ 532800 h 571200"/>
                <a:gd name="connsiteX13" fmla="*/ 307200 w 436800"/>
                <a:gd name="connsiteY13" fmla="*/ 554400 h 571200"/>
                <a:gd name="connsiteX14" fmla="*/ 271200 w 436800"/>
                <a:gd name="connsiteY14" fmla="*/ 564000 h 571200"/>
                <a:gd name="connsiteX15" fmla="*/ 230400 w 436800"/>
                <a:gd name="connsiteY15" fmla="*/ 568800 h 571200"/>
                <a:gd name="connsiteX16" fmla="*/ 194400 w 436800"/>
                <a:gd name="connsiteY16" fmla="*/ 571200 h 571200"/>
                <a:gd name="connsiteX17" fmla="*/ 163200 w 436800"/>
                <a:gd name="connsiteY17" fmla="*/ 568800 h 571200"/>
                <a:gd name="connsiteX18" fmla="*/ 127200 w 436800"/>
                <a:gd name="connsiteY18" fmla="*/ 561600 h 571200"/>
                <a:gd name="connsiteX19" fmla="*/ 108000 w 436800"/>
                <a:gd name="connsiteY19" fmla="*/ 542400 h 571200"/>
                <a:gd name="connsiteX20" fmla="*/ 69600 w 436800"/>
                <a:gd name="connsiteY20" fmla="*/ 520800 h 571200"/>
                <a:gd name="connsiteX21" fmla="*/ 48000 w 436800"/>
                <a:gd name="connsiteY21" fmla="*/ 489600 h 571200"/>
                <a:gd name="connsiteX22" fmla="*/ 21600 w 436800"/>
                <a:gd name="connsiteY22" fmla="*/ 448800 h 571200"/>
                <a:gd name="connsiteX23" fmla="*/ 0 w 436800"/>
                <a:gd name="connsiteY23" fmla="*/ 384000 h 571200"/>
                <a:gd name="connsiteX24" fmla="*/ 0 w 436800"/>
                <a:gd name="connsiteY24" fmla="*/ 331200 h 571200"/>
                <a:gd name="connsiteX25" fmla="*/ 14400 w 436800"/>
                <a:gd name="connsiteY25" fmla="*/ 271200 h 571200"/>
                <a:gd name="connsiteX26" fmla="*/ 43200 w 436800"/>
                <a:gd name="connsiteY26" fmla="*/ 204000 h 571200"/>
                <a:gd name="connsiteX27" fmla="*/ 72000 w 436800"/>
                <a:gd name="connsiteY27" fmla="*/ 153600 h 571200"/>
                <a:gd name="connsiteX28" fmla="*/ 96000 w 436800"/>
                <a:gd name="connsiteY28" fmla="*/ 120000 h 571200"/>
                <a:gd name="connsiteX29" fmla="*/ 122400 w 436800"/>
                <a:gd name="connsiteY29" fmla="*/ 81600 h 571200"/>
                <a:gd name="connsiteX30" fmla="*/ 158400 w 436800"/>
                <a:gd name="connsiteY30" fmla="*/ 40800 h 571200"/>
                <a:gd name="connsiteX31" fmla="*/ 216000 w 436800"/>
                <a:gd name="connsiteY31" fmla="*/ 0 h 57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6800" h="571200">
                  <a:moveTo>
                    <a:pt x="216000" y="0"/>
                  </a:moveTo>
                  <a:lnTo>
                    <a:pt x="273600" y="24000"/>
                  </a:lnTo>
                  <a:lnTo>
                    <a:pt x="292800" y="57600"/>
                  </a:lnTo>
                  <a:lnTo>
                    <a:pt x="326400" y="98400"/>
                  </a:lnTo>
                  <a:lnTo>
                    <a:pt x="355200" y="141600"/>
                  </a:lnTo>
                  <a:lnTo>
                    <a:pt x="384000" y="194400"/>
                  </a:lnTo>
                  <a:lnTo>
                    <a:pt x="410400" y="240000"/>
                  </a:lnTo>
                  <a:lnTo>
                    <a:pt x="432000" y="307200"/>
                  </a:lnTo>
                  <a:lnTo>
                    <a:pt x="436800" y="367200"/>
                  </a:lnTo>
                  <a:lnTo>
                    <a:pt x="427200" y="427200"/>
                  </a:lnTo>
                  <a:lnTo>
                    <a:pt x="415200" y="465600"/>
                  </a:lnTo>
                  <a:lnTo>
                    <a:pt x="384000" y="494400"/>
                  </a:lnTo>
                  <a:lnTo>
                    <a:pt x="357600" y="532800"/>
                  </a:lnTo>
                  <a:lnTo>
                    <a:pt x="307200" y="554400"/>
                  </a:lnTo>
                  <a:lnTo>
                    <a:pt x="271200" y="564000"/>
                  </a:lnTo>
                  <a:lnTo>
                    <a:pt x="230400" y="568800"/>
                  </a:lnTo>
                  <a:lnTo>
                    <a:pt x="194400" y="571200"/>
                  </a:lnTo>
                  <a:lnTo>
                    <a:pt x="163200" y="568800"/>
                  </a:lnTo>
                  <a:lnTo>
                    <a:pt x="127200" y="561600"/>
                  </a:lnTo>
                  <a:lnTo>
                    <a:pt x="108000" y="542400"/>
                  </a:lnTo>
                  <a:lnTo>
                    <a:pt x="69600" y="520800"/>
                  </a:lnTo>
                  <a:lnTo>
                    <a:pt x="48000" y="489600"/>
                  </a:lnTo>
                  <a:lnTo>
                    <a:pt x="21600" y="448800"/>
                  </a:lnTo>
                  <a:lnTo>
                    <a:pt x="0" y="384000"/>
                  </a:lnTo>
                  <a:lnTo>
                    <a:pt x="0" y="331200"/>
                  </a:lnTo>
                  <a:lnTo>
                    <a:pt x="14400" y="271200"/>
                  </a:lnTo>
                  <a:lnTo>
                    <a:pt x="43200" y="204000"/>
                  </a:lnTo>
                  <a:lnTo>
                    <a:pt x="72000" y="153600"/>
                  </a:lnTo>
                  <a:lnTo>
                    <a:pt x="96000" y="120000"/>
                  </a:lnTo>
                  <a:lnTo>
                    <a:pt x="122400" y="81600"/>
                  </a:lnTo>
                  <a:lnTo>
                    <a:pt x="158400" y="40800"/>
                  </a:lnTo>
                  <a:lnTo>
                    <a:pt x="216000" y="0"/>
                  </a:lnTo>
                  <a:close/>
                </a:path>
              </a:pathLst>
            </a:custGeom>
            <a:solidFill>
              <a:srgbClr val="2F465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</p:grp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EE68A5FF-049E-4286-BBC0-095AB41619DF}"/>
              </a:ext>
            </a:extLst>
          </p:cNvPr>
          <p:cNvGrpSpPr/>
          <p:nvPr/>
        </p:nvGrpSpPr>
        <p:grpSpPr>
          <a:xfrm>
            <a:off x="4725241" y="4810678"/>
            <a:ext cx="226016" cy="329925"/>
            <a:chOff x="5805380" y="3578222"/>
            <a:chExt cx="273701" cy="407319"/>
          </a:xfrm>
        </p:grpSpPr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E4AC17DD-5B4B-48DB-A368-567BC9136E49}"/>
                </a:ext>
              </a:extLst>
            </p:cNvPr>
            <p:cNvSpPr/>
            <p:nvPr/>
          </p:nvSpPr>
          <p:spPr bwMode="auto">
            <a:xfrm>
              <a:off x="5816299" y="3621600"/>
              <a:ext cx="250221" cy="360360"/>
            </a:xfrm>
            <a:prstGeom prst="rect">
              <a:avLst/>
            </a:prstGeom>
            <a:noFill/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94" name="Rechteck: abgerundete Ecken 93">
              <a:extLst>
                <a:ext uri="{FF2B5EF4-FFF2-40B4-BE49-F238E27FC236}">
                  <a16:creationId xmlns:a16="http://schemas.microsoft.com/office/drawing/2014/main" id="{D670C8D2-C12C-46C3-8882-D5AB100D7C70}"/>
                </a:ext>
              </a:extLst>
            </p:cNvPr>
            <p:cNvSpPr/>
            <p:nvPr/>
          </p:nvSpPr>
          <p:spPr bwMode="auto">
            <a:xfrm>
              <a:off x="5805380" y="3598740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95" name="Rechteck: abgerundete Ecken 94">
              <a:extLst>
                <a:ext uri="{FF2B5EF4-FFF2-40B4-BE49-F238E27FC236}">
                  <a16:creationId xmlns:a16="http://schemas.microsoft.com/office/drawing/2014/main" id="{5D64B3E6-082C-4F44-A5D1-4B401FC75FEF}"/>
                </a:ext>
              </a:extLst>
            </p:cNvPr>
            <p:cNvSpPr/>
            <p:nvPr/>
          </p:nvSpPr>
          <p:spPr bwMode="auto">
            <a:xfrm>
              <a:off x="5807024" y="3939822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96" name="Rechteck: abgerundete Ecken 95">
              <a:extLst>
                <a:ext uri="{FF2B5EF4-FFF2-40B4-BE49-F238E27FC236}">
                  <a16:creationId xmlns:a16="http://schemas.microsoft.com/office/drawing/2014/main" id="{D3A99D13-1421-4D55-8D2F-2CE52C81296E}"/>
                </a:ext>
              </a:extLst>
            </p:cNvPr>
            <p:cNvSpPr/>
            <p:nvPr/>
          </p:nvSpPr>
          <p:spPr bwMode="auto">
            <a:xfrm>
              <a:off x="5805380" y="3764168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cxnSp>
          <p:nvCxnSpPr>
            <p:cNvPr id="97" name="Gerader Verbinder 96">
              <a:extLst>
                <a:ext uri="{FF2B5EF4-FFF2-40B4-BE49-F238E27FC236}">
                  <a16:creationId xmlns:a16="http://schemas.microsoft.com/office/drawing/2014/main" id="{BB353E02-A4EA-47AB-A9C4-BA11885EDF63}"/>
                </a:ext>
              </a:extLst>
            </p:cNvPr>
            <p:cNvCxnSpPr/>
            <p:nvPr/>
          </p:nvCxnSpPr>
          <p:spPr bwMode="auto">
            <a:xfrm>
              <a:off x="5832231" y="3578222"/>
              <a:ext cx="50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EB972C42-E84D-4FAF-8EA3-60BD2198A6DB}"/>
                </a:ext>
              </a:extLst>
            </p:cNvPr>
            <p:cNvCxnSpPr/>
            <p:nvPr/>
          </p:nvCxnSpPr>
          <p:spPr bwMode="auto">
            <a:xfrm>
              <a:off x="5871740" y="3581401"/>
              <a:ext cx="0" cy="1563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Gerader Verbinder 98">
              <a:extLst>
                <a:ext uri="{FF2B5EF4-FFF2-40B4-BE49-F238E27FC236}">
                  <a16:creationId xmlns:a16="http://schemas.microsoft.com/office/drawing/2014/main" id="{35F1302E-D58B-420F-B56E-D5608D5B0C87}"/>
                </a:ext>
              </a:extLst>
            </p:cNvPr>
            <p:cNvCxnSpPr/>
            <p:nvPr/>
          </p:nvCxnSpPr>
          <p:spPr bwMode="auto">
            <a:xfrm>
              <a:off x="5846338" y="3581390"/>
              <a:ext cx="0" cy="1563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BE728217-E241-4A75-9454-A0B49F56DDA7}"/>
                </a:ext>
              </a:extLst>
            </p:cNvPr>
            <p:cNvSpPr/>
            <p:nvPr/>
          </p:nvSpPr>
          <p:spPr bwMode="auto">
            <a:xfrm>
              <a:off x="5912898" y="3663489"/>
              <a:ext cx="60308" cy="87994"/>
            </a:xfrm>
            <a:custGeom>
              <a:avLst/>
              <a:gdLst>
                <a:gd name="connsiteX0" fmla="*/ 216000 w 436800"/>
                <a:gd name="connsiteY0" fmla="*/ 0 h 571200"/>
                <a:gd name="connsiteX1" fmla="*/ 273600 w 436800"/>
                <a:gd name="connsiteY1" fmla="*/ 24000 h 571200"/>
                <a:gd name="connsiteX2" fmla="*/ 292800 w 436800"/>
                <a:gd name="connsiteY2" fmla="*/ 57600 h 571200"/>
                <a:gd name="connsiteX3" fmla="*/ 326400 w 436800"/>
                <a:gd name="connsiteY3" fmla="*/ 98400 h 571200"/>
                <a:gd name="connsiteX4" fmla="*/ 355200 w 436800"/>
                <a:gd name="connsiteY4" fmla="*/ 141600 h 571200"/>
                <a:gd name="connsiteX5" fmla="*/ 384000 w 436800"/>
                <a:gd name="connsiteY5" fmla="*/ 194400 h 571200"/>
                <a:gd name="connsiteX6" fmla="*/ 410400 w 436800"/>
                <a:gd name="connsiteY6" fmla="*/ 240000 h 571200"/>
                <a:gd name="connsiteX7" fmla="*/ 432000 w 436800"/>
                <a:gd name="connsiteY7" fmla="*/ 307200 h 571200"/>
                <a:gd name="connsiteX8" fmla="*/ 436800 w 436800"/>
                <a:gd name="connsiteY8" fmla="*/ 367200 h 571200"/>
                <a:gd name="connsiteX9" fmla="*/ 427200 w 436800"/>
                <a:gd name="connsiteY9" fmla="*/ 427200 h 571200"/>
                <a:gd name="connsiteX10" fmla="*/ 415200 w 436800"/>
                <a:gd name="connsiteY10" fmla="*/ 465600 h 571200"/>
                <a:gd name="connsiteX11" fmla="*/ 384000 w 436800"/>
                <a:gd name="connsiteY11" fmla="*/ 494400 h 571200"/>
                <a:gd name="connsiteX12" fmla="*/ 357600 w 436800"/>
                <a:gd name="connsiteY12" fmla="*/ 532800 h 571200"/>
                <a:gd name="connsiteX13" fmla="*/ 307200 w 436800"/>
                <a:gd name="connsiteY13" fmla="*/ 554400 h 571200"/>
                <a:gd name="connsiteX14" fmla="*/ 271200 w 436800"/>
                <a:gd name="connsiteY14" fmla="*/ 564000 h 571200"/>
                <a:gd name="connsiteX15" fmla="*/ 230400 w 436800"/>
                <a:gd name="connsiteY15" fmla="*/ 568800 h 571200"/>
                <a:gd name="connsiteX16" fmla="*/ 194400 w 436800"/>
                <a:gd name="connsiteY16" fmla="*/ 571200 h 571200"/>
                <a:gd name="connsiteX17" fmla="*/ 163200 w 436800"/>
                <a:gd name="connsiteY17" fmla="*/ 568800 h 571200"/>
                <a:gd name="connsiteX18" fmla="*/ 127200 w 436800"/>
                <a:gd name="connsiteY18" fmla="*/ 561600 h 571200"/>
                <a:gd name="connsiteX19" fmla="*/ 108000 w 436800"/>
                <a:gd name="connsiteY19" fmla="*/ 542400 h 571200"/>
                <a:gd name="connsiteX20" fmla="*/ 69600 w 436800"/>
                <a:gd name="connsiteY20" fmla="*/ 520800 h 571200"/>
                <a:gd name="connsiteX21" fmla="*/ 48000 w 436800"/>
                <a:gd name="connsiteY21" fmla="*/ 489600 h 571200"/>
                <a:gd name="connsiteX22" fmla="*/ 21600 w 436800"/>
                <a:gd name="connsiteY22" fmla="*/ 448800 h 571200"/>
                <a:gd name="connsiteX23" fmla="*/ 0 w 436800"/>
                <a:gd name="connsiteY23" fmla="*/ 384000 h 571200"/>
                <a:gd name="connsiteX24" fmla="*/ 0 w 436800"/>
                <a:gd name="connsiteY24" fmla="*/ 331200 h 571200"/>
                <a:gd name="connsiteX25" fmla="*/ 14400 w 436800"/>
                <a:gd name="connsiteY25" fmla="*/ 271200 h 571200"/>
                <a:gd name="connsiteX26" fmla="*/ 43200 w 436800"/>
                <a:gd name="connsiteY26" fmla="*/ 204000 h 571200"/>
                <a:gd name="connsiteX27" fmla="*/ 72000 w 436800"/>
                <a:gd name="connsiteY27" fmla="*/ 153600 h 571200"/>
                <a:gd name="connsiteX28" fmla="*/ 96000 w 436800"/>
                <a:gd name="connsiteY28" fmla="*/ 120000 h 571200"/>
                <a:gd name="connsiteX29" fmla="*/ 122400 w 436800"/>
                <a:gd name="connsiteY29" fmla="*/ 81600 h 571200"/>
                <a:gd name="connsiteX30" fmla="*/ 158400 w 436800"/>
                <a:gd name="connsiteY30" fmla="*/ 40800 h 571200"/>
                <a:gd name="connsiteX31" fmla="*/ 216000 w 436800"/>
                <a:gd name="connsiteY31" fmla="*/ 0 h 57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6800" h="571200">
                  <a:moveTo>
                    <a:pt x="216000" y="0"/>
                  </a:moveTo>
                  <a:lnTo>
                    <a:pt x="273600" y="24000"/>
                  </a:lnTo>
                  <a:lnTo>
                    <a:pt x="292800" y="57600"/>
                  </a:lnTo>
                  <a:lnTo>
                    <a:pt x="326400" y="98400"/>
                  </a:lnTo>
                  <a:lnTo>
                    <a:pt x="355200" y="141600"/>
                  </a:lnTo>
                  <a:lnTo>
                    <a:pt x="384000" y="194400"/>
                  </a:lnTo>
                  <a:lnTo>
                    <a:pt x="410400" y="240000"/>
                  </a:lnTo>
                  <a:lnTo>
                    <a:pt x="432000" y="307200"/>
                  </a:lnTo>
                  <a:lnTo>
                    <a:pt x="436800" y="367200"/>
                  </a:lnTo>
                  <a:lnTo>
                    <a:pt x="427200" y="427200"/>
                  </a:lnTo>
                  <a:lnTo>
                    <a:pt x="415200" y="465600"/>
                  </a:lnTo>
                  <a:lnTo>
                    <a:pt x="384000" y="494400"/>
                  </a:lnTo>
                  <a:lnTo>
                    <a:pt x="357600" y="532800"/>
                  </a:lnTo>
                  <a:lnTo>
                    <a:pt x="307200" y="554400"/>
                  </a:lnTo>
                  <a:lnTo>
                    <a:pt x="271200" y="564000"/>
                  </a:lnTo>
                  <a:lnTo>
                    <a:pt x="230400" y="568800"/>
                  </a:lnTo>
                  <a:lnTo>
                    <a:pt x="194400" y="571200"/>
                  </a:lnTo>
                  <a:lnTo>
                    <a:pt x="163200" y="568800"/>
                  </a:lnTo>
                  <a:lnTo>
                    <a:pt x="127200" y="561600"/>
                  </a:lnTo>
                  <a:lnTo>
                    <a:pt x="108000" y="542400"/>
                  </a:lnTo>
                  <a:lnTo>
                    <a:pt x="69600" y="520800"/>
                  </a:lnTo>
                  <a:lnTo>
                    <a:pt x="48000" y="489600"/>
                  </a:lnTo>
                  <a:lnTo>
                    <a:pt x="21600" y="448800"/>
                  </a:lnTo>
                  <a:lnTo>
                    <a:pt x="0" y="384000"/>
                  </a:lnTo>
                  <a:lnTo>
                    <a:pt x="0" y="331200"/>
                  </a:lnTo>
                  <a:lnTo>
                    <a:pt x="14400" y="271200"/>
                  </a:lnTo>
                  <a:lnTo>
                    <a:pt x="43200" y="204000"/>
                  </a:lnTo>
                  <a:lnTo>
                    <a:pt x="72000" y="153600"/>
                  </a:lnTo>
                  <a:lnTo>
                    <a:pt x="96000" y="120000"/>
                  </a:lnTo>
                  <a:lnTo>
                    <a:pt x="122400" y="81600"/>
                  </a:lnTo>
                  <a:lnTo>
                    <a:pt x="158400" y="40800"/>
                  </a:lnTo>
                  <a:lnTo>
                    <a:pt x="216000" y="0"/>
                  </a:lnTo>
                  <a:close/>
                </a:path>
              </a:pathLst>
            </a:custGeom>
            <a:solidFill>
              <a:srgbClr val="2F465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</p:grpSp>
      <p:pic>
        <p:nvPicPr>
          <p:cNvPr id="102" name="Grafik 101" descr="Reagenzgläser">
            <a:extLst>
              <a:ext uri="{FF2B5EF4-FFF2-40B4-BE49-F238E27FC236}">
                <a16:creationId xmlns:a16="http://schemas.microsoft.com/office/drawing/2014/main" id="{19895FD5-BE6F-419A-9DAB-4E8D7D81E7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8173" y="4219129"/>
            <a:ext cx="347697" cy="347697"/>
          </a:xfrm>
          <a:prstGeom prst="rect">
            <a:avLst/>
          </a:prstGeom>
        </p:spPr>
      </p:pic>
      <p:sp>
        <p:nvSpPr>
          <p:cNvPr id="39" name="Titel 1">
            <a:extLst>
              <a:ext uri="{FF2B5EF4-FFF2-40B4-BE49-F238E27FC236}">
                <a16:creationId xmlns:a16="http://schemas.microsoft.com/office/drawing/2014/main" id="{B31C8122-F739-4D43-98E3-EC9CF26C89CF}"/>
              </a:ext>
            </a:extLst>
          </p:cNvPr>
          <p:cNvSpPr txBox="1">
            <a:spLocks/>
          </p:cNvSpPr>
          <p:nvPr/>
        </p:nvSpPr>
        <p:spPr bwMode="auto">
          <a:xfrm>
            <a:off x="899591" y="1604598"/>
            <a:ext cx="7851301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3600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9pPr>
          </a:lstStyle>
          <a:p>
            <a:pPr defTabSz="914400"/>
            <a:r>
              <a:rPr lang="de-DE" b="1" dirty="0"/>
              <a:t>Hydrogen in Germany: State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play</a:t>
            </a:r>
            <a:endParaRPr lang="de-DE" b="1" kern="0" dirty="0"/>
          </a:p>
        </p:txBody>
      </p:sp>
      <p:pic>
        <p:nvPicPr>
          <p:cNvPr id="38" name="Grafik 37" descr="Reagenzgläser">
            <a:extLst>
              <a:ext uri="{FF2B5EF4-FFF2-40B4-BE49-F238E27FC236}">
                <a16:creationId xmlns:a16="http://schemas.microsoft.com/office/drawing/2014/main" id="{6CD94F09-5D4D-4516-88AD-024F8C75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6157" y="3018273"/>
            <a:ext cx="347697" cy="347697"/>
          </a:xfrm>
          <a:prstGeom prst="rect">
            <a:avLst/>
          </a:prstGeom>
        </p:spPr>
      </p:pic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29FF761-96F6-403A-BB86-C48DC8294357}"/>
              </a:ext>
            </a:extLst>
          </p:cNvPr>
          <p:cNvCxnSpPr>
            <a:cxnSpLocks/>
          </p:cNvCxnSpPr>
          <p:nvPr/>
        </p:nvCxnSpPr>
        <p:spPr bwMode="auto">
          <a:xfrm>
            <a:off x="5223178" y="3939389"/>
            <a:ext cx="802107" cy="8813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C86EA07C-ACD4-42DD-BA22-7654FD8CF10E}"/>
              </a:ext>
            </a:extLst>
          </p:cNvPr>
          <p:cNvCxnSpPr>
            <a:cxnSpLocks/>
          </p:cNvCxnSpPr>
          <p:nvPr/>
        </p:nvCxnSpPr>
        <p:spPr bwMode="auto">
          <a:xfrm>
            <a:off x="6025285" y="4820778"/>
            <a:ext cx="674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hteck 46">
            <a:extLst>
              <a:ext uri="{FF2B5EF4-FFF2-40B4-BE49-F238E27FC236}">
                <a16:creationId xmlns:a16="http://schemas.microsoft.com/office/drawing/2014/main" id="{ECD3414E-83FD-4544-AAB1-884C097EB378}"/>
              </a:ext>
            </a:extLst>
          </p:cNvPr>
          <p:cNvSpPr/>
          <p:nvPr/>
        </p:nvSpPr>
        <p:spPr>
          <a:xfrm>
            <a:off x="6699635" y="4307205"/>
            <a:ext cx="19363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BundesSerif Office"/>
              </a:rPr>
              <a:t>H</a:t>
            </a:r>
            <a:r>
              <a:rPr lang="en-US" sz="1600" b="1" baseline="-25000" dirty="0">
                <a:solidFill>
                  <a:schemeClr val="accent2"/>
                </a:solidFill>
                <a:latin typeface="BundesSerif Office"/>
              </a:rPr>
              <a:t>2</a:t>
            </a:r>
            <a:r>
              <a:rPr lang="en-US" sz="1600" b="1" dirty="0">
                <a:solidFill>
                  <a:schemeClr val="accent2"/>
                </a:solidFill>
                <a:latin typeface="BundesSerif Office"/>
              </a:rPr>
              <a:t>-infrastructure</a:t>
            </a:r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:</a:t>
            </a:r>
          </a:p>
          <a:p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Private networks operated by Air Liquide (&gt;250 km) and Linde (90 km)</a:t>
            </a:r>
            <a:endParaRPr lang="de-DE" sz="1600" dirty="0">
              <a:solidFill>
                <a:schemeClr val="accent2"/>
              </a:solidFill>
              <a:latin typeface="BundesSerif Office"/>
            </a:endParaRP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3827D649-651E-45C3-89AE-5E966F4C62B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97119" y="4113772"/>
            <a:ext cx="1310798" cy="749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Grafik 22">
            <a:extLst>
              <a:ext uri="{FF2B5EF4-FFF2-40B4-BE49-F238E27FC236}">
                <a16:creationId xmlns:a16="http://schemas.microsoft.com/office/drawing/2014/main" id="{E863F622-01AC-4A0A-8CC4-D6C53772EB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9039" y="3626910"/>
            <a:ext cx="254139" cy="333794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4396F37-B8B2-45C8-8FB5-B69EBE9F55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3815" y="3903568"/>
            <a:ext cx="254139" cy="33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7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C8122-F739-4D43-98E3-EC9CF26C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638121"/>
            <a:ext cx="8244777" cy="360363"/>
          </a:xfrm>
        </p:spPr>
        <p:txBody>
          <a:bodyPr/>
          <a:lstStyle/>
          <a:p>
            <a:r>
              <a:rPr lang="de-DE" b="1" dirty="0"/>
              <a:t>Future </a:t>
            </a:r>
            <a:r>
              <a:rPr lang="de-DE" b="1" dirty="0" err="1"/>
              <a:t>of</a:t>
            </a:r>
            <a:r>
              <a:rPr lang="de-DE" b="1" dirty="0"/>
              <a:t> hydrogen in Germany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D83E7A-A5DF-4AC8-B0A7-6BBC27286C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AE734D-64DB-4A26-AC54-34C79A3B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4</a:t>
            </a:fld>
            <a:endParaRPr lang="de-DE" altLang="fr-FR"/>
          </a:p>
        </p:txBody>
      </p:sp>
      <p:sp>
        <p:nvSpPr>
          <p:cNvPr id="6" name="Freeform 2242">
            <a:extLst>
              <a:ext uri="{FF2B5EF4-FFF2-40B4-BE49-F238E27FC236}">
                <a16:creationId xmlns:a16="http://schemas.microsoft.com/office/drawing/2014/main" id="{E4898C06-0A59-4A98-A509-6CE373FD9D48}"/>
              </a:ext>
            </a:extLst>
          </p:cNvPr>
          <p:cNvSpPr>
            <a:spLocks/>
          </p:cNvSpPr>
          <p:nvPr/>
        </p:nvSpPr>
        <p:spPr bwMode="auto">
          <a:xfrm>
            <a:off x="3278122" y="2466659"/>
            <a:ext cx="2587756" cy="3442295"/>
          </a:xfrm>
          <a:custGeom>
            <a:avLst/>
            <a:gdLst>
              <a:gd name="T0" fmla="*/ 77 w 143"/>
              <a:gd name="T1" fmla="*/ 21 h 191"/>
              <a:gd name="T2" fmla="*/ 80 w 143"/>
              <a:gd name="T3" fmla="*/ 14 h 191"/>
              <a:gd name="T4" fmla="*/ 71 w 143"/>
              <a:gd name="T5" fmla="*/ 14 h 191"/>
              <a:gd name="T6" fmla="*/ 66 w 143"/>
              <a:gd name="T7" fmla="*/ 14 h 191"/>
              <a:gd name="T8" fmla="*/ 62 w 143"/>
              <a:gd name="T9" fmla="*/ 11 h 191"/>
              <a:gd name="T10" fmla="*/ 62 w 143"/>
              <a:gd name="T11" fmla="*/ 2 h 191"/>
              <a:gd name="T12" fmla="*/ 55 w 143"/>
              <a:gd name="T13" fmla="*/ 0 h 191"/>
              <a:gd name="T14" fmla="*/ 44 w 143"/>
              <a:gd name="T15" fmla="*/ 0 h 191"/>
              <a:gd name="T16" fmla="*/ 44 w 143"/>
              <a:gd name="T17" fmla="*/ 12 h 191"/>
              <a:gd name="T18" fmla="*/ 46 w 143"/>
              <a:gd name="T19" fmla="*/ 16 h 191"/>
              <a:gd name="T20" fmla="*/ 46 w 143"/>
              <a:gd name="T21" fmla="*/ 19 h 191"/>
              <a:gd name="T22" fmla="*/ 46 w 143"/>
              <a:gd name="T23" fmla="*/ 23 h 191"/>
              <a:gd name="T24" fmla="*/ 50 w 143"/>
              <a:gd name="T25" fmla="*/ 28 h 191"/>
              <a:gd name="T26" fmla="*/ 41 w 143"/>
              <a:gd name="T27" fmla="*/ 37 h 191"/>
              <a:gd name="T28" fmla="*/ 37 w 143"/>
              <a:gd name="T29" fmla="*/ 36 h 191"/>
              <a:gd name="T30" fmla="*/ 35 w 143"/>
              <a:gd name="T31" fmla="*/ 36 h 191"/>
              <a:gd name="T32" fmla="*/ 21 w 143"/>
              <a:gd name="T33" fmla="*/ 34 h 191"/>
              <a:gd name="T34" fmla="*/ 18 w 143"/>
              <a:gd name="T35" fmla="*/ 39 h 191"/>
              <a:gd name="T36" fmla="*/ 25 w 143"/>
              <a:gd name="T37" fmla="*/ 43 h 191"/>
              <a:gd name="T38" fmla="*/ 23 w 143"/>
              <a:gd name="T39" fmla="*/ 43 h 191"/>
              <a:gd name="T40" fmla="*/ 10 w 143"/>
              <a:gd name="T41" fmla="*/ 61 h 191"/>
              <a:gd name="T42" fmla="*/ 18 w 143"/>
              <a:gd name="T43" fmla="*/ 69 h 191"/>
              <a:gd name="T44" fmla="*/ 12 w 143"/>
              <a:gd name="T45" fmla="*/ 77 h 191"/>
              <a:gd name="T46" fmla="*/ 3 w 143"/>
              <a:gd name="T47" fmla="*/ 78 h 191"/>
              <a:gd name="T48" fmla="*/ 0 w 143"/>
              <a:gd name="T49" fmla="*/ 100 h 191"/>
              <a:gd name="T50" fmla="*/ 2 w 143"/>
              <a:gd name="T51" fmla="*/ 109 h 191"/>
              <a:gd name="T52" fmla="*/ 5 w 143"/>
              <a:gd name="T53" fmla="*/ 116 h 191"/>
              <a:gd name="T54" fmla="*/ 5 w 143"/>
              <a:gd name="T55" fmla="*/ 125 h 191"/>
              <a:gd name="T56" fmla="*/ 7 w 143"/>
              <a:gd name="T57" fmla="*/ 134 h 191"/>
              <a:gd name="T58" fmla="*/ 10 w 143"/>
              <a:gd name="T59" fmla="*/ 144 h 191"/>
              <a:gd name="T60" fmla="*/ 34 w 143"/>
              <a:gd name="T61" fmla="*/ 157 h 191"/>
              <a:gd name="T62" fmla="*/ 25 w 143"/>
              <a:gd name="T63" fmla="*/ 184 h 191"/>
              <a:gd name="T64" fmla="*/ 46 w 143"/>
              <a:gd name="T65" fmla="*/ 184 h 191"/>
              <a:gd name="T66" fmla="*/ 62 w 143"/>
              <a:gd name="T67" fmla="*/ 187 h 191"/>
              <a:gd name="T68" fmla="*/ 69 w 143"/>
              <a:gd name="T69" fmla="*/ 191 h 191"/>
              <a:gd name="T70" fmla="*/ 73 w 143"/>
              <a:gd name="T71" fmla="*/ 187 h 191"/>
              <a:gd name="T72" fmla="*/ 85 w 143"/>
              <a:gd name="T73" fmla="*/ 189 h 191"/>
              <a:gd name="T74" fmla="*/ 101 w 143"/>
              <a:gd name="T75" fmla="*/ 184 h 191"/>
              <a:gd name="T76" fmla="*/ 110 w 143"/>
              <a:gd name="T77" fmla="*/ 186 h 191"/>
              <a:gd name="T78" fmla="*/ 110 w 143"/>
              <a:gd name="T79" fmla="*/ 178 h 191"/>
              <a:gd name="T80" fmla="*/ 118 w 143"/>
              <a:gd name="T81" fmla="*/ 168 h 191"/>
              <a:gd name="T82" fmla="*/ 125 w 143"/>
              <a:gd name="T83" fmla="*/ 159 h 191"/>
              <a:gd name="T84" fmla="*/ 98 w 143"/>
              <a:gd name="T85" fmla="*/ 127 h 191"/>
              <a:gd name="T86" fmla="*/ 96 w 143"/>
              <a:gd name="T87" fmla="*/ 119 h 191"/>
              <a:gd name="T88" fmla="*/ 103 w 143"/>
              <a:gd name="T89" fmla="*/ 119 h 191"/>
              <a:gd name="T90" fmla="*/ 130 w 143"/>
              <a:gd name="T91" fmla="*/ 105 h 191"/>
              <a:gd name="T92" fmla="*/ 139 w 143"/>
              <a:gd name="T93" fmla="*/ 107 h 191"/>
              <a:gd name="T94" fmla="*/ 143 w 143"/>
              <a:gd name="T95" fmla="*/ 91 h 191"/>
              <a:gd name="T96" fmla="*/ 130 w 143"/>
              <a:gd name="T97" fmla="*/ 55 h 191"/>
              <a:gd name="T98" fmla="*/ 134 w 143"/>
              <a:gd name="T99" fmla="*/ 37 h 191"/>
              <a:gd name="T100" fmla="*/ 123 w 143"/>
              <a:gd name="T101" fmla="*/ 25 h 191"/>
              <a:gd name="T102" fmla="*/ 116 w 143"/>
              <a:gd name="T103" fmla="*/ 19 h 191"/>
              <a:gd name="T104" fmla="*/ 112 w 143"/>
              <a:gd name="T105" fmla="*/ 16 h 191"/>
              <a:gd name="T106" fmla="*/ 103 w 143"/>
              <a:gd name="T107" fmla="*/ 16 h 191"/>
              <a:gd name="T108" fmla="*/ 105 w 143"/>
              <a:gd name="T109" fmla="*/ 11 h 191"/>
              <a:gd name="T110" fmla="*/ 98 w 143"/>
              <a:gd name="T111" fmla="*/ 19 h 191"/>
              <a:gd name="T112" fmla="*/ 91 w 143"/>
              <a:gd name="T113" fmla="*/ 19 h 191"/>
              <a:gd name="T114" fmla="*/ 85 w 143"/>
              <a:gd name="T115" fmla="*/ 25 h 191"/>
              <a:gd name="T116" fmla="*/ 77 w 143"/>
              <a:gd name="T117" fmla="*/ 25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3" h="191">
                <a:moveTo>
                  <a:pt x="77" y="25"/>
                </a:moveTo>
                <a:lnTo>
                  <a:pt x="77" y="23"/>
                </a:lnTo>
                <a:lnTo>
                  <a:pt x="77" y="21"/>
                </a:lnTo>
                <a:lnTo>
                  <a:pt x="80" y="18"/>
                </a:lnTo>
                <a:lnTo>
                  <a:pt x="80" y="14"/>
                </a:lnTo>
                <a:lnTo>
                  <a:pt x="80" y="14"/>
                </a:lnTo>
                <a:lnTo>
                  <a:pt x="75" y="16"/>
                </a:lnTo>
                <a:lnTo>
                  <a:pt x="73" y="16"/>
                </a:lnTo>
                <a:lnTo>
                  <a:pt x="71" y="14"/>
                </a:lnTo>
                <a:lnTo>
                  <a:pt x="68" y="12"/>
                </a:lnTo>
                <a:lnTo>
                  <a:pt x="68" y="14"/>
                </a:lnTo>
                <a:lnTo>
                  <a:pt x="66" y="14"/>
                </a:lnTo>
                <a:lnTo>
                  <a:pt x="66" y="12"/>
                </a:lnTo>
                <a:lnTo>
                  <a:pt x="62" y="12"/>
                </a:lnTo>
                <a:lnTo>
                  <a:pt x="62" y="11"/>
                </a:lnTo>
                <a:lnTo>
                  <a:pt x="64" y="9"/>
                </a:lnTo>
                <a:lnTo>
                  <a:pt x="64" y="5"/>
                </a:lnTo>
                <a:lnTo>
                  <a:pt x="62" y="2"/>
                </a:lnTo>
                <a:lnTo>
                  <a:pt x="57" y="2"/>
                </a:lnTo>
                <a:lnTo>
                  <a:pt x="55" y="2"/>
                </a:lnTo>
                <a:lnTo>
                  <a:pt x="55" y="0"/>
                </a:lnTo>
                <a:lnTo>
                  <a:pt x="53" y="2"/>
                </a:lnTo>
                <a:lnTo>
                  <a:pt x="46" y="0"/>
                </a:lnTo>
                <a:lnTo>
                  <a:pt x="44" y="0"/>
                </a:lnTo>
                <a:lnTo>
                  <a:pt x="44" y="2"/>
                </a:lnTo>
                <a:lnTo>
                  <a:pt x="48" y="11"/>
                </a:lnTo>
                <a:lnTo>
                  <a:pt x="44" y="12"/>
                </a:lnTo>
                <a:lnTo>
                  <a:pt x="44" y="14"/>
                </a:lnTo>
                <a:lnTo>
                  <a:pt x="44" y="14"/>
                </a:lnTo>
                <a:lnTo>
                  <a:pt x="46" y="16"/>
                </a:lnTo>
                <a:lnTo>
                  <a:pt x="46" y="16"/>
                </a:lnTo>
                <a:lnTo>
                  <a:pt x="46" y="18"/>
                </a:lnTo>
                <a:lnTo>
                  <a:pt x="46" y="19"/>
                </a:lnTo>
                <a:lnTo>
                  <a:pt x="48" y="21"/>
                </a:lnTo>
                <a:lnTo>
                  <a:pt x="48" y="21"/>
                </a:lnTo>
                <a:lnTo>
                  <a:pt x="46" y="23"/>
                </a:lnTo>
                <a:lnTo>
                  <a:pt x="46" y="25"/>
                </a:lnTo>
                <a:lnTo>
                  <a:pt x="50" y="27"/>
                </a:lnTo>
                <a:lnTo>
                  <a:pt x="50" y="28"/>
                </a:lnTo>
                <a:lnTo>
                  <a:pt x="43" y="28"/>
                </a:lnTo>
                <a:lnTo>
                  <a:pt x="43" y="32"/>
                </a:lnTo>
                <a:lnTo>
                  <a:pt x="41" y="37"/>
                </a:lnTo>
                <a:lnTo>
                  <a:pt x="43" y="43"/>
                </a:lnTo>
                <a:lnTo>
                  <a:pt x="41" y="37"/>
                </a:lnTo>
                <a:lnTo>
                  <a:pt x="37" y="36"/>
                </a:lnTo>
                <a:lnTo>
                  <a:pt x="37" y="39"/>
                </a:lnTo>
                <a:lnTo>
                  <a:pt x="35" y="39"/>
                </a:lnTo>
                <a:lnTo>
                  <a:pt x="35" y="36"/>
                </a:lnTo>
                <a:lnTo>
                  <a:pt x="34" y="32"/>
                </a:lnTo>
                <a:lnTo>
                  <a:pt x="28" y="32"/>
                </a:lnTo>
                <a:lnTo>
                  <a:pt x="21" y="34"/>
                </a:lnTo>
                <a:lnTo>
                  <a:pt x="21" y="36"/>
                </a:lnTo>
                <a:lnTo>
                  <a:pt x="19" y="37"/>
                </a:lnTo>
                <a:lnTo>
                  <a:pt x="18" y="39"/>
                </a:lnTo>
                <a:lnTo>
                  <a:pt x="18" y="39"/>
                </a:lnTo>
                <a:lnTo>
                  <a:pt x="21" y="41"/>
                </a:lnTo>
                <a:lnTo>
                  <a:pt x="25" y="43"/>
                </a:lnTo>
                <a:lnTo>
                  <a:pt x="25" y="46"/>
                </a:lnTo>
                <a:lnTo>
                  <a:pt x="25" y="46"/>
                </a:lnTo>
                <a:lnTo>
                  <a:pt x="23" y="43"/>
                </a:lnTo>
                <a:lnTo>
                  <a:pt x="19" y="44"/>
                </a:lnTo>
                <a:lnTo>
                  <a:pt x="16" y="57"/>
                </a:lnTo>
                <a:lnTo>
                  <a:pt x="10" y="61"/>
                </a:lnTo>
                <a:lnTo>
                  <a:pt x="12" y="64"/>
                </a:lnTo>
                <a:lnTo>
                  <a:pt x="18" y="66"/>
                </a:lnTo>
                <a:lnTo>
                  <a:pt x="18" y="69"/>
                </a:lnTo>
                <a:lnTo>
                  <a:pt x="14" y="71"/>
                </a:lnTo>
                <a:lnTo>
                  <a:pt x="12" y="73"/>
                </a:lnTo>
                <a:lnTo>
                  <a:pt x="12" y="77"/>
                </a:lnTo>
                <a:lnTo>
                  <a:pt x="10" y="80"/>
                </a:lnTo>
                <a:lnTo>
                  <a:pt x="7" y="80"/>
                </a:lnTo>
                <a:lnTo>
                  <a:pt x="3" y="78"/>
                </a:lnTo>
                <a:lnTo>
                  <a:pt x="2" y="78"/>
                </a:lnTo>
                <a:lnTo>
                  <a:pt x="2" y="98"/>
                </a:lnTo>
                <a:lnTo>
                  <a:pt x="0" y="100"/>
                </a:lnTo>
                <a:lnTo>
                  <a:pt x="0" y="102"/>
                </a:lnTo>
                <a:lnTo>
                  <a:pt x="2" y="107"/>
                </a:lnTo>
                <a:lnTo>
                  <a:pt x="2" y="109"/>
                </a:lnTo>
                <a:lnTo>
                  <a:pt x="3" y="111"/>
                </a:lnTo>
                <a:lnTo>
                  <a:pt x="3" y="114"/>
                </a:lnTo>
                <a:lnTo>
                  <a:pt x="5" y="116"/>
                </a:lnTo>
                <a:lnTo>
                  <a:pt x="5" y="119"/>
                </a:lnTo>
                <a:lnTo>
                  <a:pt x="2" y="123"/>
                </a:lnTo>
                <a:lnTo>
                  <a:pt x="5" y="125"/>
                </a:lnTo>
                <a:lnTo>
                  <a:pt x="3" y="127"/>
                </a:lnTo>
                <a:lnTo>
                  <a:pt x="3" y="128"/>
                </a:lnTo>
                <a:lnTo>
                  <a:pt x="7" y="134"/>
                </a:lnTo>
                <a:lnTo>
                  <a:pt x="7" y="137"/>
                </a:lnTo>
                <a:lnTo>
                  <a:pt x="5" y="139"/>
                </a:lnTo>
                <a:lnTo>
                  <a:pt x="10" y="144"/>
                </a:lnTo>
                <a:lnTo>
                  <a:pt x="12" y="146"/>
                </a:lnTo>
                <a:lnTo>
                  <a:pt x="34" y="153"/>
                </a:lnTo>
                <a:lnTo>
                  <a:pt x="34" y="157"/>
                </a:lnTo>
                <a:lnTo>
                  <a:pt x="28" y="162"/>
                </a:lnTo>
                <a:lnTo>
                  <a:pt x="25" y="173"/>
                </a:lnTo>
                <a:lnTo>
                  <a:pt x="25" y="184"/>
                </a:lnTo>
                <a:lnTo>
                  <a:pt x="27" y="186"/>
                </a:lnTo>
                <a:lnTo>
                  <a:pt x="28" y="187"/>
                </a:lnTo>
                <a:lnTo>
                  <a:pt x="46" y="184"/>
                </a:lnTo>
                <a:lnTo>
                  <a:pt x="57" y="189"/>
                </a:lnTo>
                <a:lnTo>
                  <a:pt x="59" y="187"/>
                </a:lnTo>
                <a:lnTo>
                  <a:pt x="62" y="187"/>
                </a:lnTo>
                <a:lnTo>
                  <a:pt x="64" y="187"/>
                </a:lnTo>
                <a:lnTo>
                  <a:pt x="66" y="191"/>
                </a:lnTo>
                <a:lnTo>
                  <a:pt x="69" y="191"/>
                </a:lnTo>
                <a:lnTo>
                  <a:pt x="71" y="191"/>
                </a:lnTo>
                <a:lnTo>
                  <a:pt x="71" y="189"/>
                </a:lnTo>
                <a:lnTo>
                  <a:pt x="73" y="187"/>
                </a:lnTo>
                <a:lnTo>
                  <a:pt x="77" y="187"/>
                </a:lnTo>
                <a:lnTo>
                  <a:pt x="80" y="189"/>
                </a:lnTo>
                <a:lnTo>
                  <a:pt x="85" y="189"/>
                </a:lnTo>
                <a:lnTo>
                  <a:pt x="91" y="186"/>
                </a:lnTo>
                <a:lnTo>
                  <a:pt x="100" y="184"/>
                </a:lnTo>
                <a:lnTo>
                  <a:pt x="101" y="184"/>
                </a:lnTo>
                <a:lnTo>
                  <a:pt x="105" y="184"/>
                </a:lnTo>
                <a:lnTo>
                  <a:pt x="109" y="184"/>
                </a:lnTo>
                <a:lnTo>
                  <a:pt x="110" y="186"/>
                </a:lnTo>
                <a:lnTo>
                  <a:pt x="112" y="186"/>
                </a:lnTo>
                <a:lnTo>
                  <a:pt x="112" y="184"/>
                </a:lnTo>
                <a:lnTo>
                  <a:pt x="110" y="178"/>
                </a:lnTo>
                <a:lnTo>
                  <a:pt x="110" y="173"/>
                </a:lnTo>
                <a:lnTo>
                  <a:pt x="110" y="171"/>
                </a:lnTo>
                <a:lnTo>
                  <a:pt x="118" y="168"/>
                </a:lnTo>
                <a:lnTo>
                  <a:pt x="119" y="162"/>
                </a:lnTo>
                <a:lnTo>
                  <a:pt x="125" y="161"/>
                </a:lnTo>
                <a:lnTo>
                  <a:pt x="125" y="159"/>
                </a:lnTo>
                <a:lnTo>
                  <a:pt x="103" y="136"/>
                </a:lnTo>
                <a:lnTo>
                  <a:pt x="101" y="128"/>
                </a:lnTo>
                <a:lnTo>
                  <a:pt x="98" y="127"/>
                </a:lnTo>
                <a:lnTo>
                  <a:pt x="96" y="123"/>
                </a:lnTo>
                <a:lnTo>
                  <a:pt x="96" y="121"/>
                </a:lnTo>
                <a:lnTo>
                  <a:pt x="96" y="119"/>
                </a:lnTo>
                <a:lnTo>
                  <a:pt x="101" y="123"/>
                </a:lnTo>
                <a:lnTo>
                  <a:pt x="101" y="123"/>
                </a:lnTo>
                <a:lnTo>
                  <a:pt x="103" y="119"/>
                </a:lnTo>
                <a:lnTo>
                  <a:pt x="118" y="112"/>
                </a:lnTo>
                <a:lnTo>
                  <a:pt x="119" y="111"/>
                </a:lnTo>
                <a:lnTo>
                  <a:pt x="130" y="105"/>
                </a:lnTo>
                <a:lnTo>
                  <a:pt x="132" y="100"/>
                </a:lnTo>
                <a:lnTo>
                  <a:pt x="134" y="100"/>
                </a:lnTo>
                <a:lnTo>
                  <a:pt x="139" y="107"/>
                </a:lnTo>
                <a:lnTo>
                  <a:pt x="141" y="107"/>
                </a:lnTo>
                <a:lnTo>
                  <a:pt x="143" y="93"/>
                </a:lnTo>
                <a:lnTo>
                  <a:pt x="143" y="91"/>
                </a:lnTo>
                <a:lnTo>
                  <a:pt x="137" y="86"/>
                </a:lnTo>
                <a:lnTo>
                  <a:pt x="135" y="59"/>
                </a:lnTo>
                <a:lnTo>
                  <a:pt x="130" y="55"/>
                </a:lnTo>
                <a:lnTo>
                  <a:pt x="130" y="53"/>
                </a:lnTo>
                <a:lnTo>
                  <a:pt x="134" y="46"/>
                </a:lnTo>
                <a:lnTo>
                  <a:pt x="134" y="37"/>
                </a:lnTo>
                <a:lnTo>
                  <a:pt x="132" y="30"/>
                </a:lnTo>
                <a:lnTo>
                  <a:pt x="125" y="28"/>
                </a:lnTo>
                <a:lnTo>
                  <a:pt x="123" y="25"/>
                </a:lnTo>
                <a:lnTo>
                  <a:pt x="121" y="19"/>
                </a:lnTo>
                <a:lnTo>
                  <a:pt x="118" y="21"/>
                </a:lnTo>
                <a:lnTo>
                  <a:pt x="116" y="19"/>
                </a:lnTo>
                <a:lnTo>
                  <a:pt x="116" y="19"/>
                </a:lnTo>
                <a:lnTo>
                  <a:pt x="116" y="16"/>
                </a:lnTo>
                <a:lnTo>
                  <a:pt x="112" y="16"/>
                </a:lnTo>
                <a:lnTo>
                  <a:pt x="110" y="14"/>
                </a:lnTo>
                <a:lnTo>
                  <a:pt x="105" y="14"/>
                </a:lnTo>
                <a:lnTo>
                  <a:pt x="103" y="16"/>
                </a:lnTo>
                <a:lnTo>
                  <a:pt x="103" y="14"/>
                </a:lnTo>
                <a:lnTo>
                  <a:pt x="107" y="12"/>
                </a:lnTo>
                <a:lnTo>
                  <a:pt x="105" y="11"/>
                </a:lnTo>
                <a:lnTo>
                  <a:pt x="103" y="12"/>
                </a:lnTo>
                <a:lnTo>
                  <a:pt x="100" y="16"/>
                </a:lnTo>
                <a:lnTo>
                  <a:pt x="98" y="19"/>
                </a:lnTo>
                <a:lnTo>
                  <a:pt x="96" y="19"/>
                </a:lnTo>
                <a:lnTo>
                  <a:pt x="96" y="18"/>
                </a:lnTo>
                <a:lnTo>
                  <a:pt x="91" y="19"/>
                </a:lnTo>
                <a:lnTo>
                  <a:pt x="87" y="23"/>
                </a:lnTo>
                <a:lnTo>
                  <a:pt x="87" y="25"/>
                </a:lnTo>
                <a:lnTo>
                  <a:pt x="85" y="25"/>
                </a:lnTo>
                <a:lnTo>
                  <a:pt x="82" y="23"/>
                </a:lnTo>
                <a:lnTo>
                  <a:pt x="77" y="27"/>
                </a:lnTo>
                <a:lnTo>
                  <a:pt x="77" y="25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79A8C63-6C83-4EBB-8F03-E59BA0D31A17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5584554" y="3287002"/>
            <a:ext cx="456776" cy="478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860E9EE-5AEB-4054-A2D9-2D685617C21E}"/>
              </a:ext>
            </a:extLst>
          </p:cNvPr>
          <p:cNvCxnSpPr>
            <a:cxnSpLocks/>
          </p:cNvCxnSpPr>
          <p:nvPr/>
        </p:nvCxnSpPr>
        <p:spPr bwMode="auto">
          <a:xfrm>
            <a:off x="6051987" y="3297658"/>
            <a:ext cx="674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5FD05887-83C2-4D94-8D59-74DE73A5F06F}"/>
              </a:ext>
            </a:extLst>
          </p:cNvPr>
          <p:cNvCxnSpPr>
            <a:cxnSpLocks/>
          </p:cNvCxnSpPr>
          <p:nvPr/>
        </p:nvCxnSpPr>
        <p:spPr bwMode="auto">
          <a:xfrm>
            <a:off x="7624142" y="321975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echteck 49">
            <a:extLst>
              <a:ext uri="{FF2B5EF4-FFF2-40B4-BE49-F238E27FC236}">
                <a16:creationId xmlns:a16="http://schemas.microsoft.com/office/drawing/2014/main" id="{249DCB94-E434-4C85-BC29-CB2637DCF820}"/>
              </a:ext>
            </a:extLst>
          </p:cNvPr>
          <p:cNvSpPr/>
          <p:nvPr/>
        </p:nvSpPr>
        <p:spPr>
          <a:xfrm>
            <a:off x="6726337" y="2784085"/>
            <a:ext cx="2076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Growth in H</a:t>
            </a:r>
            <a:r>
              <a:rPr lang="en-US" sz="1600" baseline="-25000" dirty="0">
                <a:solidFill>
                  <a:schemeClr val="accent2"/>
                </a:solidFill>
                <a:latin typeface="BundesSerif Office"/>
              </a:rPr>
              <a:t>2</a:t>
            </a:r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 demand at first mainly in </a:t>
            </a:r>
            <a:r>
              <a:rPr lang="en-US" sz="1600" b="1" dirty="0">
                <a:solidFill>
                  <a:schemeClr val="accent2"/>
                </a:solidFill>
                <a:latin typeface="BundesSerif Office"/>
              </a:rPr>
              <a:t>industry</a:t>
            </a:r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 and </a:t>
            </a:r>
            <a:r>
              <a:rPr lang="en-US" sz="1600" b="1" dirty="0">
                <a:solidFill>
                  <a:schemeClr val="accent2"/>
                </a:solidFill>
                <a:latin typeface="BundesSerif Office"/>
              </a:rPr>
              <a:t>transport</a:t>
            </a:r>
            <a:endParaRPr lang="de-DE" sz="1600" b="1" dirty="0">
              <a:solidFill>
                <a:schemeClr val="accent2"/>
              </a:solidFill>
              <a:latin typeface="BundesSerif Office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1674E348-07E2-4E5F-8D92-82DD4301A3DD}"/>
              </a:ext>
            </a:extLst>
          </p:cNvPr>
          <p:cNvSpPr/>
          <p:nvPr/>
        </p:nvSpPr>
        <p:spPr>
          <a:xfrm>
            <a:off x="1094586" y="2612791"/>
            <a:ext cx="22117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Total </a:t>
            </a:r>
            <a:r>
              <a:rPr lang="de-DE" sz="1600" b="1" dirty="0">
                <a:solidFill>
                  <a:schemeClr val="accent2"/>
                </a:solidFill>
                <a:latin typeface="BundesSerif Office"/>
              </a:rPr>
              <a:t>hydrogen </a:t>
            </a:r>
            <a:r>
              <a:rPr lang="de-DE" sz="1600" b="1" dirty="0" err="1">
                <a:solidFill>
                  <a:schemeClr val="accent2"/>
                </a:solidFill>
                <a:latin typeface="BundesSerif Office"/>
              </a:rPr>
              <a:t>demand</a:t>
            </a:r>
            <a:r>
              <a:rPr lang="de-DE" sz="1600" dirty="0">
                <a:solidFill>
                  <a:schemeClr val="accent2"/>
                </a:solidFill>
                <a:latin typeface="BundesSerif Office"/>
              </a:rPr>
              <a:t> in 2030</a:t>
            </a:r>
          </a:p>
          <a:p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90 to 110 TWh</a:t>
            </a:r>
            <a:endParaRPr lang="de-DE" sz="1600" dirty="0">
              <a:solidFill>
                <a:schemeClr val="accent2"/>
              </a:solidFill>
              <a:latin typeface="BundesSerif Office"/>
            </a:endParaRPr>
          </a:p>
        </p:txBody>
      </p: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8AB0892-0DB8-4A07-A8C5-A2E72F0F3742}"/>
              </a:ext>
            </a:extLst>
          </p:cNvPr>
          <p:cNvCxnSpPr>
            <a:cxnSpLocks/>
          </p:cNvCxnSpPr>
          <p:nvPr/>
        </p:nvCxnSpPr>
        <p:spPr bwMode="auto">
          <a:xfrm flipV="1">
            <a:off x="2675978" y="2986538"/>
            <a:ext cx="104893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4" name="Grafik 73" descr="Ein Bild, das Teller, Essen, Ende, Schild enthält.&#10;&#10;Automatisch generierte Beschreibung">
            <a:extLst>
              <a:ext uri="{FF2B5EF4-FFF2-40B4-BE49-F238E27FC236}">
                <a16:creationId xmlns:a16="http://schemas.microsoft.com/office/drawing/2014/main" id="{3E61575E-10A4-49E9-8341-CE44F2B6FE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157" y="5094588"/>
            <a:ext cx="347697" cy="347697"/>
          </a:xfrm>
          <a:prstGeom prst="rect">
            <a:avLst/>
          </a:prstGeom>
        </p:spPr>
      </p:pic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5D8A7A7E-3386-4385-A0D8-B62EB556CE14}"/>
              </a:ext>
            </a:extLst>
          </p:cNvPr>
          <p:cNvCxnSpPr>
            <a:cxnSpLocks/>
          </p:cNvCxnSpPr>
          <p:nvPr/>
        </p:nvCxnSpPr>
        <p:spPr bwMode="auto">
          <a:xfrm flipV="1">
            <a:off x="2753654" y="4533328"/>
            <a:ext cx="104893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hteck 80">
            <a:extLst>
              <a:ext uri="{FF2B5EF4-FFF2-40B4-BE49-F238E27FC236}">
                <a16:creationId xmlns:a16="http://schemas.microsoft.com/office/drawing/2014/main" id="{4AA03F3F-24F5-49CD-AC4F-4D282245688C}"/>
              </a:ext>
            </a:extLst>
          </p:cNvPr>
          <p:cNvSpPr/>
          <p:nvPr/>
        </p:nvSpPr>
        <p:spPr>
          <a:xfrm>
            <a:off x="899591" y="4123842"/>
            <a:ext cx="2209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BundesSerif Office"/>
              </a:rPr>
              <a:t>“Green” production capacity</a:t>
            </a:r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 of </a:t>
            </a:r>
          </a:p>
          <a:p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up to 5 GW added until 2030</a:t>
            </a:r>
          </a:p>
          <a:p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and 5 GW more at least in 2040</a:t>
            </a:r>
            <a:endParaRPr lang="de-DE" sz="1600" dirty="0">
              <a:solidFill>
                <a:schemeClr val="accent2"/>
              </a:solidFill>
              <a:latin typeface="BundesSerif Office"/>
            </a:endParaRPr>
          </a:p>
        </p:txBody>
      </p:sp>
      <p:pic>
        <p:nvPicPr>
          <p:cNvPr id="63" name="Grafik 62" descr="Reagenzgläser">
            <a:extLst>
              <a:ext uri="{FF2B5EF4-FFF2-40B4-BE49-F238E27FC236}">
                <a16:creationId xmlns:a16="http://schemas.microsoft.com/office/drawing/2014/main" id="{86C848CD-4ED9-482D-9D95-C2D82FAC7E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16900" y="2867148"/>
            <a:ext cx="347697" cy="347697"/>
          </a:xfrm>
          <a:prstGeom prst="rect">
            <a:avLst/>
          </a:prstGeom>
        </p:spPr>
      </p:pic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E99CBD13-1DA5-4FD4-8DAE-584CB94DEFCA}"/>
              </a:ext>
            </a:extLst>
          </p:cNvPr>
          <p:cNvGrpSpPr/>
          <p:nvPr/>
        </p:nvGrpSpPr>
        <p:grpSpPr>
          <a:xfrm>
            <a:off x="3611906" y="4065677"/>
            <a:ext cx="226016" cy="329925"/>
            <a:chOff x="5805380" y="3578222"/>
            <a:chExt cx="273701" cy="407319"/>
          </a:xfrm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DA3AA953-BC84-414F-9581-316B992336A8}"/>
                </a:ext>
              </a:extLst>
            </p:cNvPr>
            <p:cNvSpPr/>
            <p:nvPr/>
          </p:nvSpPr>
          <p:spPr bwMode="auto">
            <a:xfrm>
              <a:off x="5816299" y="3621600"/>
              <a:ext cx="250221" cy="360360"/>
            </a:xfrm>
            <a:prstGeom prst="rect">
              <a:avLst/>
            </a:prstGeom>
            <a:noFill/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66" name="Rechteck: abgerundete Ecken 65">
              <a:extLst>
                <a:ext uri="{FF2B5EF4-FFF2-40B4-BE49-F238E27FC236}">
                  <a16:creationId xmlns:a16="http://schemas.microsoft.com/office/drawing/2014/main" id="{1477F743-5A72-4F2F-BDD6-4EB9AC63A6D0}"/>
                </a:ext>
              </a:extLst>
            </p:cNvPr>
            <p:cNvSpPr/>
            <p:nvPr/>
          </p:nvSpPr>
          <p:spPr bwMode="auto">
            <a:xfrm>
              <a:off x="5805380" y="3598740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67" name="Rechteck: abgerundete Ecken 66">
              <a:extLst>
                <a:ext uri="{FF2B5EF4-FFF2-40B4-BE49-F238E27FC236}">
                  <a16:creationId xmlns:a16="http://schemas.microsoft.com/office/drawing/2014/main" id="{BAACB144-4BE0-43A2-92CB-6A6CE8EC020F}"/>
                </a:ext>
              </a:extLst>
            </p:cNvPr>
            <p:cNvSpPr/>
            <p:nvPr/>
          </p:nvSpPr>
          <p:spPr bwMode="auto">
            <a:xfrm>
              <a:off x="5807024" y="3939822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68" name="Rechteck: abgerundete Ecken 67">
              <a:extLst>
                <a:ext uri="{FF2B5EF4-FFF2-40B4-BE49-F238E27FC236}">
                  <a16:creationId xmlns:a16="http://schemas.microsoft.com/office/drawing/2014/main" id="{330E639D-8F1D-4C57-A920-B661EBB84CD9}"/>
                </a:ext>
              </a:extLst>
            </p:cNvPr>
            <p:cNvSpPr/>
            <p:nvPr/>
          </p:nvSpPr>
          <p:spPr bwMode="auto">
            <a:xfrm>
              <a:off x="5805380" y="3764168"/>
              <a:ext cx="272057" cy="45719"/>
            </a:xfrm>
            <a:prstGeom prst="roundRect">
              <a:avLst/>
            </a:prstGeom>
            <a:solidFill>
              <a:srgbClr val="2F465E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cxnSp>
          <p:nvCxnSpPr>
            <p:cNvPr id="69" name="Gerader Verbinder 68">
              <a:extLst>
                <a:ext uri="{FF2B5EF4-FFF2-40B4-BE49-F238E27FC236}">
                  <a16:creationId xmlns:a16="http://schemas.microsoft.com/office/drawing/2014/main" id="{FD8E5E60-4566-4971-8937-24D961E92435}"/>
                </a:ext>
              </a:extLst>
            </p:cNvPr>
            <p:cNvCxnSpPr/>
            <p:nvPr/>
          </p:nvCxnSpPr>
          <p:spPr bwMode="auto">
            <a:xfrm>
              <a:off x="5832231" y="3578222"/>
              <a:ext cx="50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B4276C80-A514-472B-9A88-E988653786E7}"/>
                </a:ext>
              </a:extLst>
            </p:cNvPr>
            <p:cNvCxnSpPr/>
            <p:nvPr/>
          </p:nvCxnSpPr>
          <p:spPr bwMode="auto">
            <a:xfrm>
              <a:off x="5871740" y="3581401"/>
              <a:ext cx="0" cy="1563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9B564CFD-494D-49D0-8CB1-6173ABA63310}"/>
                </a:ext>
              </a:extLst>
            </p:cNvPr>
            <p:cNvCxnSpPr/>
            <p:nvPr/>
          </p:nvCxnSpPr>
          <p:spPr bwMode="auto">
            <a:xfrm>
              <a:off x="5846338" y="3581390"/>
              <a:ext cx="0" cy="1563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2F46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7F9D8D1A-F84A-4337-B9E8-4C188E08C9C5}"/>
                </a:ext>
              </a:extLst>
            </p:cNvPr>
            <p:cNvSpPr/>
            <p:nvPr/>
          </p:nvSpPr>
          <p:spPr bwMode="auto">
            <a:xfrm>
              <a:off x="5912898" y="3663489"/>
              <a:ext cx="60308" cy="87994"/>
            </a:xfrm>
            <a:custGeom>
              <a:avLst/>
              <a:gdLst>
                <a:gd name="connsiteX0" fmla="*/ 216000 w 436800"/>
                <a:gd name="connsiteY0" fmla="*/ 0 h 571200"/>
                <a:gd name="connsiteX1" fmla="*/ 273600 w 436800"/>
                <a:gd name="connsiteY1" fmla="*/ 24000 h 571200"/>
                <a:gd name="connsiteX2" fmla="*/ 292800 w 436800"/>
                <a:gd name="connsiteY2" fmla="*/ 57600 h 571200"/>
                <a:gd name="connsiteX3" fmla="*/ 326400 w 436800"/>
                <a:gd name="connsiteY3" fmla="*/ 98400 h 571200"/>
                <a:gd name="connsiteX4" fmla="*/ 355200 w 436800"/>
                <a:gd name="connsiteY4" fmla="*/ 141600 h 571200"/>
                <a:gd name="connsiteX5" fmla="*/ 384000 w 436800"/>
                <a:gd name="connsiteY5" fmla="*/ 194400 h 571200"/>
                <a:gd name="connsiteX6" fmla="*/ 410400 w 436800"/>
                <a:gd name="connsiteY6" fmla="*/ 240000 h 571200"/>
                <a:gd name="connsiteX7" fmla="*/ 432000 w 436800"/>
                <a:gd name="connsiteY7" fmla="*/ 307200 h 571200"/>
                <a:gd name="connsiteX8" fmla="*/ 436800 w 436800"/>
                <a:gd name="connsiteY8" fmla="*/ 367200 h 571200"/>
                <a:gd name="connsiteX9" fmla="*/ 427200 w 436800"/>
                <a:gd name="connsiteY9" fmla="*/ 427200 h 571200"/>
                <a:gd name="connsiteX10" fmla="*/ 415200 w 436800"/>
                <a:gd name="connsiteY10" fmla="*/ 465600 h 571200"/>
                <a:gd name="connsiteX11" fmla="*/ 384000 w 436800"/>
                <a:gd name="connsiteY11" fmla="*/ 494400 h 571200"/>
                <a:gd name="connsiteX12" fmla="*/ 357600 w 436800"/>
                <a:gd name="connsiteY12" fmla="*/ 532800 h 571200"/>
                <a:gd name="connsiteX13" fmla="*/ 307200 w 436800"/>
                <a:gd name="connsiteY13" fmla="*/ 554400 h 571200"/>
                <a:gd name="connsiteX14" fmla="*/ 271200 w 436800"/>
                <a:gd name="connsiteY14" fmla="*/ 564000 h 571200"/>
                <a:gd name="connsiteX15" fmla="*/ 230400 w 436800"/>
                <a:gd name="connsiteY15" fmla="*/ 568800 h 571200"/>
                <a:gd name="connsiteX16" fmla="*/ 194400 w 436800"/>
                <a:gd name="connsiteY16" fmla="*/ 571200 h 571200"/>
                <a:gd name="connsiteX17" fmla="*/ 163200 w 436800"/>
                <a:gd name="connsiteY17" fmla="*/ 568800 h 571200"/>
                <a:gd name="connsiteX18" fmla="*/ 127200 w 436800"/>
                <a:gd name="connsiteY18" fmla="*/ 561600 h 571200"/>
                <a:gd name="connsiteX19" fmla="*/ 108000 w 436800"/>
                <a:gd name="connsiteY19" fmla="*/ 542400 h 571200"/>
                <a:gd name="connsiteX20" fmla="*/ 69600 w 436800"/>
                <a:gd name="connsiteY20" fmla="*/ 520800 h 571200"/>
                <a:gd name="connsiteX21" fmla="*/ 48000 w 436800"/>
                <a:gd name="connsiteY21" fmla="*/ 489600 h 571200"/>
                <a:gd name="connsiteX22" fmla="*/ 21600 w 436800"/>
                <a:gd name="connsiteY22" fmla="*/ 448800 h 571200"/>
                <a:gd name="connsiteX23" fmla="*/ 0 w 436800"/>
                <a:gd name="connsiteY23" fmla="*/ 384000 h 571200"/>
                <a:gd name="connsiteX24" fmla="*/ 0 w 436800"/>
                <a:gd name="connsiteY24" fmla="*/ 331200 h 571200"/>
                <a:gd name="connsiteX25" fmla="*/ 14400 w 436800"/>
                <a:gd name="connsiteY25" fmla="*/ 271200 h 571200"/>
                <a:gd name="connsiteX26" fmla="*/ 43200 w 436800"/>
                <a:gd name="connsiteY26" fmla="*/ 204000 h 571200"/>
                <a:gd name="connsiteX27" fmla="*/ 72000 w 436800"/>
                <a:gd name="connsiteY27" fmla="*/ 153600 h 571200"/>
                <a:gd name="connsiteX28" fmla="*/ 96000 w 436800"/>
                <a:gd name="connsiteY28" fmla="*/ 120000 h 571200"/>
                <a:gd name="connsiteX29" fmla="*/ 122400 w 436800"/>
                <a:gd name="connsiteY29" fmla="*/ 81600 h 571200"/>
                <a:gd name="connsiteX30" fmla="*/ 158400 w 436800"/>
                <a:gd name="connsiteY30" fmla="*/ 40800 h 571200"/>
                <a:gd name="connsiteX31" fmla="*/ 216000 w 436800"/>
                <a:gd name="connsiteY31" fmla="*/ 0 h 57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6800" h="571200">
                  <a:moveTo>
                    <a:pt x="216000" y="0"/>
                  </a:moveTo>
                  <a:lnTo>
                    <a:pt x="273600" y="24000"/>
                  </a:lnTo>
                  <a:lnTo>
                    <a:pt x="292800" y="57600"/>
                  </a:lnTo>
                  <a:lnTo>
                    <a:pt x="326400" y="98400"/>
                  </a:lnTo>
                  <a:lnTo>
                    <a:pt x="355200" y="141600"/>
                  </a:lnTo>
                  <a:lnTo>
                    <a:pt x="384000" y="194400"/>
                  </a:lnTo>
                  <a:lnTo>
                    <a:pt x="410400" y="240000"/>
                  </a:lnTo>
                  <a:lnTo>
                    <a:pt x="432000" y="307200"/>
                  </a:lnTo>
                  <a:lnTo>
                    <a:pt x="436800" y="367200"/>
                  </a:lnTo>
                  <a:lnTo>
                    <a:pt x="427200" y="427200"/>
                  </a:lnTo>
                  <a:lnTo>
                    <a:pt x="415200" y="465600"/>
                  </a:lnTo>
                  <a:lnTo>
                    <a:pt x="384000" y="494400"/>
                  </a:lnTo>
                  <a:lnTo>
                    <a:pt x="357600" y="532800"/>
                  </a:lnTo>
                  <a:lnTo>
                    <a:pt x="307200" y="554400"/>
                  </a:lnTo>
                  <a:lnTo>
                    <a:pt x="271200" y="564000"/>
                  </a:lnTo>
                  <a:lnTo>
                    <a:pt x="230400" y="568800"/>
                  </a:lnTo>
                  <a:lnTo>
                    <a:pt x="194400" y="571200"/>
                  </a:lnTo>
                  <a:lnTo>
                    <a:pt x="163200" y="568800"/>
                  </a:lnTo>
                  <a:lnTo>
                    <a:pt x="127200" y="561600"/>
                  </a:lnTo>
                  <a:lnTo>
                    <a:pt x="108000" y="542400"/>
                  </a:lnTo>
                  <a:lnTo>
                    <a:pt x="69600" y="520800"/>
                  </a:lnTo>
                  <a:lnTo>
                    <a:pt x="48000" y="489600"/>
                  </a:lnTo>
                  <a:lnTo>
                    <a:pt x="21600" y="448800"/>
                  </a:lnTo>
                  <a:lnTo>
                    <a:pt x="0" y="384000"/>
                  </a:lnTo>
                  <a:lnTo>
                    <a:pt x="0" y="331200"/>
                  </a:lnTo>
                  <a:lnTo>
                    <a:pt x="14400" y="271200"/>
                  </a:lnTo>
                  <a:lnTo>
                    <a:pt x="43200" y="204000"/>
                  </a:lnTo>
                  <a:lnTo>
                    <a:pt x="72000" y="153600"/>
                  </a:lnTo>
                  <a:lnTo>
                    <a:pt x="96000" y="120000"/>
                  </a:lnTo>
                  <a:lnTo>
                    <a:pt x="122400" y="81600"/>
                  </a:lnTo>
                  <a:lnTo>
                    <a:pt x="158400" y="40800"/>
                  </a:lnTo>
                  <a:lnTo>
                    <a:pt x="216000" y="0"/>
                  </a:lnTo>
                  <a:close/>
                </a:path>
              </a:pathLst>
            </a:custGeom>
            <a:solidFill>
              <a:srgbClr val="2F465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</p:grp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DAA281DA-00EF-4597-A00E-4BE956575D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02947" y="4528603"/>
            <a:ext cx="370783" cy="4198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7" name="Grafik 76" descr="Ein Bild, das Teller, Essen, Ende, Schild enthält.&#10;&#10;Automatisch generierte Beschreibung">
            <a:extLst>
              <a:ext uri="{FF2B5EF4-FFF2-40B4-BE49-F238E27FC236}">
                <a16:creationId xmlns:a16="http://schemas.microsoft.com/office/drawing/2014/main" id="{618EF9AB-E95F-4BE5-A905-AA34106D28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125" y="3900724"/>
            <a:ext cx="347697" cy="347697"/>
          </a:xfrm>
          <a:prstGeom prst="rect">
            <a:avLst/>
          </a:prstGeom>
        </p:spPr>
      </p:pic>
      <p:pic>
        <p:nvPicPr>
          <p:cNvPr id="16" name="Grafik 15" descr="Zuhause">
            <a:extLst>
              <a:ext uri="{FF2B5EF4-FFF2-40B4-BE49-F238E27FC236}">
                <a16:creationId xmlns:a16="http://schemas.microsoft.com/office/drawing/2014/main" id="{D23F2B87-28CE-489A-A0CC-877C4F5177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49382" y="2713911"/>
            <a:ext cx="420255" cy="420255"/>
          </a:xfrm>
          <a:prstGeom prst="rect">
            <a:avLst/>
          </a:prstGeom>
        </p:spPr>
      </p:pic>
      <p:pic>
        <p:nvPicPr>
          <p:cNvPr id="20" name="Grafik 19" descr="Zug">
            <a:extLst>
              <a:ext uri="{FF2B5EF4-FFF2-40B4-BE49-F238E27FC236}">
                <a16:creationId xmlns:a16="http://schemas.microsoft.com/office/drawing/2014/main" id="{A9485735-99C1-4EB7-8D46-237AE601140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06508" y="5272522"/>
            <a:ext cx="398357" cy="398357"/>
          </a:xfrm>
          <a:prstGeom prst="rect">
            <a:avLst/>
          </a:prstGeom>
        </p:spPr>
      </p:pic>
      <p:pic>
        <p:nvPicPr>
          <p:cNvPr id="78" name="Grafik 77" descr="Reagenzgläser">
            <a:extLst>
              <a:ext uri="{FF2B5EF4-FFF2-40B4-BE49-F238E27FC236}">
                <a16:creationId xmlns:a16="http://schemas.microsoft.com/office/drawing/2014/main" id="{B9A83442-BB79-4971-9D19-7CF379C080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6644" y="3524182"/>
            <a:ext cx="347697" cy="347697"/>
          </a:xfrm>
          <a:prstGeom prst="rect">
            <a:avLst/>
          </a:prstGeom>
        </p:spPr>
      </p:pic>
      <p:pic>
        <p:nvPicPr>
          <p:cNvPr id="79" name="Grafik 78" descr="Ein Bild, das Teller, Essen, Ende, Schild enthält.&#10;&#10;Automatisch generierte Beschreibung">
            <a:extLst>
              <a:ext uri="{FF2B5EF4-FFF2-40B4-BE49-F238E27FC236}">
                <a16:creationId xmlns:a16="http://schemas.microsoft.com/office/drawing/2014/main" id="{FBBE6938-BA3A-4AB7-AEDC-5DFBD4E771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102" y="3660582"/>
            <a:ext cx="347697" cy="347697"/>
          </a:xfrm>
          <a:prstGeom prst="rect">
            <a:avLst/>
          </a:prstGeom>
        </p:spPr>
      </p:pic>
      <p:pic>
        <p:nvPicPr>
          <p:cNvPr id="24" name="Grafik 23" descr="Ein Bild, das Schild enthält.&#10;&#10;Automatisch generierte Beschreibung">
            <a:extLst>
              <a:ext uri="{FF2B5EF4-FFF2-40B4-BE49-F238E27FC236}">
                <a16:creationId xmlns:a16="http://schemas.microsoft.com/office/drawing/2014/main" id="{A39467E0-FD16-4552-BD18-A5AEDDF110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926" y="4374982"/>
            <a:ext cx="347697" cy="347697"/>
          </a:xfrm>
          <a:prstGeom prst="rect">
            <a:avLst/>
          </a:prstGeom>
        </p:spPr>
      </p:pic>
      <p:pic>
        <p:nvPicPr>
          <p:cNvPr id="80" name="Grafik 79" descr="Reagenzgläser">
            <a:extLst>
              <a:ext uri="{FF2B5EF4-FFF2-40B4-BE49-F238E27FC236}">
                <a16:creationId xmlns:a16="http://schemas.microsoft.com/office/drawing/2014/main" id="{50976C5C-2C21-443A-88C9-49617F2F9A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61229" y="4162638"/>
            <a:ext cx="347697" cy="347697"/>
          </a:xfrm>
          <a:prstGeom prst="rect">
            <a:avLst/>
          </a:prstGeom>
        </p:spPr>
      </p:pic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675B3283-F2D5-4303-A395-BC33EE0C3FC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25271" y="2981813"/>
            <a:ext cx="318092" cy="3855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6" name="Grafik 35">
            <a:extLst>
              <a:ext uri="{FF2B5EF4-FFF2-40B4-BE49-F238E27FC236}">
                <a16:creationId xmlns:a16="http://schemas.microsoft.com/office/drawing/2014/main" id="{7B16E927-4DFC-464B-B718-A003211BD0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44325" y="3800948"/>
            <a:ext cx="450537" cy="591749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25E29DED-D605-423C-9EC1-1F74A6C525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5370" y="3208307"/>
            <a:ext cx="450537" cy="591749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CE09DBD0-0D3C-4370-86F8-02487D74EC1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63841" y="4704964"/>
            <a:ext cx="450537" cy="591749"/>
          </a:xfrm>
          <a:prstGeom prst="rect">
            <a:avLst/>
          </a:prstGeom>
        </p:spPr>
      </p:pic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EE9DF922-5C43-4400-A750-BC527464E070}"/>
              </a:ext>
            </a:extLst>
          </p:cNvPr>
          <p:cNvCxnSpPr>
            <a:cxnSpLocks/>
          </p:cNvCxnSpPr>
          <p:nvPr/>
        </p:nvCxnSpPr>
        <p:spPr bwMode="auto">
          <a:xfrm flipV="1">
            <a:off x="5042230" y="4687664"/>
            <a:ext cx="632819" cy="2607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0F5E391-0EBE-486A-91AC-8DFAB2B51486}"/>
              </a:ext>
            </a:extLst>
          </p:cNvPr>
          <p:cNvCxnSpPr>
            <a:cxnSpLocks/>
          </p:cNvCxnSpPr>
          <p:nvPr/>
        </p:nvCxnSpPr>
        <p:spPr bwMode="auto">
          <a:xfrm>
            <a:off x="5675049" y="4687663"/>
            <a:ext cx="674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2F465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hteck 42">
            <a:extLst>
              <a:ext uri="{FF2B5EF4-FFF2-40B4-BE49-F238E27FC236}">
                <a16:creationId xmlns:a16="http://schemas.microsoft.com/office/drawing/2014/main" id="{6DAECDF1-6355-4B7C-A2EE-893CDC2B64CD}"/>
              </a:ext>
            </a:extLst>
          </p:cNvPr>
          <p:cNvSpPr/>
          <p:nvPr/>
        </p:nvSpPr>
        <p:spPr>
          <a:xfrm>
            <a:off x="6331090" y="4404052"/>
            <a:ext cx="2471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BundesSerif Office"/>
              </a:rPr>
              <a:t>Build-up of needed </a:t>
            </a:r>
            <a:r>
              <a:rPr lang="en-US" sz="1600" b="1" dirty="0">
                <a:solidFill>
                  <a:schemeClr val="accent2"/>
                </a:solidFill>
                <a:latin typeface="BundesSerif Office"/>
              </a:rPr>
              <a:t>transport infrastructure</a:t>
            </a:r>
            <a:endParaRPr lang="de-DE" sz="1600" b="1" dirty="0">
              <a:solidFill>
                <a:schemeClr val="accent2"/>
              </a:solidFill>
              <a:latin typeface="BundesSerif Office"/>
            </a:endParaRPr>
          </a:p>
        </p:txBody>
      </p:sp>
    </p:spTree>
    <p:extLst>
      <p:ext uri="{BB962C8B-B14F-4D97-AF65-F5344CB8AC3E}">
        <p14:creationId xmlns:p14="http://schemas.microsoft.com/office/powerpoint/2010/main" val="419642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DC628-D256-4419-A90A-3D1D5D15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546738"/>
            <a:ext cx="7593013" cy="360363"/>
          </a:xfrm>
        </p:spPr>
        <p:txBody>
          <a:bodyPr/>
          <a:lstStyle/>
          <a:p>
            <a:r>
              <a:rPr lang="en-US" b="1" dirty="0"/>
              <a:t>NWS-Action Plan: Necessary steps to success</a:t>
            </a:r>
            <a:endParaRPr lang="de-DE" b="1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D19D99-F66B-4228-808C-631F7161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5</a:t>
            </a:fld>
            <a:endParaRPr lang="de-DE" alt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54E829C4-A8C5-4E4F-B458-600AF0773D71}"/>
              </a:ext>
            </a:extLst>
          </p:cNvPr>
          <p:cNvSpPr/>
          <p:nvPr/>
        </p:nvSpPr>
        <p:spPr>
          <a:xfrm>
            <a:off x="1937612" y="2531855"/>
            <a:ext cx="1188000" cy="118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2363F26-F44E-4F6F-8A5F-3562F65F94FB}"/>
              </a:ext>
            </a:extLst>
          </p:cNvPr>
          <p:cNvGrpSpPr/>
          <p:nvPr/>
        </p:nvGrpSpPr>
        <p:grpSpPr>
          <a:xfrm>
            <a:off x="604160" y="2553283"/>
            <a:ext cx="1188000" cy="1188000"/>
            <a:chOff x="3631547" y="2857499"/>
            <a:chExt cx="1567542" cy="1567543"/>
          </a:xfrm>
          <a:solidFill>
            <a:schemeClr val="bg2">
              <a:lumMod val="50000"/>
            </a:schemeClr>
          </a:solidFill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117C5E02-11F4-4B51-9D45-B0146F96639D}"/>
                </a:ext>
              </a:extLst>
            </p:cNvPr>
            <p:cNvSpPr/>
            <p:nvPr/>
          </p:nvSpPr>
          <p:spPr>
            <a:xfrm>
              <a:off x="3631547" y="2857499"/>
              <a:ext cx="1567542" cy="156754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C3E1AB86-9BDB-4154-A00F-134E90D27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718" y="3286799"/>
              <a:ext cx="709200" cy="7092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</p:pic>
      </p:grpSp>
      <p:sp>
        <p:nvSpPr>
          <p:cNvPr id="27" name="Ellipse 26">
            <a:extLst>
              <a:ext uri="{FF2B5EF4-FFF2-40B4-BE49-F238E27FC236}">
                <a16:creationId xmlns:a16="http://schemas.microsoft.com/office/drawing/2014/main" id="{4EFDB25C-9A92-48E3-ADBD-580AA3CA3717}"/>
              </a:ext>
            </a:extLst>
          </p:cNvPr>
          <p:cNvSpPr/>
          <p:nvPr/>
        </p:nvSpPr>
        <p:spPr>
          <a:xfrm>
            <a:off x="5986085" y="2473407"/>
            <a:ext cx="1188000" cy="118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794F49C9-7FEB-463B-93EA-5211F924C2D2}"/>
              </a:ext>
            </a:extLst>
          </p:cNvPr>
          <p:cNvSpPr/>
          <p:nvPr/>
        </p:nvSpPr>
        <p:spPr>
          <a:xfrm>
            <a:off x="7336982" y="2496703"/>
            <a:ext cx="1188000" cy="118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Halbbogen 23">
            <a:extLst>
              <a:ext uri="{FF2B5EF4-FFF2-40B4-BE49-F238E27FC236}">
                <a16:creationId xmlns:a16="http://schemas.microsoft.com/office/drawing/2014/main" id="{2DA6CD63-FC26-47BD-B268-46202D639030}"/>
              </a:ext>
            </a:extLst>
          </p:cNvPr>
          <p:cNvSpPr/>
          <p:nvPr/>
        </p:nvSpPr>
        <p:spPr>
          <a:xfrm>
            <a:off x="7198507" y="2337209"/>
            <a:ext cx="1480717" cy="1470587"/>
          </a:xfrm>
          <a:prstGeom prst="blockArc">
            <a:avLst>
              <a:gd name="adj1" fmla="val 10767033"/>
              <a:gd name="adj2" fmla="val 14727"/>
              <a:gd name="adj3" fmla="val 9119"/>
            </a:avLst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DE94047-33CE-42FC-B38F-B5F034C2AF65}"/>
              </a:ext>
            </a:extLst>
          </p:cNvPr>
          <p:cNvSpPr/>
          <p:nvPr/>
        </p:nvSpPr>
        <p:spPr>
          <a:xfrm>
            <a:off x="8533960" y="3004326"/>
            <a:ext cx="136471" cy="126162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867287D-127C-402E-80DF-E5CE9CB51009}"/>
              </a:ext>
            </a:extLst>
          </p:cNvPr>
          <p:cNvSpPr/>
          <p:nvPr/>
        </p:nvSpPr>
        <p:spPr>
          <a:xfrm>
            <a:off x="4651503" y="2507894"/>
            <a:ext cx="1188000" cy="118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D9847DE4-6CE6-4A43-AB08-0BE7CD293ACA}"/>
              </a:ext>
            </a:extLst>
          </p:cNvPr>
          <p:cNvSpPr/>
          <p:nvPr/>
        </p:nvSpPr>
        <p:spPr>
          <a:xfrm>
            <a:off x="3299582" y="2496703"/>
            <a:ext cx="1188000" cy="11880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Halbbogen 36">
            <a:extLst>
              <a:ext uri="{FF2B5EF4-FFF2-40B4-BE49-F238E27FC236}">
                <a16:creationId xmlns:a16="http://schemas.microsoft.com/office/drawing/2014/main" id="{4337F3AA-88E7-48DE-BA02-9E256090652A}"/>
              </a:ext>
            </a:extLst>
          </p:cNvPr>
          <p:cNvSpPr/>
          <p:nvPr/>
        </p:nvSpPr>
        <p:spPr>
          <a:xfrm rot="10800000">
            <a:off x="5850591" y="2344082"/>
            <a:ext cx="1480717" cy="1470587"/>
          </a:xfrm>
          <a:prstGeom prst="blockArc">
            <a:avLst>
              <a:gd name="adj1" fmla="val 10767033"/>
              <a:gd name="adj2" fmla="val 14727"/>
              <a:gd name="adj3" fmla="val 9119"/>
            </a:avLst>
          </a:prstGeom>
          <a:gradFill flip="none" rotWithShape="1">
            <a:gsLst>
              <a:gs pos="0">
                <a:srgbClr val="46698D"/>
              </a:gs>
              <a:gs pos="100000">
                <a:schemeClr val="bg2">
                  <a:lumMod val="5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Halbbogen 37">
            <a:extLst>
              <a:ext uri="{FF2B5EF4-FFF2-40B4-BE49-F238E27FC236}">
                <a16:creationId xmlns:a16="http://schemas.microsoft.com/office/drawing/2014/main" id="{8FEFC41A-F0FA-438A-9867-BF3EA9BDE883}"/>
              </a:ext>
            </a:extLst>
          </p:cNvPr>
          <p:cNvSpPr/>
          <p:nvPr/>
        </p:nvSpPr>
        <p:spPr>
          <a:xfrm>
            <a:off x="4502048" y="2364436"/>
            <a:ext cx="1472459" cy="1482178"/>
          </a:xfrm>
          <a:prstGeom prst="blockArc">
            <a:avLst>
              <a:gd name="adj1" fmla="val 10767033"/>
              <a:gd name="adj2" fmla="val 14727"/>
              <a:gd name="adj3" fmla="val 9119"/>
            </a:avLst>
          </a:prstGeom>
          <a:gradFill flip="none" rotWithShape="1">
            <a:gsLst>
              <a:gs pos="0">
                <a:srgbClr val="496C8F"/>
              </a:gs>
              <a:gs pos="100000">
                <a:schemeClr val="bg2">
                  <a:lumMod val="7500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Halbbogen 38">
            <a:extLst>
              <a:ext uri="{FF2B5EF4-FFF2-40B4-BE49-F238E27FC236}">
                <a16:creationId xmlns:a16="http://schemas.microsoft.com/office/drawing/2014/main" id="{59C5BCDF-7006-476A-9EC4-D27BA78FC225}"/>
              </a:ext>
            </a:extLst>
          </p:cNvPr>
          <p:cNvSpPr/>
          <p:nvPr/>
        </p:nvSpPr>
        <p:spPr>
          <a:xfrm rot="10800000">
            <a:off x="3151934" y="2370203"/>
            <a:ext cx="1480717" cy="1470587"/>
          </a:xfrm>
          <a:prstGeom prst="blockArc">
            <a:avLst>
              <a:gd name="adj1" fmla="val 10767033"/>
              <a:gd name="adj2" fmla="val 14727"/>
              <a:gd name="adj3" fmla="val 9119"/>
            </a:avLst>
          </a:prstGeom>
          <a:gradFill flip="none" rotWithShape="1">
            <a:gsLst>
              <a:gs pos="0">
                <a:srgbClr val="A5BCD2"/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Halbbogen 39">
            <a:extLst>
              <a:ext uri="{FF2B5EF4-FFF2-40B4-BE49-F238E27FC236}">
                <a16:creationId xmlns:a16="http://schemas.microsoft.com/office/drawing/2014/main" id="{7E130E9F-2F3C-4CAF-84A3-52A001248DA5}"/>
              </a:ext>
            </a:extLst>
          </p:cNvPr>
          <p:cNvSpPr/>
          <p:nvPr/>
        </p:nvSpPr>
        <p:spPr>
          <a:xfrm>
            <a:off x="1795049" y="2376027"/>
            <a:ext cx="1480717" cy="1470587"/>
          </a:xfrm>
          <a:prstGeom prst="blockArc">
            <a:avLst>
              <a:gd name="adj1" fmla="val 10767033"/>
              <a:gd name="adj2" fmla="val 14727"/>
              <a:gd name="adj3" fmla="val 9119"/>
            </a:avLst>
          </a:prstGeom>
          <a:gradFill flip="none" rotWithShape="1">
            <a:gsLst>
              <a:gs pos="0">
                <a:srgbClr val="C4D3E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Halbbogen 40">
            <a:extLst>
              <a:ext uri="{FF2B5EF4-FFF2-40B4-BE49-F238E27FC236}">
                <a16:creationId xmlns:a16="http://schemas.microsoft.com/office/drawing/2014/main" id="{DA8505F3-5393-446A-8874-0EFBA6011123}"/>
              </a:ext>
            </a:extLst>
          </p:cNvPr>
          <p:cNvSpPr/>
          <p:nvPr/>
        </p:nvSpPr>
        <p:spPr>
          <a:xfrm rot="10573848">
            <a:off x="456581" y="2423106"/>
            <a:ext cx="1480717" cy="1470587"/>
          </a:xfrm>
          <a:prstGeom prst="blockArc">
            <a:avLst>
              <a:gd name="adj1" fmla="val 10767033"/>
              <a:gd name="adj2" fmla="val 14727"/>
              <a:gd name="adj3" fmla="val 9119"/>
            </a:avLst>
          </a:prstGeom>
          <a:gradFill flip="none" rotWithShape="1">
            <a:gsLst>
              <a:gs pos="0">
                <a:srgbClr val="E0E8F0"/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68E3922-1912-4A2A-A6D1-33E77A81F651}"/>
              </a:ext>
            </a:extLst>
          </p:cNvPr>
          <p:cNvSpPr/>
          <p:nvPr/>
        </p:nvSpPr>
        <p:spPr>
          <a:xfrm>
            <a:off x="455748" y="3143943"/>
            <a:ext cx="136471" cy="12616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 err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3" name="Grafik 42">
            <a:extLst>
              <a:ext uri="{FF2B5EF4-FFF2-40B4-BE49-F238E27FC236}">
                <a16:creationId xmlns:a16="http://schemas.microsoft.com/office/drawing/2014/main" id="{5CF825D3-DC18-43BC-9536-2C6E03FCD7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51" y="2847783"/>
            <a:ext cx="537288" cy="5372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2AED5411-3032-4BE8-9669-CA0A7510CD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1003" y="2837249"/>
            <a:ext cx="536494" cy="536494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11FB4DBA-EFF9-44BE-B332-0D6C8AE45C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074" y="2811387"/>
            <a:ext cx="543716" cy="535975"/>
          </a:xfrm>
          <a:prstGeom prst="rect">
            <a:avLst/>
          </a:prstGeom>
        </p:spPr>
      </p:pic>
      <p:pic>
        <p:nvPicPr>
          <p:cNvPr id="55" name="Grafik 54" descr="Ein Bild, das Teller enthält.&#10;&#10;Automatisch generierte Beschreibung">
            <a:extLst>
              <a:ext uri="{FF2B5EF4-FFF2-40B4-BE49-F238E27FC236}">
                <a16:creationId xmlns:a16="http://schemas.microsoft.com/office/drawing/2014/main" id="{2EEE4F3E-FB8C-4A48-94C2-7C780F1F16F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561" y="2772286"/>
            <a:ext cx="558146" cy="558146"/>
          </a:xfrm>
          <a:prstGeom prst="rect">
            <a:avLst/>
          </a:prstGeom>
        </p:spPr>
      </p:pic>
      <p:pic>
        <p:nvPicPr>
          <p:cNvPr id="57" name="Grafik 56" descr="Ein Bild, das Zeichnung, Raum enthält.&#10;&#10;Automatisch generierte Beschreibung">
            <a:extLst>
              <a:ext uri="{FF2B5EF4-FFF2-40B4-BE49-F238E27FC236}">
                <a16:creationId xmlns:a16="http://schemas.microsoft.com/office/drawing/2014/main" id="{3EDB98A9-5736-4F1B-9B18-4AB565C8085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401" y="2816687"/>
            <a:ext cx="469343" cy="469343"/>
          </a:xfrm>
          <a:prstGeom prst="rect">
            <a:avLst/>
          </a:prstGeom>
        </p:spPr>
      </p:pic>
      <p:sp>
        <p:nvSpPr>
          <p:cNvPr id="48" name="Inhaltsplatzhalter 2">
            <a:extLst>
              <a:ext uri="{FF2B5EF4-FFF2-40B4-BE49-F238E27FC236}">
                <a16:creationId xmlns:a16="http://schemas.microsoft.com/office/drawing/2014/main" id="{D45B7675-8407-4203-ACEB-2D859852F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938" y="4086711"/>
            <a:ext cx="8183970" cy="2160587"/>
          </a:xfrm>
        </p:spPr>
        <p:txBody>
          <a:bodyPr/>
          <a:lstStyle/>
          <a:p>
            <a:r>
              <a:rPr lang="en-US" b="1" dirty="0"/>
              <a:t>9 bn €</a:t>
            </a:r>
            <a:r>
              <a:rPr lang="en-US" dirty="0"/>
              <a:t> from German recovery plan (“</a:t>
            </a:r>
            <a:r>
              <a:rPr lang="en-US" dirty="0" err="1"/>
              <a:t>Konjunkturpaket</a:t>
            </a:r>
            <a:r>
              <a:rPr lang="en-US" dirty="0"/>
              <a:t>”)</a:t>
            </a:r>
          </a:p>
          <a:p>
            <a:r>
              <a:rPr lang="en-US" dirty="0"/>
              <a:t>Use where gap to </a:t>
            </a:r>
            <a:r>
              <a:rPr lang="en-US" b="1" dirty="0"/>
              <a:t>profitability</a:t>
            </a:r>
            <a:r>
              <a:rPr lang="en-US" dirty="0"/>
              <a:t> smallest or </a:t>
            </a:r>
            <a:r>
              <a:rPr lang="en-US" b="1" dirty="0"/>
              <a:t>no other alternative</a:t>
            </a:r>
          </a:p>
          <a:p>
            <a:pPr lvl="1"/>
            <a:r>
              <a:rPr lang="en-US" dirty="0"/>
              <a:t>Regulation and state aid have to go hand-in-hand</a:t>
            </a:r>
          </a:p>
          <a:p>
            <a:r>
              <a:rPr lang="en-US" dirty="0"/>
              <a:t>Focus on </a:t>
            </a:r>
            <a:r>
              <a:rPr lang="en-US" b="1" dirty="0"/>
              <a:t>integrated projects </a:t>
            </a:r>
            <a:r>
              <a:rPr lang="en-US" dirty="0"/>
              <a:t>along whole value chain</a:t>
            </a:r>
          </a:p>
        </p:txBody>
      </p:sp>
      <p:sp>
        <p:nvSpPr>
          <p:cNvPr id="28" name="Textplatzhalter 3">
            <a:extLst>
              <a:ext uri="{FF2B5EF4-FFF2-40B4-BE49-F238E27FC236}">
                <a16:creationId xmlns:a16="http://schemas.microsoft.com/office/drawing/2014/main" id="{48D83E7A-A5DF-4AC8-B0A7-6BBC27286C18}"/>
              </a:ext>
            </a:extLst>
          </p:cNvPr>
          <p:cNvSpPr txBox="1">
            <a:spLocks/>
          </p:cNvSpPr>
          <p:nvPr/>
        </p:nvSpPr>
        <p:spPr bwMode="auto">
          <a:xfrm>
            <a:off x="899592" y="6309320"/>
            <a:ext cx="470745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474663" indent="-474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None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1pPr>
            <a:lvl2pPr marL="9493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2pPr>
            <a:lvl3pPr marL="14255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3pPr>
            <a:lvl4pPr marL="1941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4pPr>
            <a:lvl5pPr marL="2360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5pPr>
            <a:lvl6pPr marL="28178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6pPr>
            <a:lvl7pPr marL="32750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de-DE" i="1" kern="0" dirty="0">
                <a:solidFill>
                  <a:schemeClr val="tx1"/>
                </a:solidFill>
              </a:rPr>
              <a:t>Icons: Flaticon.com</a:t>
            </a:r>
          </a:p>
        </p:txBody>
      </p:sp>
    </p:spTree>
    <p:extLst>
      <p:ext uri="{BB962C8B-B14F-4D97-AF65-F5344CB8AC3E}">
        <p14:creationId xmlns:p14="http://schemas.microsoft.com/office/powerpoint/2010/main" val="404648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C7EA1-3CE2-4D23-A590-1A66448B9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657350"/>
            <a:ext cx="7593013" cy="976697"/>
          </a:xfrm>
        </p:spPr>
        <p:txBody>
          <a:bodyPr/>
          <a:lstStyle/>
          <a:p>
            <a:r>
              <a:rPr lang="de-DE" b="1" dirty="0"/>
              <a:t>Regulation: </a:t>
            </a:r>
            <a:r>
              <a:rPr lang="de-DE" b="1" dirty="0" err="1"/>
              <a:t>Improved</a:t>
            </a:r>
            <a:r>
              <a:rPr lang="de-DE" b="1" dirty="0"/>
              <a:t> </a:t>
            </a:r>
            <a:r>
              <a:rPr lang="de-DE" b="1" dirty="0" err="1"/>
              <a:t>framework</a:t>
            </a:r>
            <a:r>
              <a:rPr lang="de-DE" b="1" dirty="0"/>
              <a:t> </a:t>
            </a:r>
            <a:r>
              <a:rPr lang="de-DE" b="1" dirty="0" err="1"/>
              <a:t>conditions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H</a:t>
            </a:r>
            <a:r>
              <a:rPr lang="de-DE" b="1" baseline="-25000" dirty="0"/>
              <a:t>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7B39E-38F7-45EF-8BC4-3C2F1CFF9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994409"/>
            <a:ext cx="7591425" cy="3303204"/>
          </a:xfrm>
        </p:spPr>
        <p:txBody>
          <a:bodyPr/>
          <a:lstStyle/>
          <a:p>
            <a:r>
              <a:rPr lang="en-US" sz="1800" dirty="0"/>
              <a:t>Fair design of state induced price components for electricity (esp. EEG-surcharge)</a:t>
            </a:r>
          </a:p>
          <a:p>
            <a:r>
              <a:rPr lang="en-US" sz="1800" dirty="0"/>
              <a:t>Transitional regulatory framework for future H</a:t>
            </a:r>
            <a:r>
              <a:rPr lang="en-US" sz="1800" baseline="-25000" dirty="0"/>
              <a:t>2</a:t>
            </a:r>
            <a:r>
              <a:rPr lang="en-US" sz="1800" dirty="0"/>
              <a:t>-infrastructure (</a:t>
            </a:r>
            <a:r>
              <a:rPr lang="en-US" sz="1800" dirty="0" err="1"/>
              <a:t>EnWG</a:t>
            </a:r>
            <a:r>
              <a:rPr lang="en-US" sz="1800" dirty="0"/>
              <a:t> revision + Directive on tariffs (H2 NEV))</a:t>
            </a:r>
          </a:p>
          <a:p>
            <a:r>
              <a:rPr lang="en-US" sz="1800" dirty="0"/>
              <a:t>Ambitious implementation of the EU Renewable Energies Directive (RED II)</a:t>
            </a:r>
          </a:p>
          <a:p>
            <a:r>
              <a:rPr lang="de-DE" sz="1800" dirty="0"/>
              <a:t>OPEX: </a:t>
            </a:r>
            <a:r>
              <a:rPr lang="de-DE" sz="1800" dirty="0" err="1"/>
              <a:t>where</a:t>
            </a:r>
            <a:r>
              <a:rPr lang="de-DE" sz="1800" dirty="0"/>
              <a:t> </a:t>
            </a:r>
            <a:r>
              <a:rPr lang="de-DE" sz="1800" dirty="0" err="1"/>
              <a:t>needed</a:t>
            </a:r>
            <a:r>
              <a:rPr lang="de-DE" sz="1800" dirty="0"/>
              <a:t>, </a:t>
            </a:r>
            <a:r>
              <a:rPr lang="de-DE" sz="1800" dirty="0" err="1"/>
              <a:t>pilot</a:t>
            </a:r>
            <a:r>
              <a:rPr lang="de-DE" sz="1800" dirty="0"/>
              <a:t> </a:t>
            </a:r>
            <a:r>
              <a:rPr lang="de-DE" sz="1800" dirty="0" err="1"/>
              <a:t>programs</a:t>
            </a:r>
            <a:r>
              <a:rPr lang="de-DE" sz="1800" dirty="0"/>
              <a:t> (e.g. </a:t>
            </a:r>
            <a:r>
              <a:rPr lang="de-DE" sz="1800" dirty="0" err="1"/>
              <a:t>Contracts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Difference</a:t>
            </a:r>
            <a:r>
              <a:rPr lang="de-DE" sz="1800" dirty="0"/>
              <a:t>, </a:t>
            </a:r>
            <a:r>
              <a:rPr lang="de-DE" sz="1800" dirty="0" err="1"/>
              <a:t>CfD</a:t>
            </a:r>
            <a:r>
              <a:rPr lang="de-DE" sz="1800" dirty="0"/>
              <a:t>)</a:t>
            </a:r>
          </a:p>
          <a:p>
            <a:r>
              <a:rPr lang="en-US" sz="1800" dirty="0"/>
              <a:t>Transparency on CO</a:t>
            </a:r>
            <a:r>
              <a:rPr lang="en-US" sz="1800" baseline="-25000" dirty="0"/>
              <a:t>2</a:t>
            </a:r>
            <a:r>
              <a:rPr lang="en-US" sz="1800" dirty="0"/>
              <a:t>-footprint of production (need for a European methodology)</a:t>
            </a:r>
          </a:p>
          <a:p>
            <a:endParaRPr lang="en-US" sz="1800" dirty="0"/>
          </a:p>
          <a:p>
            <a:endParaRPr lang="de-DE" sz="18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CBDBE8-745F-48B2-8E46-B314798344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B64EC2-1A01-4DA1-B0EB-2255BBB5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6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305382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3191" y="1617158"/>
            <a:ext cx="8346055" cy="360363"/>
          </a:xfrm>
        </p:spPr>
        <p:txBody>
          <a:bodyPr/>
          <a:lstStyle/>
          <a:p>
            <a:r>
              <a:rPr lang="en-US" b="1" dirty="0"/>
              <a:t>State aid: Focus on IPCEI</a:t>
            </a:r>
            <a:endParaRPr lang="de-DE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7</a:t>
            </a:fld>
            <a:endParaRPr lang="de-DE" altLang="fr-FR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C1E06C2-6E60-41EF-B5D1-8F7AC009B61D}"/>
              </a:ext>
            </a:extLst>
          </p:cNvPr>
          <p:cNvSpPr txBox="1">
            <a:spLocks/>
          </p:cNvSpPr>
          <p:nvPr/>
        </p:nvSpPr>
        <p:spPr bwMode="auto">
          <a:xfrm>
            <a:off x="899592" y="2265487"/>
            <a:ext cx="799288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474663" indent="-474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None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1pPr>
            <a:lvl2pPr marL="9493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2pPr>
            <a:lvl3pPr marL="14255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3pPr>
            <a:lvl4pPr marL="1941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4pPr>
            <a:lvl5pPr marL="2360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100">
                <a:solidFill>
                  <a:srgbClr val="004F80"/>
                </a:solidFill>
                <a:latin typeface="BundesSans Office"/>
                <a:ea typeface="+mn-ea"/>
                <a:cs typeface="+mn-cs"/>
              </a:defRPr>
            </a:lvl5pPr>
            <a:lvl6pPr marL="28178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6pPr>
            <a:lvl7pPr marL="32750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defTabSz="914400">
              <a:buFont typeface="Arial" panose="020B0604020202020204" pitchFamily="34" charset="0"/>
              <a:buChar char="•"/>
            </a:pPr>
            <a:r>
              <a:rPr lang="en-US" sz="2000" kern="0" dirty="0"/>
              <a:t>Promotion of projects with a strong European spill-over character</a:t>
            </a:r>
          </a:p>
          <a:p>
            <a:pPr marL="257175" indent="-257175" defTabSz="914400">
              <a:buFont typeface="Arial" panose="020B0604020202020204" pitchFamily="34" charset="0"/>
              <a:buChar char="•"/>
            </a:pPr>
            <a:r>
              <a:rPr lang="en-US" sz="2000" kern="0" dirty="0"/>
              <a:t>Establishment of large-scale production plants</a:t>
            </a:r>
          </a:p>
          <a:p>
            <a:pPr marL="257175" indent="-257175" defTabSz="914400">
              <a:buFont typeface="Arial" panose="020B0604020202020204" pitchFamily="34" charset="0"/>
              <a:buChar char="•"/>
            </a:pPr>
            <a:endParaRPr lang="de-DE" sz="2000" u="sng" kern="0" dirty="0"/>
          </a:p>
          <a:p>
            <a:pPr defTabSz="914400"/>
            <a:r>
              <a:rPr lang="en-US" sz="2000" u="sng" kern="0" dirty="0"/>
              <a:t>Current level of implementation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kern="0" dirty="0"/>
              <a:t>Approximately 230 projects submitted in the declaration of interest procedure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kern="0" dirty="0"/>
              <a:t>Preselection of 62 GER projects announced by Federal Minister </a:t>
            </a:r>
            <a:r>
              <a:rPr lang="en-US" sz="2000" kern="0" dirty="0" err="1"/>
              <a:t>Altmaier</a:t>
            </a:r>
            <a:r>
              <a:rPr lang="en-US" sz="2000" kern="0" dirty="0"/>
              <a:t> and Federal Minister Scheuer on May 28th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kern="0" dirty="0"/>
              <a:t>EU matchmaking, from end of May 2021 -&gt; European networking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kern="0" dirty="0"/>
              <a:t>(Pre-) Notification EC, summer 2021 -&gt; Aid Approval EC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kern="0" dirty="0"/>
              <a:t>Granting of funding decisions from 2022</a:t>
            </a:r>
            <a:endParaRPr lang="de-DE" sz="2000" kern="0" dirty="0"/>
          </a:p>
        </p:txBody>
      </p:sp>
    </p:spTree>
    <p:extLst>
      <p:ext uri="{BB962C8B-B14F-4D97-AF65-F5344CB8AC3E}">
        <p14:creationId xmlns:p14="http://schemas.microsoft.com/office/powerpoint/2010/main" val="353518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576966"/>
            <a:ext cx="7593013" cy="360363"/>
          </a:xfrm>
        </p:spPr>
        <p:txBody>
          <a:bodyPr/>
          <a:lstStyle/>
          <a:p>
            <a:r>
              <a:rPr lang="de-DE" b="1" dirty="0"/>
              <a:t>IPCEI: </a:t>
            </a:r>
            <a:r>
              <a:rPr lang="en-US" b="1" dirty="0"/>
              <a:t>Pre-selection</a:t>
            </a:r>
            <a:r>
              <a:rPr lang="de-DE" b="1" dirty="0"/>
              <a:t> </a:t>
            </a:r>
            <a:r>
              <a:rPr lang="en-AU" b="1" dirty="0"/>
              <a:t>of 62 </a:t>
            </a:r>
            <a:r>
              <a:rPr lang="de-DE" b="1" dirty="0"/>
              <a:t>GER Projects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8</a:t>
            </a:fld>
            <a:endParaRPr lang="de-DE" altLang="fr-FR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BA4D4A11-129A-415F-B26B-10F3633160B4}"/>
              </a:ext>
            </a:extLst>
          </p:cNvPr>
          <p:cNvSpPr txBox="1">
            <a:spLocks/>
          </p:cNvSpPr>
          <p:nvPr/>
        </p:nvSpPr>
        <p:spPr bwMode="auto">
          <a:xfrm>
            <a:off x="467543" y="687687"/>
            <a:ext cx="7749177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3600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F80"/>
                </a:solidFill>
                <a:latin typeface="BundesSerif Office" pitchFamily="18" charset="0"/>
                <a:ea typeface="ＭＳ Ｐゴシック" pitchFamily="52" charset="-128"/>
                <a:cs typeface="Times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Verdana" charset="0"/>
                <a:ea typeface="ＭＳ Ｐゴシック" pitchFamily="52" charset="-128"/>
                <a:cs typeface="ＭＳ Ｐゴシック" pitchFamily="52" charset="-128"/>
              </a:defRPr>
            </a:lvl9pPr>
          </a:lstStyle>
          <a:p>
            <a:pPr defTabSz="914400"/>
            <a:endParaRPr lang="de-DE" kern="0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609C2A3D-BAD2-4B48-AA35-DCBA7DAB3B18}"/>
              </a:ext>
            </a:extLst>
          </p:cNvPr>
          <p:cNvSpPr txBox="1">
            <a:spLocks/>
          </p:cNvSpPr>
          <p:nvPr/>
        </p:nvSpPr>
        <p:spPr bwMode="auto">
          <a:xfrm>
            <a:off x="5731176" y="2361047"/>
            <a:ext cx="2904824" cy="40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474663" indent="-474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rgbClr val="004F80"/>
                </a:solidFill>
                <a:latin typeface="+mn-lt"/>
                <a:ea typeface="+mn-ea"/>
                <a:cs typeface="+mn-cs"/>
              </a:defRPr>
            </a:lvl1pPr>
            <a:lvl2pPr marL="9493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rgbClr val="004F80"/>
                </a:solidFill>
                <a:latin typeface="+mn-lt"/>
                <a:ea typeface="+mn-ea"/>
                <a:cs typeface="+mn-cs"/>
              </a:defRPr>
            </a:lvl2pPr>
            <a:lvl3pPr marL="14255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004F80"/>
                </a:solidFill>
                <a:latin typeface="+mn-lt"/>
                <a:ea typeface="+mn-ea"/>
                <a:cs typeface="+mn-cs"/>
              </a:defRPr>
            </a:lvl3pPr>
            <a:lvl4pPr marL="1941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004F80"/>
                </a:solidFill>
                <a:latin typeface="+mn-lt"/>
                <a:ea typeface="+mn-ea"/>
                <a:cs typeface="+mn-cs"/>
              </a:defRPr>
            </a:lvl4pPr>
            <a:lvl5pPr marL="2360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004F80"/>
                </a:solidFill>
                <a:latin typeface="+mn-lt"/>
                <a:ea typeface="+mn-ea"/>
                <a:cs typeface="+mn-cs"/>
              </a:defRPr>
            </a:lvl5pPr>
            <a:lvl6pPr marL="28178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6pPr>
            <a:lvl7pPr marL="32750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8872" lvl="1" indent="0" defTabSz="91440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de-DE" kern="0" dirty="0" err="1"/>
              <a:t>Production</a:t>
            </a:r>
            <a:endParaRPr lang="de-DE" kern="0" dirty="0"/>
          </a:p>
          <a:p>
            <a:pPr marL="498872" lvl="1" indent="0" defTabSz="91440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de-DE" kern="0" dirty="0"/>
              <a:t>Infrastructure</a:t>
            </a:r>
          </a:p>
          <a:p>
            <a:pPr marL="498872" lvl="1" indent="0" defTabSz="91440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de-DE" kern="0" dirty="0" err="1"/>
              <a:t>Use</a:t>
            </a:r>
            <a:r>
              <a:rPr lang="de-DE" kern="0" dirty="0"/>
              <a:t> in </a:t>
            </a:r>
            <a:r>
              <a:rPr lang="de-DE" kern="0" dirty="0" err="1"/>
              <a:t>industry</a:t>
            </a:r>
            <a:endParaRPr lang="de-DE" kern="0" dirty="0"/>
          </a:p>
          <a:p>
            <a:pPr marL="498872" lvl="1" indent="0" defTabSz="91440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de-DE" kern="0" dirty="0" err="1"/>
              <a:t>Use</a:t>
            </a:r>
            <a:r>
              <a:rPr lang="de-DE" kern="0" dirty="0"/>
              <a:t> in </a:t>
            </a:r>
            <a:r>
              <a:rPr lang="de-DE" kern="0" dirty="0" err="1"/>
              <a:t>mobility</a:t>
            </a:r>
            <a:endParaRPr lang="de-DE" kern="0" dirty="0"/>
          </a:p>
          <a:p>
            <a:pPr marL="498872" lvl="1" indent="0" defTabSz="91440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de-DE" kern="0" dirty="0"/>
              <a:t>Pipeline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336" r="100000">
                        <a14:foregroundMark x1="20638" y1="10568" x2="20638" y2="10568"/>
                        <a14:foregroundMark x1="26846" y1="4756" x2="26846" y2="4756"/>
                        <a14:foregroundMark x1="51678" y1="7133" x2="51678" y2="71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12507" y="2130251"/>
            <a:ext cx="3281040" cy="416736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3356" r="98658">
                        <a14:foregroundMark x1="38255" y1="31713" x2="38255" y2="31713"/>
                        <a14:foregroundMark x1="58389" y1="4420" x2="58389" y2="4420"/>
                        <a14:foregroundMark x1="75168" y1="32818" x2="75168" y2="32818"/>
                        <a14:foregroundMark x1="16779" y1="38785" x2="16779" y2="38785"/>
                        <a14:foregroundMark x1="79195" y1="9392" x2="79195" y2="9392"/>
                        <a14:foregroundMark x1="35570" y1="33039" x2="35570" y2="33039"/>
                        <a14:foregroundMark x1="40268" y1="34365" x2="40268" y2="34365"/>
                        <a14:foregroundMark x1="53691" y1="35470" x2="53691" y2="35470"/>
                        <a14:foregroundMark x1="67785" y1="38453" x2="67785" y2="38453"/>
                        <a14:foregroundMark x1="42282" y1="37459" x2="42282" y2="37459"/>
                        <a14:foregroundMark x1="12081" y1="38895" x2="12081" y2="38895"/>
                        <a14:foregroundMark x1="25503" y1="36133" x2="25503" y2="36133"/>
                        <a14:foregroundMark x1="49664" y1="91934" x2="49664" y2="91934"/>
                        <a14:foregroundMark x1="30872" y1="34696" x2="30872" y2="34696"/>
                        <a14:foregroundMark x1="72483" y1="93812" x2="72483" y2="93812"/>
                        <a14:foregroundMark x1="44966" y1="96022" x2="44966" y2="96022"/>
                        <a14:foregroundMark x1="37584" y1="95249" x2="37584" y2="95249"/>
                        <a14:foregroundMark x1="47651" y1="34586" x2="47651" y2="34586"/>
                        <a14:foregroundMark x1="70470" y1="35580" x2="70470" y2="355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878" y="2572215"/>
            <a:ext cx="350845" cy="2130969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3" name="Gerader Verbinder 12"/>
          <p:cNvCxnSpPr/>
          <p:nvPr/>
        </p:nvCxnSpPr>
        <p:spPr bwMode="auto">
          <a:xfrm>
            <a:off x="5731176" y="5226219"/>
            <a:ext cx="3235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833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7D506-0C0E-4A45-B9E2-7EA8BF52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large part of the hydrogen needed in Germany will have to be imported</a:t>
            </a:r>
            <a:endParaRPr lang="de-DE" b="1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9E0F41-78DC-42EB-B941-FA46C0E25B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F300A8-158F-4BD2-9B5C-7DB7EB6D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215FE-6E5A-4BE1-A657-347C6F3C5BDD}" type="slidenum">
              <a:rPr lang="de-DE" altLang="fr-FR" smtClean="0"/>
              <a:pPr>
                <a:defRPr/>
              </a:pPr>
              <a:t>9</a:t>
            </a:fld>
            <a:endParaRPr lang="de-DE" altLang="fr-FR"/>
          </a:p>
        </p:txBody>
      </p:sp>
      <p:sp>
        <p:nvSpPr>
          <p:cNvPr id="7" name="TextBox 26">
            <a:extLst>
              <a:ext uri="{FF2B5EF4-FFF2-40B4-BE49-F238E27FC236}">
                <a16:creationId xmlns:a16="http://schemas.microsoft.com/office/drawing/2014/main" id="{2D11831D-0E8F-4E75-86D1-F1E91F15B7BB}"/>
              </a:ext>
            </a:extLst>
          </p:cNvPr>
          <p:cNvSpPr txBox="1"/>
          <p:nvPr/>
        </p:nvSpPr>
        <p:spPr>
          <a:xfrm>
            <a:off x="1040067" y="5025139"/>
            <a:ext cx="140969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74651" indent="-474651" algn="ctr" defTabSz="91437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b="1" kern="0" dirty="0">
                <a:latin typeface="BundesSans Office"/>
              </a:rPr>
              <a:t>5 GW</a:t>
            </a:r>
          </a:p>
        </p:txBody>
      </p:sp>
      <p:sp>
        <p:nvSpPr>
          <p:cNvPr id="8" name="TextBox 27">
            <a:extLst>
              <a:ext uri="{FF2B5EF4-FFF2-40B4-BE49-F238E27FC236}">
                <a16:creationId xmlns:a16="http://schemas.microsoft.com/office/drawing/2014/main" id="{E327FECC-87F9-4933-8E4A-A810372B76D3}"/>
              </a:ext>
            </a:extLst>
          </p:cNvPr>
          <p:cNvSpPr txBox="1"/>
          <p:nvPr/>
        </p:nvSpPr>
        <p:spPr>
          <a:xfrm>
            <a:off x="3330291" y="5033227"/>
            <a:ext cx="140969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74651" indent="-474651" algn="ctr" defTabSz="91437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b="1" kern="0" dirty="0">
                <a:latin typeface="BundesSans Office"/>
              </a:rPr>
              <a:t>14 TWh</a:t>
            </a:r>
          </a:p>
        </p:txBody>
      </p:sp>
      <p:sp>
        <p:nvSpPr>
          <p:cNvPr id="9" name="TextBox 28">
            <a:extLst>
              <a:ext uri="{FF2B5EF4-FFF2-40B4-BE49-F238E27FC236}">
                <a16:creationId xmlns:a16="http://schemas.microsoft.com/office/drawing/2014/main" id="{D78341BF-6A7A-4A1F-859C-9529FF2D9382}"/>
              </a:ext>
            </a:extLst>
          </p:cNvPr>
          <p:cNvSpPr txBox="1"/>
          <p:nvPr/>
        </p:nvSpPr>
        <p:spPr>
          <a:xfrm>
            <a:off x="5074143" y="5016972"/>
            <a:ext cx="140969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74651" indent="-474651" algn="ctr" defTabSz="91437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b="1" kern="0">
                <a:latin typeface="BundesSans Office"/>
              </a:rPr>
              <a:t>90-110 </a:t>
            </a:r>
            <a:r>
              <a:rPr lang="en-US" b="1" kern="0" err="1">
                <a:latin typeface="BundesSans Office"/>
              </a:rPr>
              <a:t>TWh</a:t>
            </a:r>
            <a:endParaRPr lang="en-US" b="1" kern="0">
              <a:latin typeface="BundesSans Office"/>
            </a:endParaRPr>
          </a:p>
        </p:txBody>
      </p:sp>
      <p:sp>
        <p:nvSpPr>
          <p:cNvPr id="10" name="TextBox 29">
            <a:extLst>
              <a:ext uri="{FF2B5EF4-FFF2-40B4-BE49-F238E27FC236}">
                <a16:creationId xmlns:a16="http://schemas.microsoft.com/office/drawing/2014/main" id="{83BC83E9-6709-4792-B367-2C08D747B6BA}"/>
              </a:ext>
            </a:extLst>
          </p:cNvPr>
          <p:cNvSpPr txBox="1"/>
          <p:nvPr/>
        </p:nvSpPr>
        <p:spPr>
          <a:xfrm>
            <a:off x="509684" y="5322919"/>
            <a:ext cx="244125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defTabSz="914378" eaLnBrk="0" fontAlgn="base" hangingPunct="0"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sz="1400" kern="0">
                <a:latin typeface="BundesSans Office"/>
              </a:rPr>
              <a:t>Green H</a:t>
            </a:r>
            <a:r>
              <a:rPr lang="en-US" sz="1400" kern="0" baseline="-25000">
                <a:latin typeface="BundesSans Office"/>
              </a:rPr>
              <a:t>2</a:t>
            </a:r>
            <a:r>
              <a:rPr lang="en-US" sz="1400" kern="0">
                <a:latin typeface="BundesSans Office"/>
              </a:rPr>
              <a:t> production capacities planned for Germany 2030</a:t>
            </a:r>
          </a:p>
        </p:txBody>
      </p:sp>
      <p:sp>
        <p:nvSpPr>
          <p:cNvPr id="11" name="TextBox 30">
            <a:extLst>
              <a:ext uri="{FF2B5EF4-FFF2-40B4-BE49-F238E27FC236}">
                <a16:creationId xmlns:a16="http://schemas.microsoft.com/office/drawing/2014/main" id="{F7E44E9E-1E6F-4CB0-AC3C-B3D5FEF3B0C5}"/>
              </a:ext>
            </a:extLst>
          </p:cNvPr>
          <p:cNvSpPr txBox="1"/>
          <p:nvPr/>
        </p:nvSpPr>
        <p:spPr>
          <a:xfrm>
            <a:off x="3092775" y="5327284"/>
            <a:ext cx="1865354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defTabSz="914378" eaLnBrk="0" fontAlgn="base" hangingPunct="0"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sz="1400" kern="0" dirty="0">
                <a:latin typeface="BundesSans Office"/>
              </a:rPr>
              <a:t>Green H</a:t>
            </a:r>
            <a:r>
              <a:rPr lang="en-US" sz="1400" kern="0" baseline="-25000" dirty="0">
                <a:latin typeface="BundesSans Office"/>
              </a:rPr>
              <a:t>2</a:t>
            </a:r>
            <a:r>
              <a:rPr lang="en-US" sz="1400" kern="0" dirty="0">
                <a:latin typeface="BundesSans Office"/>
              </a:rPr>
              <a:t> </a:t>
            </a:r>
            <a:r>
              <a:rPr lang="en-US" sz="1400" b="1" kern="0" dirty="0">
                <a:latin typeface="BundesSans Office"/>
              </a:rPr>
              <a:t>domestic production </a:t>
            </a:r>
            <a:r>
              <a:rPr lang="en-US" sz="1400" kern="0" dirty="0">
                <a:latin typeface="BundesSans Office"/>
              </a:rPr>
              <a:t>2030</a:t>
            </a:r>
          </a:p>
        </p:txBody>
      </p:sp>
      <p:sp>
        <p:nvSpPr>
          <p:cNvPr id="12" name="TextBox 31">
            <a:extLst>
              <a:ext uri="{FF2B5EF4-FFF2-40B4-BE49-F238E27FC236}">
                <a16:creationId xmlns:a16="http://schemas.microsoft.com/office/drawing/2014/main" id="{DD0E1D7E-28CA-4E87-9982-7E1A09F58B9B}"/>
              </a:ext>
            </a:extLst>
          </p:cNvPr>
          <p:cNvSpPr txBox="1"/>
          <p:nvPr/>
        </p:nvSpPr>
        <p:spPr>
          <a:xfrm>
            <a:off x="5055556" y="5327284"/>
            <a:ext cx="140969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defTabSz="914378" eaLnBrk="0" fontAlgn="base" hangingPunct="0"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sz="1400" kern="0" dirty="0">
                <a:latin typeface="BundesSans Office"/>
              </a:rPr>
              <a:t>H</a:t>
            </a:r>
            <a:r>
              <a:rPr lang="en-US" sz="1400" kern="0" baseline="-25000" dirty="0">
                <a:latin typeface="BundesSans Office"/>
              </a:rPr>
              <a:t>2</a:t>
            </a:r>
            <a:r>
              <a:rPr lang="en-US" sz="1400" kern="0" dirty="0">
                <a:latin typeface="BundesSans Office"/>
              </a:rPr>
              <a:t> demand </a:t>
            </a:r>
            <a:r>
              <a:rPr lang="en-US" sz="1400" b="1" kern="0" dirty="0">
                <a:latin typeface="BundesSans Office"/>
              </a:rPr>
              <a:t>expected</a:t>
            </a:r>
            <a:r>
              <a:rPr lang="en-US" sz="1400" kern="0" dirty="0">
                <a:latin typeface="BundesSans Office"/>
              </a:rPr>
              <a:t> 2030</a:t>
            </a:r>
          </a:p>
        </p:txBody>
      </p:sp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13" name="Chart 36">
                <a:extLst>
                  <a:ext uri="{FF2B5EF4-FFF2-40B4-BE49-F238E27FC236}">
                    <a16:creationId xmlns:a16="http://schemas.microsoft.com/office/drawing/2014/main" id="{3FAEE095-09BE-4540-A486-F222171368DC}"/>
                  </a:ext>
                </a:extLst>
              </p:cNvPr>
              <p:cNvGraphicFramePr/>
              <p:nvPr/>
            </p:nvGraphicFramePr>
            <p:xfrm>
              <a:off x="467545" y="3183182"/>
              <a:ext cx="2233897" cy="193081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3" name="Chart 36">
                <a:extLst>
                  <a:ext uri="{FF2B5EF4-FFF2-40B4-BE49-F238E27FC236}">
                    <a16:creationId xmlns:a16="http://schemas.microsoft.com/office/drawing/2014/main" id="{3FAEE095-09BE-4540-A486-F222171368D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545" y="3183182"/>
                <a:ext cx="2233897" cy="193081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Rectangle 38">
            <a:extLst>
              <a:ext uri="{FF2B5EF4-FFF2-40B4-BE49-F238E27FC236}">
                <a16:creationId xmlns:a16="http://schemas.microsoft.com/office/drawing/2014/main" id="{CEA2C3EB-9C2D-4236-A5FB-5F6DB64A3AD4}"/>
              </a:ext>
            </a:extLst>
          </p:cNvPr>
          <p:cNvSpPr/>
          <p:nvPr/>
        </p:nvSpPr>
        <p:spPr bwMode="auto">
          <a:xfrm>
            <a:off x="1999709" y="4808971"/>
            <a:ext cx="844201" cy="24094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FE8993FF-7F20-4DC8-8F69-D903FECFBEB3}"/>
              </a:ext>
            </a:extLst>
          </p:cNvPr>
          <p:cNvCxnSpPr>
            <a:cxnSpLocks/>
          </p:cNvCxnSpPr>
          <p:nvPr/>
        </p:nvCxnSpPr>
        <p:spPr bwMode="auto">
          <a:xfrm>
            <a:off x="3465319" y="4984203"/>
            <a:ext cx="46177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4F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42">
            <a:extLst>
              <a:ext uri="{FF2B5EF4-FFF2-40B4-BE49-F238E27FC236}">
                <a16:creationId xmlns:a16="http://schemas.microsoft.com/office/drawing/2014/main" id="{30F6BB5F-7E23-4AFC-87DB-0163054EC242}"/>
              </a:ext>
            </a:extLst>
          </p:cNvPr>
          <p:cNvSpPr/>
          <p:nvPr/>
        </p:nvSpPr>
        <p:spPr bwMode="auto">
          <a:xfrm>
            <a:off x="3664903" y="4801323"/>
            <a:ext cx="731520" cy="18288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17" name="Rectangle 43">
            <a:extLst>
              <a:ext uri="{FF2B5EF4-FFF2-40B4-BE49-F238E27FC236}">
                <a16:creationId xmlns:a16="http://schemas.microsoft.com/office/drawing/2014/main" id="{5244FFFD-E8CA-4201-8596-9F548E40FF7B}"/>
              </a:ext>
            </a:extLst>
          </p:cNvPr>
          <p:cNvSpPr/>
          <p:nvPr/>
        </p:nvSpPr>
        <p:spPr bwMode="auto">
          <a:xfrm>
            <a:off x="7147806" y="4075981"/>
            <a:ext cx="731520" cy="725291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chemeClr val="bg1"/>
              </a:solidFill>
              <a:latin typeface="BundesSans Office" panose="020B0002030500000203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18" name="Isosceles Triangle 44">
            <a:extLst>
              <a:ext uri="{FF2B5EF4-FFF2-40B4-BE49-F238E27FC236}">
                <a16:creationId xmlns:a16="http://schemas.microsoft.com/office/drawing/2014/main" id="{46ADF171-BB7D-48C8-8240-D60CB4658698}"/>
              </a:ext>
            </a:extLst>
          </p:cNvPr>
          <p:cNvSpPr/>
          <p:nvPr/>
        </p:nvSpPr>
        <p:spPr bwMode="auto">
          <a:xfrm rot="5400000">
            <a:off x="2787426" y="4081643"/>
            <a:ext cx="674132" cy="428767"/>
          </a:xfrm>
          <a:prstGeom prst="triangle">
            <a:avLst/>
          </a:prstGeom>
          <a:solidFill>
            <a:srgbClr val="6B7581"/>
          </a:solidFill>
          <a:ln w="9525" cap="flat" cmpd="sng" algn="ctr">
            <a:solidFill>
              <a:srgbClr val="6B758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19" name="Rectangle 46">
            <a:extLst>
              <a:ext uri="{FF2B5EF4-FFF2-40B4-BE49-F238E27FC236}">
                <a16:creationId xmlns:a16="http://schemas.microsoft.com/office/drawing/2014/main" id="{7FC484A2-D5E8-4E60-A006-58191AA1AF2A}"/>
              </a:ext>
            </a:extLst>
          </p:cNvPr>
          <p:cNvSpPr/>
          <p:nvPr/>
        </p:nvSpPr>
        <p:spPr bwMode="auto">
          <a:xfrm>
            <a:off x="5406355" y="3713262"/>
            <a:ext cx="731520" cy="12628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chemeClr val="bg1"/>
              </a:solidFill>
              <a:latin typeface="BundesSans Office" panose="020B0002030500000203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20" name="Rectangle 47">
            <a:extLst>
              <a:ext uri="{FF2B5EF4-FFF2-40B4-BE49-F238E27FC236}">
                <a16:creationId xmlns:a16="http://schemas.microsoft.com/office/drawing/2014/main" id="{411D7A1B-3D2D-4564-AD85-05F23344734C}"/>
              </a:ext>
            </a:extLst>
          </p:cNvPr>
          <p:cNvSpPr/>
          <p:nvPr/>
        </p:nvSpPr>
        <p:spPr bwMode="auto">
          <a:xfrm>
            <a:off x="5406355" y="3531340"/>
            <a:ext cx="731520" cy="209528"/>
          </a:xfrm>
          <a:prstGeom prst="rect">
            <a:avLst/>
          </a:prstGeom>
          <a:solidFill>
            <a:srgbClr val="0778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cxnSp>
        <p:nvCxnSpPr>
          <p:cNvPr id="21" name="Straight Connector 48">
            <a:extLst>
              <a:ext uri="{FF2B5EF4-FFF2-40B4-BE49-F238E27FC236}">
                <a16:creationId xmlns:a16="http://schemas.microsoft.com/office/drawing/2014/main" id="{F33CB5B4-0927-4023-870D-0F0A8DFD0160}"/>
              </a:ext>
            </a:extLst>
          </p:cNvPr>
          <p:cNvCxnSpPr>
            <a:cxnSpLocks/>
          </p:cNvCxnSpPr>
          <p:nvPr/>
        </p:nvCxnSpPr>
        <p:spPr bwMode="auto">
          <a:xfrm flipV="1">
            <a:off x="4389120" y="4801274"/>
            <a:ext cx="2758686" cy="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4F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51">
            <a:extLst>
              <a:ext uri="{FF2B5EF4-FFF2-40B4-BE49-F238E27FC236}">
                <a16:creationId xmlns:a16="http://schemas.microsoft.com/office/drawing/2014/main" id="{106ACA5A-AC63-47B9-9A30-03B348AB287A}"/>
              </a:ext>
            </a:extLst>
          </p:cNvPr>
          <p:cNvCxnSpPr>
            <a:cxnSpLocks/>
          </p:cNvCxnSpPr>
          <p:nvPr/>
        </p:nvCxnSpPr>
        <p:spPr bwMode="auto">
          <a:xfrm>
            <a:off x="6090251" y="3985108"/>
            <a:ext cx="10063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4F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3" name="Group 56">
            <a:extLst>
              <a:ext uri="{FF2B5EF4-FFF2-40B4-BE49-F238E27FC236}">
                <a16:creationId xmlns:a16="http://schemas.microsoft.com/office/drawing/2014/main" id="{E6F62B67-96CF-43C4-A813-CF785606BDDC}"/>
              </a:ext>
            </a:extLst>
          </p:cNvPr>
          <p:cNvGrpSpPr/>
          <p:nvPr/>
        </p:nvGrpSpPr>
        <p:grpSpPr>
          <a:xfrm>
            <a:off x="1405735" y="4294476"/>
            <a:ext cx="688535" cy="745280"/>
            <a:chOff x="2565977" y="2789770"/>
            <a:chExt cx="688535" cy="789533"/>
          </a:xfrm>
        </p:grpSpPr>
        <p:sp>
          <p:nvSpPr>
            <p:cNvPr id="24" name="Rectangle: Rounded Corners 1">
              <a:extLst>
                <a:ext uri="{FF2B5EF4-FFF2-40B4-BE49-F238E27FC236}">
                  <a16:creationId xmlns:a16="http://schemas.microsoft.com/office/drawing/2014/main" id="{731C321A-2B1B-4B19-980C-061B84C796BD}"/>
                </a:ext>
              </a:extLst>
            </p:cNvPr>
            <p:cNvSpPr/>
            <p:nvPr/>
          </p:nvSpPr>
          <p:spPr bwMode="auto">
            <a:xfrm>
              <a:off x="2653398" y="3121470"/>
              <a:ext cx="512792" cy="457833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004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33B22C49-4F84-49CE-B77D-D7FC6E35A567}"/>
                </a:ext>
              </a:extLst>
            </p:cNvPr>
            <p:cNvSpPr/>
            <p:nvPr/>
          </p:nvSpPr>
          <p:spPr bwMode="auto">
            <a:xfrm>
              <a:off x="2723305" y="3086902"/>
              <a:ext cx="66675" cy="435913"/>
            </a:xfrm>
            <a:prstGeom prst="rect">
              <a:avLst/>
            </a:prstGeom>
            <a:solidFill>
              <a:srgbClr val="004F80"/>
            </a:solidFill>
            <a:ln w="9525" cap="flat" cmpd="sng" algn="ctr">
              <a:solidFill>
                <a:srgbClr val="004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26" name="Rectangle 49">
              <a:extLst>
                <a:ext uri="{FF2B5EF4-FFF2-40B4-BE49-F238E27FC236}">
                  <a16:creationId xmlns:a16="http://schemas.microsoft.com/office/drawing/2014/main" id="{93A3F18B-F713-4185-86C1-EE0D578A22C9}"/>
                </a:ext>
              </a:extLst>
            </p:cNvPr>
            <p:cNvSpPr/>
            <p:nvPr/>
          </p:nvSpPr>
          <p:spPr bwMode="auto">
            <a:xfrm>
              <a:off x="3029607" y="3086902"/>
              <a:ext cx="66675" cy="435913"/>
            </a:xfrm>
            <a:prstGeom prst="rect">
              <a:avLst/>
            </a:prstGeom>
            <a:solidFill>
              <a:srgbClr val="004F80"/>
            </a:solidFill>
            <a:ln w="9525" cap="flat" cmpd="sng" algn="ctr">
              <a:solidFill>
                <a:srgbClr val="004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sp>
          <p:nvSpPr>
            <p:cNvPr id="27" name="Rectangle 50">
              <a:extLst>
                <a:ext uri="{FF2B5EF4-FFF2-40B4-BE49-F238E27FC236}">
                  <a16:creationId xmlns:a16="http://schemas.microsoft.com/office/drawing/2014/main" id="{4DEC8FDD-7B32-4855-BE06-314603E5AEAB}"/>
                </a:ext>
              </a:extLst>
            </p:cNvPr>
            <p:cNvSpPr/>
            <p:nvPr/>
          </p:nvSpPr>
          <p:spPr bwMode="auto">
            <a:xfrm>
              <a:off x="2873218" y="2973394"/>
              <a:ext cx="73152" cy="73152"/>
            </a:xfrm>
            <a:prstGeom prst="rect">
              <a:avLst/>
            </a:prstGeom>
            <a:solidFill>
              <a:srgbClr val="004F80"/>
            </a:solidFill>
            <a:ln w="9525" cap="flat" cmpd="sng" algn="ctr">
              <a:solidFill>
                <a:srgbClr val="004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  <a:ea typeface="ＭＳ Ｐゴシック" pitchFamily="52" charset="-128"/>
                <a:cs typeface="ＭＳ Ｐゴシック" pitchFamily="52" charset="-128"/>
              </a:endParaRPr>
            </a:p>
          </p:txBody>
        </p:sp>
        <p:cxnSp>
          <p:nvCxnSpPr>
            <p:cNvPr id="28" name="Connector: Elbow 22">
              <a:extLst>
                <a:ext uri="{FF2B5EF4-FFF2-40B4-BE49-F238E27FC236}">
                  <a16:creationId xmlns:a16="http://schemas.microsoft.com/office/drawing/2014/main" id="{EE97B689-645A-4D22-A963-B32869AA5665}"/>
                </a:ext>
              </a:extLst>
            </p:cNvPr>
            <p:cNvCxnSpPr>
              <a:cxnSpLocks/>
              <a:stCxn id="25" idx="0"/>
              <a:endCxn id="27" idx="1"/>
            </p:cNvCxnSpPr>
            <p:nvPr/>
          </p:nvCxnSpPr>
          <p:spPr bwMode="auto">
            <a:xfrm rot="5400000" flipH="1" flipV="1">
              <a:off x="2776464" y="2990149"/>
              <a:ext cx="76932" cy="116575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4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Connector: Elbow 35">
              <a:extLst>
                <a:ext uri="{FF2B5EF4-FFF2-40B4-BE49-F238E27FC236}">
                  <a16:creationId xmlns:a16="http://schemas.microsoft.com/office/drawing/2014/main" id="{9EBE0827-076E-4FE0-9AC1-15FC38B52924}"/>
                </a:ext>
              </a:extLst>
            </p:cNvPr>
            <p:cNvCxnSpPr>
              <a:stCxn id="26" idx="0"/>
              <a:endCxn id="27" idx="3"/>
            </p:cNvCxnSpPr>
            <p:nvPr/>
          </p:nvCxnSpPr>
          <p:spPr bwMode="auto">
            <a:xfrm rot="16200000" flipV="1">
              <a:off x="2966192" y="2990148"/>
              <a:ext cx="76932" cy="116575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4F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54">
              <a:extLst>
                <a:ext uri="{FF2B5EF4-FFF2-40B4-BE49-F238E27FC236}">
                  <a16:creationId xmlns:a16="http://schemas.microsoft.com/office/drawing/2014/main" id="{621BAB3B-8384-4DCD-A00B-4D86915A1EF3}"/>
                </a:ext>
              </a:extLst>
            </p:cNvPr>
            <p:cNvSpPr txBox="1"/>
            <p:nvPr/>
          </p:nvSpPr>
          <p:spPr>
            <a:xfrm>
              <a:off x="2565977" y="2796409"/>
              <a:ext cx="289205" cy="32605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474651" indent="-474651" algn="ctr" defTabSz="91437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F80"/>
                </a:buClr>
                <a:buSzPct val="80000"/>
              </a:pPr>
              <a:r>
                <a:rPr lang="de-DE" sz="1400" b="1" kern="0">
                  <a:solidFill>
                    <a:srgbClr val="004F80"/>
                  </a:solidFill>
                  <a:latin typeface="BundesSans Office"/>
                </a:rPr>
                <a:t>+</a:t>
              </a:r>
              <a:endParaRPr lang="en-US" sz="1400" b="1" kern="0">
                <a:solidFill>
                  <a:srgbClr val="004F80"/>
                </a:solidFill>
                <a:latin typeface="BundesSans Office"/>
              </a:endParaRPr>
            </a:p>
          </p:txBody>
        </p:sp>
        <p:sp>
          <p:nvSpPr>
            <p:cNvPr id="31" name="TextBox 55">
              <a:extLst>
                <a:ext uri="{FF2B5EF4-FFF2-40B4-BE49-F238E27FC236}">
                  <a16:creationId xmlns:a16="http://schemas.microsoft.com/office/drawing/2014/main" id="{D7E12862-80EE-449E-9CFF-974390080702}"/>
                </a:ext>
              </a:extLst>
            </p:cNvPr>
            <p:cNvSpPr txBox="1"/>
            <p:nvPr/>
          </p:nvSpPr>
          <p:spPr>
            <a:xfrm>
              <a:off x="2965307" y="2789770"/>
              <a:ext cx="289205" cy="32605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474651" indent="-474651" algn="ctr" defTabSz="91437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F80"/>
                </a:buClr>
                <a:buSzPct val="80000"/>
              </a:pPr>
              <a:r>
                <a:rPr lang="de-DE" sz="1400" b="1" kern="0">
                  <a:solidFill>
                    <a:srgbClr val="004F80"/>
                  </a:solidFill>
                  <a:latin typeface="BundesSans Office"/>
                </a:rPr>
                <a:t>-</a:t>
              </a:r>
              <a:endParaRPr lang="en-US" sz="1400" b="1" kern="0">
                <a:solidFill>
                  <a:srgbClr val="004F80"/>
                </a:solidFill>
                <a:latin typeface="BundesSans Office"/>
              </a:endParaRPr>
            </a:p>
          </p:txBody>
        </p:sp>
      </p:grpSp>
      <p:sp>
        <p:nvSpPr>
          <p:cNvPr id="34" name="TextBox 45">
            <a:extLst>
              <a:ext uri="{FF2B5EF4-FFF2-40B4-BE49-F238E27FC236}">
                <a16:creationId xmlns:a16="http://schemas.microsoft.com/office/drawing/2014/main" id="{AD34E31C-BDB2-4C03-AE48-7DA70AB9D4AB}"/>
              </a:ext>
            </a:extLst>
          </p:cNvPr>
          <p:cNvSpPr txBox="1"/>
          <p:nvPr/>
        </p:nvSpPr>
        <p:spPr>
          <a:xfrm>
            <a:off x="6808718" y="5016972"/>
            <a:ext cx="140969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74651" indent="-474651" algn="ctr" defTabSz="91437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b="1" kern="0" dirty="0">
                <a:latin typeface="BundesSans Office"/>
              </a:rPr>
              <a:t>XX </a:t>
            </a:r>
            <a:r>
              <a:rPr lang="en-US" b="1" kern="0" dirty="0" err="1">
                <a:latin typeface="BundesSans Office"/>
              </a:rPr>
              <a:t>TWh</a:t>
            </a:r>
            <a:endParaRPr lang="en-US" b="1" kern="0" dirty="0">
              <a:latin typeface="BundesSans Office"/>
            </a:endParaRPr>
          </a:p>
        </p:txBody>
      </p:sp>
      <p:sp>
        <p:nvSpPr>
          <p:cNvPr id="35" name="TextBox 53">
            <a:extLst>
              <a:ext uri="{FF2B5EF4-FFF2-40B4-BE49-F238E27FC236}">
                <a16:creationId xmlns:a16="http://schemas.microsoft.com/office/drawing/2014/main" id="{DD996EF5-CACE-4E8D-8B6B-BE0A0FCAD55D}"/>
              </a:ext>
            </a:extLst>
          </p:cNvPr>
          <p:cNvSpPr txBox="1"/>
          <p:nvPr/>
        </p:nvSpPr>
        <p:spPr>
          <a:xfrm>
            <a:off x="6479245" y="5327284"/>
            <a:ext cx="2170244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rgbClr val="004F80"/>
              </a:buClr>
              <a:buSzPct val="80000"/>
            </a:pPr>
            <a:r>
              <a:rPr lang="en-US" sz="1400" kern="0" dirty="0">
                <a:latin typeface="BundesSans Office"/>
              </a:rPr>
              <a:t>H</a:t>
            </a:r>
            <a:r>
              <a:rPr lang="en-US" sz="1400" kern="0" baseline="-25000" dirty="0">
                <a:latin typeface="BundesSans Office"/>
              </a:rPr>
              <a:t>2</a:t>
            </a:r>
            <a:r>
              <a:rPr lang="en-US" sz="1400" kern="0" dirty="0">
                <a:latin typeface="BundesSans Office"/>
              </a:rPr>
              <a:t> demand not covered by domestic production 2030</a:t>
            </a:r>
            <a:endParaRPr lang="en-US" sz="1400" kern="0" baseline="-25000" dirty="0">
              <a:latin typeface="BundesSans Office"/>
            </a:endParaRPr>
          </a:p>
        </p:txBody>
      </p:sp>
      <p:sp>
        <p:nvSpPr>
          <p:cNvPr id="36" name="Rectangle 47">
            <a:extLst>
              <a:ext uri="{FF2B5EF4-FFF2-40B4-BE49-F238E27FC236}">
                <a16:creationId xmlns:a16="http://schemas.microsoft.com/office/drawing/2014/main" id="{0173EF8F-90B5-4B83-816C-3B157BAA788C}"/>
              </a:ext>
            </a:extLst>
          </p:cNvPr>
          <p:cNvSpPr/>
          <p:nvPr/>
        </p:nvSpPr>
        <p:spPr bwMode="auto">
          <a:xfrm>
            <a:off x="3669380" y="3532323"/>
            <a:ext cx="731520" cy="709910"/>
          </a:xfrm>
          <a:prstGeom prst="rect">
            <a:avLst/>
          </a:prstGeom>
          <a:solidFill>
            <a:srgbClr val="0778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37" name="Rectangle 42">
            <a:extLst>
              <a:ext uri="{FF2B5EF4-FFF2-40B4-BE49-F238E27FC236}">
                <a16:creationId xmlns:a16="http://schemas.microsoft.com/office/drawing/2014/main" id="{48F02862-B424-409D-B288-73758A02667F}"/>
              </a:ext>
            </a:extLst>
          </p:cNvPr>
          <p:cNvSpPr/>
          <p:nvPr/>
        </p:nvSpPr>
        <p:spPr bwMode="auto">
          <a:xfrm>
            <a:off x="5406166" y="4793191"/>
            <a:ext cx="731520" cy="18288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38" name="TextBox 27">
            <a:extLst>
              <a:ext uri="{FF2B5EF4-FFF2-40B4-BE49-F238E27FC236}">
                <a16:creationId xmlns:a16="http://schemas.microsoft.com/office/drawing/2014/main" id="{44790621-28E7-435D-8BE5-8A1CF5F67F8B}"/>
              </a:ext>
            </a:extLst>
          </p:cNvPr>
          <p:cNvSpPr txBox="1"/>
          <p:nvPr/>
        </p:nvSpPr>
        <p:spPr>
          <a:xfrm>
            <a:off x="3348955" y="3137843"/>
            <a:ext cx="1409698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74651" indent="-474651" algn="ctr" defTabSz="91437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b="1" kern="0" dirty="0">
                <a:latin typeface="BundesSans Office"/>
              </a:rPr>
              <a:t>55 TWh</a:t>
            </a:r>
          </a:p>
        </p:txBody>
      </p:sp>
      <p:sp>
        <p:nvSpPr>
          <p:cNvPr id="39" name="TextBox 30">
            <a:extLst>
              <a:ext uri="{FF2B5EF4-FFF2-40B4-BE49-F238E27FC236}">
                <a16:creationId xmlns:a16="http://schemas.microsoft.com/office/drawing/2014/main" id="{74916104-22F2-4698-B06B-4F4A88C40EE8}"/>
              </a:ext>
            </a:extLst>
          </p:cNvPr>
          <p:cNvSpPr txBox="1"/>
          <p:nvPr/>
        </p:nvSpPr>
        <p:spPr>
          <a:xfrm>
            <a:off x="3110593" y="2665693"/>
            <a:ext cx="1865354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defTabSz="914378" eaLnBrk="0" fontAlgn="base" hangingPunct="0">
              <a:spcAft>
                <a:spcPct val="0"/>
              </a:spcAft>
              <a:buClr>
                <a:srgbClr val="004F80"/>
              </a:buClr>
              <a:buSzPct val="80000"/>
            </a:pPr>
            <a:r>
              <a:rPr lang="en-US" sz="1400" kern="0" dirty="0">
                <a:latin typeface="BundesSans Office"/>
              </a:rPr>
              <a:t>Grey H</a:t>
            </a:r>
            <a:r>
              <a:rPr lang="en-US" sz="1400" kern="0" baseline="-25000" dirty="0">
                <a:latin typeface="BundesSans Office"/>
              </a:rPr>
              <a:t>2</a:t>
            </a:r>
            <a:r>
              <a:rPr lang="en-US" sz="1400" kern="0" dirty="0">
                <a:latin typeface="BundesSans Office"/>
              </a:rPr>
              <a:t> </a:t>
            </a:r>
            <a:r>
              <a:rPr lang="en-US" sz="1400" b="1" kern="0" dirty="0">
                <a:latin typeface="BundesSans Office"/>
              </a:rPr>
              <a:t>domestic production </a:t>
            </a:r>
            <a:r>
              <a:rPr lang="en-US" sz="1400" kern="0" dirty="0">
                <a:latin typeface="BundesSans Office"/>
              </a:rPr>
              <a:t>2020</a:t>
            </a:r>
          </a:p>
        </p:txBody>
      </p:sp>
      <p:cxnSp>
        <p:nvCxnSpPr>
          <p:cNvPr id="40" name="Straight Connector 51">
            <a:extLst>
              <a:ext uri="{FF2B5EF4-FFF2-40B4-BE49-F238E27FC236}">
                <a16:creationId xmlns:a16="http://schemas.microsoft.com/office/drawing/2014/main" id="{13E291E6-14CE-4631-9795-137D442D3082}"/>
              </a:ext>
            </a:extLst>
          </p:cNvPr>
          <p:cNvCxnSpPr>
            <a:cxnSpLocks/>
          </p:cNvCxnSpPr>
          <p:nvPr/>
        </p:nvCxnSpPr>
        <p:spPr bwMode="auto">
          <a:xfrm>
            <a:off x="4394755" y="4245576"/>
            <a:ext cx="10063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4F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47">
            <a:extLst>
              <a:ext uri="{FF2B5EF4-FFF2-40B4-BE49-F238E27FC236}">
                <a16:creationId xmlns:a16="http://schemas.microsoft.com/office/drawing/2014/main" id="{50267DF6-C535-4952-8DB4-2574B64D1722}"/>
              </a:ext>
            </a:extLst>
          </p:cNvPr>
          <p:cNvSpPr/>
          <p:nvPr/>
        </p:nvSpPr>
        <p:spPr bwMode="auto">
          <a:xfrm>
            <a:off x="5409310" y="3919019"/>
            <a:ext cx="731520" cy="71743"/>
          </a:xfrm>
          <a:prstGeom prst="rect">
            <a:avLst/>
          </a:prstGeom>
          <a:solidFill>
            <a:srgbClr val="0778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43" name="Rectangle 47">
            <a:extLst>
              <a:ext uri="{FF2B5EF4-FFF2-40B4-BE49-F238E27FC236}">
                <a16:creationId xmlns:a16="http://schemas.microsoft.com/office/drawing/2014/main" id="{378CBCCF-C006-4FAE-810E-85BBDC3A5986}"/>
              </a:ext>
            </a:extLst>
          </p:cNvPr>
          <p:cNvSpPr/>
          <p:nvPr/>
        </p:nvSpPr>
        <p:spPr bwMode="auto">
          <a:xfrm>
            <a:off x="5405878" y="4027824"/>
            <a:ext cx="731520" cy="48158"/>
          </a:xfrm>
          <a:prstGeom prst="rect">
            <a:avLst/>
          </a:prstGeom>
          <a:solidFill>
            <a:srgbClr val="0778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45" name="Rectangle 47">
            <a:extLst>
              <a:ext uri="{FF2B5EF4-FFF2-40B4-BE49-F238E27FC236}">
                <a16:creationId xmlns:a16="http://schemas.microsoft.com/office/drawing/2014/main" id="{C5DF12E4-C932-4E01-9AB2-30163F8CDC55}"/>
              </a:ext>
            </a:extLst>
          </p:cNvPr>
          <p:cNvSpPr/>
          <p:nvPr/>
        </p:nvSpPr>
        <p:spPr bwMode="auto">
          <a:xfrm>
            <a:off x="5405878" y="3773636"/>
            <a:ext cx="731520" cy="109242"/>
          </a:xfrm>
          <a:prstGeom prst="rect">
            <a:avLst/>
          </a:prstGeom>
          <a:solidFill>
            <a:srgbClr val="0778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46" name="Rectangle 43">
            <a:extLst>
              <a:ext uri="{FF2B5EF4-FFF2-40B4-BE49-F238E27FC236}">
                <a16:creationId xmlns:a16="http://schemas.microsoft.com/office/drawing/2014/main" id="{DA6D2CA9-E070-470D-AACE-C79D50274DD2}"/>
              </a:ext>
            </a:extLst>
          </p:cNvPr>
          <p:cNvSpPr/>
          <p:nvPr/>
        </p:nvSpPr>
        <p:spPr bwMode="auto">
          <a:xfrm>
            <a:off x="7148726" y="3926580"/>
            <a:ext cx="731520" cy="45719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chemeClr val="bg1"/>
              </a:solidFill>
              <a:latin typeface="BundesSans Office" panose="020B0002030500000203"/>
              <a:ea typeface="ＭＳ Ｐゴシック" pitchFamily="52" charset="-128"/>
              <a:cs typeface="ＭＳ Ｐゴシック" pitchFamily="52" charset="-128"/>
            </a:endParaRPr>
          </a:p>
        </p:txBody>
      </p:sp>
      <p:sp>
        <p:nvSpPr>
          <p:cNvPr id="47" name="Rectangle 43">
            <a:extLst>
              <a:ext uri="{FF2B5EF4-FFF2-40B4-BE49-F238E27FC236}">
                <a16:creationId xmlns:a16="http://schemas.microsoft.com/office/drawing/2014/main" id="{46E48D58-AF86-42AE-B470-E4D914C97ADE}"/>
              </a:ext>
            </a:extLst>
          </p:cNvPr>
          <p:cNvSpPr/>
          <p:nvPr/>
        </p:nvSpPr>
        <p:spPr bwMode="auto">
          <a:xfrm>
            <a:off x="7148726" y="4003009"/>
            <a:ext cx="731520" cy="45719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chemeClr val="bg1"/>
              </a:solidFill>
              <a:latin typeface="BundesSans Office" panose="020B0002030500000203"/>
              <a:ea typeface="ＭＳ Ｐゴシック" pitchFamily="52" charset="-128"/>
              <a:cs typeface="ＭＳ Ｐゴシック" pitchFamily="52" charset="-128"/>
            </a:endParaRPr>
          </a:p>
        </p:txBody>
      </p:sp>
      <p:cxnSp>
        <p:nvCxnSpPr>
          <p:cNvPr id="48" name="Straight Connector 51">
            <a:extLst>
              <a:ext uri="{FF2B5EF4-FFF2-40B4-BE49-F238E27FC236}">
                <a16:creationId xmlns:a16="http://schemas.microsoft.com/office/drawing/2014/main" id="{E34B1B2C-AC91-484C-8751-CBB001220FA4}"/>
              </a:ext>
            </a:extLst>
          </p:cNvPr>
          <p:cNvCxnSpPr>
            <a:cxnSpLocks/>
          </p:cNvCxnSpPr>
          <p:nvPr/>
        </p:nvCxnSpPr>
        <p:spPr bwMode="auto">
          <a:xfrm>
            <a:off x="4394755" y="3539943"/>
            <a:ext cx="10063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4F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00271062"/>
      </p:ext>
    </p:extLst>
  </p:cSld>
  <p:clrMapOvr>
    <a:masterClrMapping/>
  </p:clrMapOvr>
</p:sld>
</file>

<file path=ppt/theme/theme1.xml><?xml version="1.0" encoding="utf-8"?>
<a:theme xmlns:a="http://schemas.openxmlformats.org/drawingml/2006/main" name="4_2 Energie">
  <a:themeElements>
    <a:clrScheme name="">
      <a:dk1>
        <a:srgbClr val="000000"/>
      </a:dk1>
      <a:lt1>
        <a:srgbClr val="FFFFFF"/>
      </a:lt1>
      <a:dk2>
        <a:srgbClr val="FFFFFF"/>
      </a:dk2>
      <a:lt2>
        <a:srgbClr val="668CB3"/>
      </a:lt2>
      <a:accent1>
        <a:srgbClr val="5780A3"/>
      </a:accent1>
      <a:accent2>
        <a:srgbClr val="003366"/>
      </a:accent2>
      <a:accent3>
        <a:srgbClr val="FFFFFF"/>
      </a:accent3>
      <a:accent4>
        <a:srgbClr val="000000"/>
      </a:accent4>
      <a:accent5>
        <a:srgbClr val="B4C0CE"/>
      </a:accent5>
      <a:accent6>
        <a:srgbClr val="002D5C"/>
      </a:accent6>
      <a:hlink>
        <a:srgbClr val="9595A0"/>
      </a:hlink>
      <a:folHlink>
        <a:srgbClr val="386691"/>
      </a:folHlink>
    </a:clrScheme>
    <a:fontScheme name="4_2 Energie">
      <a:majorFont>
        <a:latin typeface="BundesSerif Office"/>
        <a:ea typeface=""/>
        <a:cs typeface="Times"/>
      </a:majorFont>
      <a:minorFont>
        <a:latin typeface="BundesSerif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2" charset="-128"/>
            <a:cs typeface="ＭＳ Ｐ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2" charset="-128"/>
            <a:cs typeface="ＭＳ Ｐゴシック" pitchFamily="52" charset="-128"/>
          </a:defRPr>
        </a:defPPr>
      </a:lstStyle>
    </a:lnDef>
    <a:txDef>
      <a:spPr/>
      <a:bodyPr/>
      <a:lstStyle>
        <a:defPPr marL="474663" marR="0" indent="-474663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4F80"/>
          </a:buClr>
          <a:buSzPct val="80000"/>
          <a:buFont typeface="Wingdings" pitchFamily="2" charset="2"/>
          <a:buNone/>
          <a:tabLst/>
          <a:defRPr kumimoji="0" sz="11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BundesSans Office"/>
            <a:ea typeface="+mn-ea"/>
            <a:cs typeface="+mn-cs"/>
          </a:defRPr>
        </a:defPPr>
      </a:lstStyle>
    </a:txDef>
  </a:objectDefaults>
  <a:extraClrSchemeLst>
    <a:extraClrScheme>
      <a:clrScheme name="2 Energie 1">
        <a:dk1>
          <a:srgbClr val="000000"/>
        </a:dk1>
        <a:lt1>
          <a:srgbClr val="FFFFFF"/>
        </a:lt1>
        <a:dk2>
          <a:srgbClr val="FFFFFF"/>
        </a:dk2>
        <a:lt2>
          <a:srgbClr val="668CB3"/>
        </a:lt2>
        <a:accent1>
          <a:srgbClr val="194C80"/>
        </a:accent1>
        <a:accent2>
          <a:srgbClr val="386691"/>
        </a:accent2>
        <a:accent3>
          <a:srgbClr val="FFFFFF"/>
        </a:accent3>
        <a:accent4>
          <a:srgbClr val="000000"/>
        </a:accent4>
        <a:accent5>
          <a:srgbClr val="ABB2C0"/>
        </a:accent5>
        <a:accent6>
          <a:srgbClr val="325C83"/>
        </a:accent6>
        <a:hlink>
          <a:srgbClr val="5780A3"/>
        </a:hlink>
        <a:folHlink>
          <a:srgbClr val="7599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1035</Words>
  <Application>Microsoft Office PowerPoint</Application>
  <PresentationFormat>Bildschirmpräsentation (4:3)</PresentationFormat>
  <Paragraphs>166</Paragraphs>
  <Slides>13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6" baseType="lpstr">
      <vt:lpstr>MS PGothic</vt:lpstr>
      <vt:lpstr>MS PGothic</vt:lpstr>
      <vt:lpstr>Arial</vt:lpstr>
      <vt:lpstr>BundesSans Office</vt:lpstr>
      <vt:lpstr>BundesSerif Office</vt:lpstr>
      <vt:lpstr>Calibri</vt:lpstr>
      <vt:lpstr>Neue Praxis</vt:lpstr>
      <vt:lpstr>Times</vt:lpstr>
      <vt:lpstr>Times New Roman</vt:lpstr>
      <vt:lpstr>Verdana</vt:lpstr>
      <vt:lpstr>Wingdings</vt:lpstr>
      <vt:lpstr>Wingdings 3</vt:lpstr>
      <vt:lpstr>4_2 Energie</vt:lpstr>
      <vt:lpstr>PowerPoint-Präsentation</vt:lpstr>
      <vt:lpstr>Strategic objectives of the German H2 strategy</vt:lpstr>
      <vt:lpstr>PowerPoint-Präsentation</vt:lpstr>
      <vt:lpstr>Future of hydrogen in Germany</vt:lpstr>
      <vt:lpstr>NWS-Action Plan: Necessary steps to success</vt:lpstr>
      <vt:lpstr>Regulation: Improved framework conditions for H2</vt:lpstr>
      <vt:lpstr>State aid: Focus on IPCEI</vt:lpstr>
      <vt:lpstr>IPCEI: Pre-selection of 62 GER Projects</vt:lpstr>
      <vt:lpstr>A large part of the hydrogen needed in Germany will have to be imported</vt:lpstr>
      <vt:lpstr>International actions (with non-EU partners)</vt:lpstr>
      <vt:lpstr>Outlook 2022</vt:lpstr>
      <vt:lpstr>     Thank you for your attention !       </vt:lpstr>
      <vt:lpstr>Governance of the H2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Poth, Stephan GIZ</dc:creator>
  <cp:lastModifiedBy>Massué, Cyriac , Dr., IIB6</cp:lastModifiedBy>
  <cp:revision>239</cp:revision>
  <dcterms:created xsi:type="dcterms:W3CDTF">2020-06-09T10:21:37Z</dcterms:created>
  <dcterms:modified xsi:type="dcterms:W3CDTF">2021-12-06T17:46:39Z</dcterms:modified>
</cp:coreProperties>
</file>