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459" r:id="rId3"/>
    <p:sldId id="456" r:id="rId4"/>
    <p:sldId id="457" r:id="rId5"/>
    <p:sldId id="460" r:id="rId6"/>
    <p:sldId id="455" r:id="rId7"/>
    <p:sldId id="452" r:id="rId8"/>
    <p:sldId id="462" r:id="rId9"/>
    <p:sldId id="458" r:id="rId10"/>
    <p:sldId id="442" r:id="rId11"/>
    <p:sldId id="446" r:id="rId12"/>
    <p:sldId id="447" r:id="rId13"/>
    <p:sldId id="461" r:id="rId14"/>
    <p:sldId id="454" r:id="rId15"/>
    <p:sldId id="332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24B9C"/>
    <a:srgbClr val="035DC1"/>
    <a:srgbClr val="004494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F304E-1DAA-4D60-94B6-6520BFEA9596}" v="7" dt="2021-12-07T09:11:09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568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Brkic" userId="0cb6e562-ec2d-4fa1-9d2a-b4ad2be5cf31" providerId="ADAL" clId="{07EF304E-1DAA-4D60-94B6-6520BFEA9596}"/>
    <pc:docChg chg="modSld">
      <pc:chgData name="Iva Brkic" userId="0cb6e562-ec2d-4fa1-9d2a-b4ad2be5cf31" providerId="ADAL" clId="{07EF304E-1DAA-4D60-94B6-6520BFEA9596}" dt="2021-12-07T09:11:09.788" v="6" actId="20577"/>
      <pc:docMkLst>
        <pc:docMk/>
      </pc:docMkLst>
      <pc:sldChg chg="modSp">
        <pc:chgData name="Iva Brkic" userId="0cb6e562-ec2d-4fa1-9d2a-b4ad2be5cf31" providerId="ADAL" clId="{07EF304E-1DAA-4D60-94B6-6520BFEA9596}" dt="2021-12-07T09:11:09.788" v="6" actId="20577"/>
        <pc:sldMkLst>
          <pc:docMk/>
          <pc:sldMk cId="2410104933" sldId="454"/>
        </pc:sldMkLst>
        <pc:graphicFrameChg chg="mod">
          <ac:chgData name="Iva Brkic" userId="0cb6e562-ec2d-4fa1-9d2a-b4ad2be5cf31" providerId="ADAL" clId="{07EF304E-1DAA-4D60-94B6-6520BFEA9596}" dt="2021-12-07T09:11:09.788" v="6" actId="20577"/>
          <ac:graphicFrameMkLst>
            <pc:docMk/>
            <pc:sldMk cId="2410104933" sldId="454"/>
            <ac:graphicFrameMk id="6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54EEB-6000-48A6-A7B8-2B9A10E3BB2F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0C3CBDC-CBB8-47F5-96DD-EB7DE6A0D4DB}">
      <dgm:prSet phldrT="[Text]" custT="1"/>
      <dgm:spPr/>
      <dgm:t>
        <a:bodyPr/>
        <a:lstStyle/>
        <a:p>
          <a:pPr algn="ctr"/>
          <a:r>
            <a:rPr lang="en-US" sz="2000" dirty="0"/>
            <a:t>A more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circular and energy efficient</a:t>
          </a:r>
          <a:r>
            <a:rPr lang="en-US" sz="20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000" dirty="0"/>
            <a:t>energy system</a:t>
          </a:r>
        </a:p>
      </dgm:t>
    </dgm:pt>
    <dgm:pt modelId="{2368C806-5F99-464F-A31E-D21362BC61C3}" type="parTrans" cxnId="{EB827ECC-85C6-462B-90CE-FAD3D1C169B8}">
      <dgm:prSet/>
      <dgm:spPr/>
      <dgm:t>
        <a:bodyPr/>
        <a:lstStyle/>
        <a:p>
          <a:endParaRPr lang="en-US" sz="1400"/>
        </a:p>
      </dgm:t>
    </dgm:pt>
    <dgm:pt modelId="{C33D85F5-51E8-412A-AD91-D344246CA2EF}" type="sibTrans" cxnId="{EB827ECC-85C6-462B-90CE-FAD3D1C169B8}">
      <dgm:prSet custT="1"/>
      <dgm:spPr/>
      <dgm:t>
        <a:bodyPr/>
        <a:lstStyle/>
        <a:p>
          <a:endParaRPr lang="en-US" sz="2800"/>
        </a:p>
      </dgm:t>
    </dgm:pt>
    <dgm:pt modelId="{75BD7D04-4AA5-4E17-A986-0C5739821262}">
      <dgm:prSet phldrT="[Text]" custT="1"/>
      <dgm:spPr/>
      <dgm:t>
        <a:bodyPr/>
        <a:lstStyle/>
        <a:p>
          <a:pPr algn="ctr"/>
          <a:r>
            <a:rPr lang="en-US" sz="2000" dirty="0"/>
            <a:t>A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deep electrification </a:t>
          </a:r>
          <a:r>
            <a:rPr lang="en-US" sz="2000" dirty="0"/>
            <a:t>of consumption, based on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renewable electricity</a:t>
          </a:r>
        </a:p>
      </dgm:t>
    </dgm:pt>
    <dgm:pt modelId="{E83542DD-CE77-4820-9105-307E676D35D4}" type="parTrans" cxnId="{F725AFCA-294A-47B4-A8B2-764A07B3C6C8}">
      <dgm:prSet/>
      <dgm:spPr/>
      <dgm:t>
        <a:bodyPr/>
        <a:lstStyle/>
        <a:p>
          <a:endParaRPr lang="en-US" sz="1400"/>
        </a:p>
      </dgm:t>
    </dgm:pt>
    <dgm:pt modelId="{B337567D-8B9F-49B2-8BEE-F6D9DBE02AE2}" type="sibTrans" cxnId="{F725AFCA-294A-47B4-A8B2-764A07B3C6C8}">
      <dgm:prSet custT="1"/>
      <dgm:spPr/>
      <dgm:t>
        <a:bodyPr/>
        <a:lstStyle/>
        <a:p>
          <a:endParaRPr lang="en-US" sz="2800"/>
        </a:p>
      </dgm:t>
    </dgm:pt>
    <dgm:pt modelId="{D2BE1EEC-EAB9-4A1E-A3A0-08A3DD50DB07}">
      <dgm:prSet phldrT="[Text]" custT="1"/>
      <dgm:spPr/>
      <dgm:t>
        <a:bodyPr/>
        <a:lstStyle/>
        <a:p>
          <a:pPr algn="ctr"/>
          <a:r>
            <a:rPr lang="en-US" sz="2000" dirty="0"/>
            <a:t>The use of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renewable and low carbon fuels (incl. hydrogen) </a:t>
          </a:r>
          <a:r>
            <a:rPr lang="en-US" sz="2000" dirty="0"/>
            <a:t>in hard-to-abate sectors</a:t>
          </a:r>
        </a:p>
      </dgm:t>
    </dgm:pt>
    <dgm:pt modelId="{84932A1D-F4D4-47B3-A5E1-2A69E4EE43AF}" type="parTrans" cxnId="{431DCB54-C22A-4114-AEE7-ED2BC5CF856B}">
      <dgm:prSet/>
      <dgm:spPr/>
      <dgm:t>
        <a:bodyPr/>
        <a:lstStyle/>
        <a:p>
          <a:endParaRPr lang="en-US" sz="1400"/>
        </a:p>
      </dgm:t>
    </dgm:pt>
    <dgm:pt modelId="{EA34D60E-934A-45F5-A7F3-56F9329C9FF6}" type="sibTrans" cxnId="{431DCB54-C22A-4114-AEE7-ED2BC5CF856B}">
      <dgm:prSet/>
      <dgm:spPr/>
      <dgm:t>
        <a:bodyPr/>
        <a:lstStyle/>
        <a:p>
          <a:endParaRPr lang="en-US" sz="1400"/>
        </a:p>
      </dgm:t>
    </dgm:pt>
    <dgm:pt modelId="{7CFA764B-25DE-4FAA-9562-04673D03B2E7}" type="pres">
      <dgm:prSet presAssocID="{A6854EEB-6000-48A6-A7B8-2B9A10E3BB2F}" presName="outerComposite" presStyleCnt="0">
        <dgm:presLayoutVars>
          <dgm:chMax val="5"/>
          <dgm:dir/>
          <dgm:resizeHandles val="exact"/>
        </dgm:presLayoutVars>
      </dgm:prSet>
      <dgm:spPr/>
    </dgm:pt>
    <dgm:pt modelId="{C9F5CA30-4362-458E-8BDF-A580DB23D539}" type="pres">
      <dgm:prSet presAssocID="{A6854EEB-6000-48A6-A7B8-2B9A10E3BB2F}" presName="dummyMaxCanvas" presStyleCnt="0">
        <dgm:presLayoutVars/>
      </dgm:prSet>
      <dgm:spPr/>
    </dgm:pt>
    <dgm:pt modelId="{E31EC6B5-8A99-4096-A450-1BC48C8AFBE8}" type="pres">
      <dgm:prSet presAssocID="{A6854EEB-6000-48A6-A7B8-2B9A10E3BB2F}" presName="ThreeNodes_1" presStyleLbl="node1" presStyleIdx="0" presStyleCnt="3">
        <dgm:presLayoutVars>
          <dgm:bulletEnabled val="1"/>
        </dgm:presLayoutVars>
      </dgm:prSet>
      <dgm:spPr/>
    </dgm:pt>
    <dgm:pt modelId="{2E53E753-C7FB-4BED-BD28-907295DE1609}" type="pres">
      <dgm:prSet presAssocID="{A6854EEB-6000-48A6-A7B8-2B9A10E3BB2F}" presName="ThreeNodes_2" presStyleLbl="node1" presStyleIdx="1" presStyleCnt="3">
        <dgm:presLayoutVars>
          <dgm:bulletEnabled val="1"/>
        </dgm:presLayoutVars>
      </dgm:prSet>
      <dgm:spPr/>
    </dgm:pt>
    <dgm:pt modelId="{3552C7A0-2CE4-4610-A25D-DDF052FA65C6}" type="pres">
      <dgm:prSet presAssocID="{A6854EEB-6000-48A6-A7B8-2B9A10E3BB2F}" presName="ThreeNodes_3" presStyleLbl="node1" presStyleIdx="2" presStyleCnt="3">
        <dgm:presLayoutVars>
          <dgm:bulletEnabled val="1"/>
        </dgm:presLayoutVars>
      </dgm:prSet>
      <dgm:spPr/>
    </dgm:pt>
    <dgm:pt modelId="{CF7A9D36-B21B-42EA-9F6C-D6042E25D95E}" type="pres">
      <dgm:prSet presAssocID="{A6854EEB-6000-48A6-A7B8-2B9A10E3BB2F}" presName="ThreeConn_1-2" presStyleLbl="fgAccFollowNode1" presStyleIdx="0" presStyleCnt="2">
        <dgm:presLayoutVars>
          <dgm:bulletEnabled val="1"/>
        </dgm:presLayoutVars>
      </dgm:prSet>
      <dgm:spPr/>
    </dgm:pt>
    <dgm:pt modelId="{43FB5C9A-D5B8-49AF-871B-3E76BDE8B537}" type="pres">
      <dgm:prSet presAssocID="{A6854EEB-6000-48A6-A7B8-2B9A10E3BB2F}" presName="ThreeConn_2-3" presStyleLbl="fgAccFollowNode1" presStyleIdx="1" presStyleCnt="2">
        <dgm:presLayoutVars>
          <dgm:bulletEnabled val="1"/>
        </dgm:presLayoutVars>
      </dgm:prSet>
      <dgm:spPr/>
    </dgm:pt>
    <dgm:pt modelId="{3478E141-BFA1-45D3-A0E5-86EF6FFD8AB2}" type="pres">
      <dgm:prSet presAssocID="{A6854EEB-6000-48A6-A7B8-2B9A10E3BB2F}" presName="ThreeNodes_1_text" presStyleLbl="node1" presStyleIdx="2" presStyleCnt="3">
        <dgm:presLayoutVars>
          <dgm:bulletEnabled val="1"/>
        </dgm:presLayoutVars>
      </dgm:prSet>
      <dgm:spPr/>
    </dgm:pt>
    <dgm:pt modelId="{12437FF6-62FC-4287-8FE6-D9133A0F233F}" type="pres">
      <dgm:prSet presAssocID="{A6854EEB-6000-48A6-A7B8-2B9A10E3BB2F}" presName="ThreeNodes_2_text" presStyleLbl="node1" presStyleIdx="2" presStyleCnt="3">
        <dgm:presLayoutVars>
          <dgm:bulletEnabled val="1"/>
        </dgm:presLayoutVars>
      </dgm:prSet>
      <dgm:spPr/>
    </dgm:pt>
    <dgm:pt modelId="{6EB8DEBD-2ECB-403C-9F90-8A339D2B634E}" type="pres">
      <dgm:prSet presAssocID="{A6854EEB-6000-48A6-A7B8-2B9A10E3BB2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16CA31-68E6-48E9-88F6-158C15982574}" type="presOf" srcId="{75BD7D04-4AA5-4E17-A986-0C5739821262}" destId="{2E53E753-C7FB-4BED-BD28-907295DE1609}" srcOrd="0" destOrd="0" presId="urn:microsoft.com/office/officeart/2005/8/layout/vProcess5"/>
    <dgm:cxn modelId="{E0B8584A-0A4B-4D99-91BB-5BCD787835D2}" type="presOf" srcId="{A6854EEB-6000-48A6-A7B8-2B9A10E3BB2F}" destId="{7CFA764B-25DE-4FAA-9562-04673D03B2E7}" srcOrd="0" destOrd="0" presId="urn:microsoft.com/office/officeart/2005/8/layout/vProcess5"/>
    <dgm:cxn modelId="{CD46906A-131F-495C-85C2-B15C2C69A7CB}" type="presOf" srcId="{C33D85F5-51E8-412A-AD91-D344246CA2EF}" destId="{CF7A9D36-B21B-42EA-9F6C-D6042E25D95E}" srcOrd="0" destOrd="0" presId="urn:microsoft.com/office/officeart/2005/8/layout/vProcess5"/>
    <dgm:cxn modelId="{313D3C4B-E266-4951-814C-D8DC3211C949}" type="presOf" srcId="{D2BE1EEC-EAB9-4A1E-A3A0-08A3DD50DB07}" destId="{6EB8DEBD-2ECB-403C-9F90-8A339D2B634E}" srcOrd="1" destOrd="0" presId="urn:microsoft.com/office/officeart/2005/8/layout/vProcess5"/>
    <dgm:cxn modelId="{431DCB54-C22A-4114-AEE7-ED2BC5CF856B}" srcId="{A6854EEB-6000-48A6-A7B8-2B9A10E3BB2F}" destId="{D2BE1EEC-EAB9-4A1E-A3A0-08A3DD50DB07}" srcOrd="2" destOrd="0" parTransId="{84932A1D-F4D4-47B3-A5E1-2A69E4EE43AF}" sibTransId="{EA34D60E-934A-45F5-A7F3-56F9329C9FF6}"/>
    <dgm:cxn modelId="{1BFAAF97-61BF-451B-9BDB-36A00A3DC619}" type="presOf" srcId="{D0C3CBDC-CBB8-47F5-96DD-EB7DE6A0D4DB}" destId="{3478E141-BFA1-45D3-A0E5-86EF6FFD8AB2}" srcOrd="1" destOrd="0" presId="urn:microsoft.com/office/officeart/2005/8/layout/vProcess5"/>
    <dgm:cxn modelId="{DB1E96A9-4CBE-4590-8860-3C8FDEA540CD}" type="presOf" srcId="{D2BE1EEC-EAB9-4A1E-A3A0-08A3DD50DB07}" destId="{3552C7A0-2CE4-4610-A25D-DDF052FA65C6}" srcOrd="0" destOrd="0" presId="urn:microsoft.com/office/officeart/2005/8/layout/vProcess5"/>
    <dgm:cxn modelId="{789A04AF-1B6F-4375-9248-6D2B25B8DC22}" type="presOf" srcId="{B337567D-8B9F-49B2-8BEE-F6D9DBE02AE2}" destId="{43FB5C9A-D5B8-49AF-871B-3E76BDE8B537}" srcOrd="0" destOrd="0" presId="urn:microsoft.com/office/officeart/2005/8/layout/vProcess5"/>
    <dgm:cxn modelId="{44F483BF-1FA8-415B-9DBA-DBB5B7DD5A0C}" type="presOf" srcId="{75BD7D04-4AA5-4E17-A986-0C5739821262}" destId="{12437FF6-62FC-4287-8FE6-D9133A0F233F}" srcOrd="1" destOrd="0" presId="urn:microsoft.com/office/officeart/2005/8/layout/vProcess5"/>
    <dgm:cxn modelId="{F725AFCA-294A-47B4-A8B2-764A07B3C6C8}" srcId="{A6854EEB-6000-48A6-A7B8-2B9A10E3BB2F}" destId="{75BD7D04-4AA5-4E17-A986-0C5739821262}" srcOrd="1" destOrd="0" parTransId="{E83542DD-CE77-4820-9105-307E676D35D4}" sibTransId="{B337567D-8B9F-49B2-8BEE-F6D9DBE02AE2}"/>
    <dgm:cxn modelId="{EB827ECC-85C6-462B-90CE-FAD3D1C169B8}" srcId="{A6854EEB-6000-48A6-A7B8-2B9A10E3BB2F}" destId="{D0C3CBDC-CBB8-47F5-96DD-EB7DE6A0D4DB}" srcOrd="0" destOrd="0" parTransId="{2368C806-5F99-464F-A31E-D21362BC61C3}" sibTransId="{C33D85F5-51E8-412A-AD91-D344246CA2EF}"/>
    <dgm:cxn modelId="{72E4EBDD-3BAF-4349-A8BE-5B64285CD3BD}" type="presOf" srcId="{D0C3CBDC-CBB8-47F5-96DD-EB7DE6A0D4DB}" destId="{E31EC6B5-8A99-4096-A450-1BC48C8AFBE8}" srcOrd="0" destOrd="0" presId="urn:microsoft.com/office/officeart/2005/8/layout/vProcess5"/>
    <dgm:cxn modelId="{E9D8188E-3F98-4FBE-950E-AEE16035887D}" type="presParOf" srcId="{7CFA764B-25DE-4FAA-9562-04673D03B2E7}" destId="{C9F5CA30-4362-458E-8BDF-A580DB23D539}" srcOrd="0" destOrd="0" presId="urn:microsoft.com/office/officeart/2005/8/layout/vProcess5"/>
    <dgm:cxn modelId="{0A153A61-D1C8-4719-BC81-0ECF9FBCA7F3}" type="presParOf" srcId="{7CFA764B-25DE-4FAA-9562-04673D03B2E7}" destId="{E31EC6B5-8A99-4096-A450-1BC48C8AFBE8}" srcOrd="1" destOrd="0" presId="urn:microsoft.com/office/officeart/2005/8/layout/vProcess5"/>
    <dgm:cxn modelId="{E2487EEC-C5D3-4148-8BB1-1C3ADD5727A7}" type="presParOf" srcId="{7CFA764B-25DE-4FAA-9562-04673D03B2E7}" destId="{2E53E753-C7FB-4BED-BD28-907295DE1609}" srcOrd="2" destOrd="0" presId="urn:microsoft.com/office/officeart/2005/8/layout/vProcess5"/>
    <dgm:cxn modelId="{6304DA98-F838-40CE-BEFB-24C9E697A167}" type="presParOf" srcId="{7CFA764B-25DE-4FAA-9562-04673D03B2E7}" destId="{3552C7A0-2CE4-4610-A25D-DDF052FA65C6}" srcOrd="3" destOrd="0" presId="urn:microsoft.com/office/officeart/2005/8/layout/vProcess5"/>
    <dgm:cxn modelId="{4C909C83-E5A6-4A76-A8F8-2E7CB7EA828D}" type="presParOf" srcId="{7CFA764B-25DE-4FAA-9562-04673D03B2E7}" destId="{CF7A9D36-B21B-42EA-9F6C-D6042E25D95E}" srcOrd="4" destOrd="0" presId="urn:microsoft.com/office/officeart/2005/8/layout/vProcess5"/>
    <dgm:cxn modelId="{EDED97D7-54A4-427D-97AF-C8CE18177263}" type="presParOf" srcId="{7CFA764B-25DE-4FAA-9562-04673D03B2E7}" destId="{43FB5C9A-D5B8-49AF-871B-3E76BDE8B537}" srcOrd="5" destOrd="0" presId="urn:microsoft.com/office/officeart/2005/8/layout/vProcess5"/>
    <dgm:cxn modelId="{E31FC7CA-7161-46B5-8B25-296FDE286393}" type="presParOf" srcId="{7CFA764B-25DE-4FAA-9562-04673D03B2E7}" destId="{3478E141-BFA1-45D3-A0E5-86EF6FFD8AB2}" srcOrd="6" destOrd="0" presId="urn:microsoft.com/office/officeart/2005/8/layout/vProcess5"/>
    <dgm:cxn modelId="{DB31B160-B743-4D25-8FC4-F667CFFBE8D1}" type="presParOf" srcId="{7CFA764B-25DE-4FAA-9562-04673D03B2E7}" destId="{12437FF6-62FC-4287-8FE6-D9133A0F233F}" srcOrd="7" destOrd="0" presId="urn:microsoft.com/office/officeart/2005/8/layout/vProcess5"/>
    <dgm:cxn modelId="{CC7B01E3-BC11-49C2-9535-97EBFA85386D}" type="presParOf" srcId="{7CFA764B-25DE-4FAA-9562-04673D03B2E7}" destId="{6EB8DEBD-2ECB-403C-9F90-8A339D2B63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54EEB-6000-48A6-A7B8-2B9A10E3BB2F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0C3CBDC-CBB8-47F5-96DD-EB7DE6A0D4DB}">
      <dgm:prSet phldrT="[Text]" custT="1"/>
      <dgm:spPr/>
      <dgm:t>
        <a:bodyPr/>
        <a:lstStyle/>
        <a:p>
          <a:pPr marL="177800" indent="0" algn="l"/>
          <a:r>
            <a:rPr lang="en-US" sz="1800" dirty="0"/>
            <a:t>- 6 </a:t>
          </a:r>
          <a:r>
            <a:rPr lang="en-US" sz="1800" b="1" dirty="0"/>
            <a:t>GW</a:t>
          </a:r>
          <a:r>
            <a:rPr lang="en-US" sz="1800" dirty="0"/>
            <a:t> of renewable hydrogen </a:t>
          </a:r>
          <a:r>
            <a:rPr lang="en-US" sz="1800" dirty="0" err="1"/>
            <a:t>electrolysers</a:t>
          </a:r>
          <a:br>
            <a:rPr lang="en-US" sz="1800" dirty="0"/>
          </a:br>
          <a:r>
            <a:rPr lang="en-US" sz="1800" dirty="0"/>
            <a:t>- Replace </a:t>
          </a:r>
          <a:r>
            <a:rPr lang="en-US" sz="1800" b="1" dirty="0"/>
            <a:t>existing hydrogen production</a:t>
          </a:r>
          <a:br>
            <a:rPr lang="en-US" sz="1800" dirty="0"/>
          </a:br>
          <a:r>
            <a:rPr lang="en-US" sz="1800" dirty="0"/>
            <a:t>- Regulation for liquid hydrogen markets</a:t>
          </a:r>
          <a:br>
            <a:rPr lang="en-US" sz="1800" dirty="0"/>
          </a:br>
          <a:r>
            <a:rPr lang="en-US" sz="1800" dirty="0"/>
            <a:t>- Planning of hydrogen infrastructure</a:t>
          </a:r>
          <a:br>
            <a:rPr lang="en-US" sz="1800" dirty="0"/>
          </a:br>
          <a:endParaRPr lang="en-US" sz="1800" dirty="0"/>
        </a:p>
      </dgm:t>
    </dgm:pt>
    <dgm:pt modelId="{2368C806-5F99-464F-A31E-D21362BC61C3}" type="parTrans" cxnId="{EB827ECC-85C6-462B-90CE-FAD3D1C169B8}">
      <dgm:prSet/>
      <dgm:spPr/>
      <dgm:t>
        <a:bodyPr/>
        <a:lstStyle/>
        <a:p>
          <a:endParaRPr lang="en-US" sz="1400"/>
        </a:p>
      </dgm:t>
    </dgm:pt>
    <dgm:pt modelId="{C33D85F5-51E8-412A-AD91-D344246CA2EF}" type="sibTrans" cxnId="{EB827ECC-85C6-462B-90CE-FAD3D1C169B8}">
      <dgm:prSet custT="1"/>
      <dgm:spPr/>
      <dgm:t>
        <a:bodyPr/>
        <a:lstStyle/>
        <a:p>
          <a:endParaRPr lang="en-US" sz="2800"/>
        </a:p>
      </dgm:t>
    </dgm:pt>
    <dgm:pt modelId="{D2BE1EEC-EAB9-4A1E-A3A0-08A3DD50DB07}">
      <dgm:prSet phldrT="[Text]" custT="1"/>
      <dgm:spPr/>
      <dgm:t>
        <a:bodyPr/>
        <a:lstStyle/>
        <a:p>
          <a:pPr algn="l"/>
          <a:r>
            <a:rPr lang="en-US" sz="1800" dirty="0"/>
            <a:t>- Scale-up to </a:t>
          </a:r>
          <a:r>
            <a:rPr lang="en-US" sz="1800" b="1" dirty="0"/>
            <a:t>all hard-to-</a:t>
          </a:r>
          <a:r>
            <a:rPr lang="en-US" sz="1800" b="1" dirty="0" err="1"/>
            <a:t>decarbonise</a:t>
          </a:r>
          <a:r>
            <a:rPr lang="en-US" sz="1800" b="1" dirty="0"/>
            <a:t> sectors</a:t>
          </a:r>
          <a:br>
            <a:rPr lang="en-US" sz="1800" b="1" dirty="0"/>
          </a:br>
          <a:r>
            <a:rPr lang="en-US" sz="1800" dirty="0"/>
            <a:t>- Expansion of hydrogen-derived </a:t>
          </a:r>
          <a:r>
            <a:rPr lang="en-US" sz="1800" b="1" dirty="0"/>
            <a:t>synthetic fuels</a:t>
          </a:r>
          <a:br>
            <a:rPr lang="en-US" sz="1800" dirty="0"/>
          </a:br>
          <a:r>
            <a:rPr lang="en-US" sz="1800" dirty="0"/>
            <a:t>- EU-wide infrastructure network </a:t>
          </a:r>
          <a:br>
            <a:rPr lang="en-US" sz="1800" dirty="0"/>
          </a:br>
          <a:r>
            <a:rPr lang="en-US" sz="1800" dirty="0"/>
            <a:t>- An open international market with € as benchmark</a:t>
          </a:r>
        </a:p>
      </dgm:t>
    </dgm:pt>
    <dgm:pt modelId="{84932A1D-F4D4-47B3-A5E1-2A69E4EE43AF}" type="parTrans" cxnId="{431DCB54-C22A-4114-AEE7-ED2BC5CF856B}">
      <dgm:prSet/>
      <dgm:spPr/>
      <dgm:t>
        <a:bodyPr/>
        <a:lstStyle/>
        <a:p>
          <a:endParaRPr lang="en-US" sz="1400"/>
        </a:p>
      </dgm:t>
    </dgm:pt>
    <dgm:pt modelId="{EA34D60E-934A-45F5-A7F3-56F9329C9FF6}" type="sibTrans" cxnId="{431DCB54-C22A-4114-AEE7-ED2BC5CF856B}">
      <dgm:prSet/>
      <dgm:spPr/>
      <dgm:t>
        <a:bodyPr/>
        <a:lstStyle/>
        <a:p>
          <a:endParaRPr lang="en-US" sz="1400"/>
        </a:p>
      </dgm:t>
    </dgm:pt>
    <dgm:pt modelId="{75BD7D04-4AA5-4E17-A986-0C5739821262}">
      <dgm:prSet phldrT="[Text]" custT="1"/>
      <dgm:spPr/>
      <dgm:t>
        <a:bodyPr/>
        <a:lstStyle/>
        <a:p>
          <a:pPr marL="177800" indent="0" algn="l"/>
          <a:r>
            <a:rPr lang="en-US" sz="1800" dirty="0"/>
            <a:t>- </a:t>
          </a:r>
          <a:r>
            <a:rPr lang="en-US" sz="1800" b="1" dirty="0"/>
            <a:t>40 GW </a:t>
          </a:r>
          <a:r>
            <a:rPr lang="en-US" sz="1800" dirty="0"/>
            <a:t>of renewable hydrogen </a:t>
          </a:r>
          <a:r>
            <a:rPr lang="en-US" sz="1800" dirty="0" err="1"/>
            <a:t>electrolysers</a:t>
          </a:r>
          <a:br>
            <a:rPr lang="en-US" sz="1800" dirty="0"/>
          </a:br>
          <a:r>
            <a:rPr lang="en-US" sz="1800" dirty="0"/>
            <a:t>- New applications in </a:t>
          </a:r>
          <a:r>
            <a:rPr lang="en-US" sz="1800" b="1" dirty="0"/>
            <a:t>steel and transport </a:t>
          </a:r>
          <a:br>
            <a:rPr lang="en-US" sz="1800" dirty="0"/>
          </a:br>
          <a:r>
            <a:rPr lang="en-US" sz="1800" dirty="0"/>
            <a:t>- Hydrogen for electricity balancing purposes</a:t>
          </a:r>
          <a:br>
            <a:rPr lang="en-US" sz="1800" dirty="0"/>
          </a:br>
          <a:r>
            <a:rPr lang="en-US" sz="1800" dirty="0"/>
            <a:t>- Creation of “Hydrogen Valleys”</a:t>
          </a:r>
          <a:br>
            <a:rPr lang="en-US" sz="1800" dirty="0"/>
          </a:br>
          <a:r>
            <a:rPr lang="en-US" sz="1800" dirty="0"/>
            <a:t>- Cross-border logistical infrastructure</a:t>
          </a:r>
          <a:endParaRPr lang="en-US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B337567D-8B9F-49B2-8BEE-F6D9DBE02AE2}" type="sibTrans" cxnId="{F725AFCA-294A-47B4-A8B2-764A07B3C6C8}">
      <dgm:prSet custT="1"/>
      <dgm:spPr/>
      <dgm:t>
        <a:bodyPr/>
        <a:lstStyle/>
        <a:p>
          <a:endParaRPr lang="en-US" sz="2800"/>
        </a:p>
      </dgm:t>
    </dgm:pt>
    <dgm:pt modelId="{E83542DD-CE77-4820-9105-307E676D35D4}" type="parTrans" cxnId="{F725AFCA-294A-47B4-A8B2-764A07B3C6C8}">
      <dgm:prSet/>
      <dgm:spPr/>
      <dgm:t>
        <a:bodyPr/>
        <a:lstStyle/>
        <a:p>
          <a:endParaRPr lang="en-US" sz="1400"/>
        </a:p>
      </dgm:t>
    </dgm:pt>
    <dgm:pt modelId="{7CFA764B-25DE-4FAA-9562-04673D03B2E7}" type="pres">
      <dgm:prSet presAssocID="{A6854EEB-6000-48A6-A7B8-2B9A10E3BB2F}" presName="outerComposite" presStyleCnt="0">
        <dgm:presLayoutVars>
          <dgm:chMax val="5"/>
          <dgm:dir/>
          <dgm:resizeHandles val="exact"/>
        </dgm:presLayoutVars>
      </dgm:prSet>
      <dgm:spPr/>
    </dgm:pt>
    <dgm:pt modelId="{C9F5CA30-4362-458E-8BDF-A580DB23D539}" type="pres">
      <dgm:prSet presAssocID="{A6854EEB-6000-48A6-A7B8-2B9A10E3BB2F}" presName="dummyMaxCanvas" presStyleCnt="0">
        <dgm:presLayoutVars/>
      </dgm:prSet>
      <dgm:spPr/>
    </dgm:pt>
    <dgm:pt modelId="{E31EC6B5-8A99-4096-A450-1BC48C8AFBE8}" type="pres">
      <dgm:prSet presAssocID="{A6854EEB-6000-48A6-A7B8-2B9A10E3BB2F}" presName="ThreeNodes_1" presStyleLbl="node1" presStyleIdx="0" presStyleCnt="3">
        <dgm:presLayoutVars>
          <dgm:bulletEnabled val="1"/>
        </dgm:presLayoutVars>
      </dgm:prSet>
      <dgm:spPr/>
    </dgm:pt>
    <dgm:pt modelId="{2E53E753-C7FB-4BED-BD28-907295DE1609}" type="pres">
      <dgm:prSet presAssocID="{A6854EEB-6000-48A6-A7B8-2B9A10E3BB2F}" presName="ThreeNodes_2" presStyleLbl="node1" presStyleIdx="1" presStyleCnt="3" custScaleX="100279" custLinFactNeighborX="0" custLinFactNeighborY="2522">
        <dgm:presLayoutVars>
          <dgm:bulletEnabled val="1"/>
        </dgm:presLayoutVars>
      </dgm:prSet>
      <dgm:spPr/>
    </dgm:pt>
    <dgm:pt modelId="{3552C7A0-2CE4-4610-A25D-DDF052FA65C6}" type="pres">
      <dgm:prSet presAssocID="{A6854EEB-6000-48A6-A7B8-2B9A10E3BB2F}" presName="ThreeNodes_3" presStyleLbl="node1" presStyleIdx="2" presStyleCnt="3" custScaleX="104101" custLinFactNeighborX="-852">
        <dgm:presLayoutVars>
          <dgm:bulletEnabled val="1"/>
        </dgm:presLayoutVars>
      </dgm:prSet>
      <dgm:spPr/>
    </dgm:pt>
    <dgm:pt modelId="{CF7A9D36-B21B-42EA-9F6C-D6042E25D95E}" type="pres">
      <dgm:prSet presAssocID="{A6854EEB-6000-48A6-A7B8-2B9A10E3BB2F}" presName="ThreeConn_1-2" presStyleLbl="fgAccFollowNode1" presStyleIdx="0" presStyleCnt="2">
        <dgm:presLayoutVars>
          <dgm:bulletEnabled val="1"/>
        </dgm:presLayoutVars>
      </dgm:prSet>
      <dgm:spPr/>
    </dgm:pt>
    <dgm:pt modelId="{43FB5C9A-D5B8-49AF-871B-3E76BDE8B537}" type="pres">
      <dgm:prSet presAssocID="{A6854EEB-6000-48A6-A7B8-2B9A10E3BB2F}" presName="ThreeConn_2-3" presStyleLbl="fgAccFollowNode1" presStyleIdx="1" presStyleCnt="2">
        <dgm:presLayoutVars>
          <dgm:bulletEnabled val="1"/>
        </dgm:presLayoutVars>
      </dgm:prSet>
      <dgm:spPr/>
    </dgm:pt>
    <dgm:pt modelId="{3478E141-BFA1-45D3-A0E5-86EF6FFD8AB2}" type="pres">
      <dgm:prSet presAssocID="{A6854EEB-6000-48A6-A7B8-2B9A10E3BB2F}" presName="ThreeNodes_1_text" presStyleLbl="node1" presStyleIdx="2" presStyleCnt="3">
        <dgm:presLayoutVars>
          <dgm:bulletEnabled val="1"/>
        </dgm:presLayoutVars>
      </dgm:prSet>
      <dgm:spPr/>
    </dgm:pt>
    <dgm:pt modelId="{12437FF6-62FC-4287-8FE6-D9133A0F233F}" type="pres">
      <dgm:prSet presAssocID="{A6854EEB-6000-48A6-A7B8-2B9A10E3BB2F}" presName="ThreeNodes_2_text" presStyleLbl="node1" presStyleIdx="2" presStyleCnt="3">
        <dgm:presLayoutVars>
          <dgm:bulletEnabled val="1"/>
        </dgm:presLayoutVars>
      </dgm:prSet>
      <dgm:spPr/>
    </dgm:pt>
    <dgm:pt modelId="{6EB8DEBD-2ECB-403C-9F90-8A339D2B634E}" type="pres">
      <dgm:prSet presAssocID="{A6854EEB-6000-48A6-A7B8-2B9A10E3BB2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9C3C211-7D41-448F-9FB4-30FD413E77B6}" type="presOf" srcId="{D2BE1EEC-EAB9-4A1E-A3A0-08A3DD50DB07}" destId="{3552C7A0-2CE4-4610-A25D-DDF052FA65C6}" srcOrd="0" destOrd="0" presId="urn:microsoft.com/office/officeart/2005/8/layout/vProcess5"/>
    <dgm:cxn modelId="{576C161C-A8CE-4832-9FA9-52B98F081DA4}" type="presOf" srcId="{C33D85F5-51E8-412A-AD91-D344246CA2EF}" destId="{CF7A9D36-B21B-42EA-9F6C-D6042E25D95E}" srcOrd="0" destOrd="0" presId="urn:microsoft.com/office/officeart/2005/8/layout/vProcess5"/>
    <dgm:cxn modelId="{DA93A422-FF7D-47E5-A622-D9D59CB6FE83}" type="presOf" srcId="{D0C3CBDC-CBB8-47F5-96DD-EB7DE6A0D4DB}" destId="{3478E141-BFA1-45D3-A0E5-86EF6FFD8AB2}" srcOrd="1" destOrd="0" presId="urn:microsoft.com/office/officeart/2005/8/layout/vProcess5"/>
    <dgm:cxn modelId="{2F614727-F9B7-4CA6-8CCB-954EC4AB058F}" type="presOf" srcId="{D0C3CBDC-CBB8-47F5-96DD-EB7DE6A0D4DB}" destId="{E31EC6B5-8A99-4096-A450-1BC48C8AFBE8}" srcOrd="0" destOrd="0" presId="urn:microsoft.com/office/officeart/2005/8/layout/vProcess5"/>
    <dgm:cxn modelId="{E0B8584A-0A4B-4D99-91BB-5BCD787835D2}" type="presOf" srcId="{A6854EEB-6000-48A6-A7B8-2B9A10E3BB2F}" destId="{7CFA764B-25DE-4FAA-9562-04673D03B2E7}" srcOrd="0" destOrd="0" presId="urn:microsoft.com/office/officeart/2005/8/layout/vProcess5"/>
    <dgm:cxn modelId="{431DCB54-C22A-4114-AEE7-ED2BC5CF856B}" srcId="{A6854EEB-6000-48A6-A7B8-2B9A10E3BB2F}" destId="{D2BE1EEC-EAB9-4A1E-A3A0-08A3DD50DB07}" srcOrd="2" destOrd="0" parTransId="{84932A1D-F4D4-47B3-A5E1-2A69E4EE43AF}" sibTransId="{EA34D60E-934A-45F5-A7F3-56F9329C9FF6}"/>
    <dgm:cxn modelId="{559E687D-54AF-40CC-82C9-7116CACE132D}" type="presOf" srcId="{75BD7D04-4AA5-4E17-A986-0C5739821262}" destId="{12437FF6-62FC-4287-8FE6-D9133A0F233F}" srcOrd="1" destOrd="0" presId="urn:microsoft.com/office/officeart/2005/8/layout/vProcess5"/>
    <dgm:cxn modelId="{6180E9AC-FD3A-4C9B-B42C-4F8B0363A3C8}" type="presOf" srcId="{B337567D-8B9F-49B2-8BEE-F6D9DBE02AE2}" destId="{43FB5C9A-D5B8-49AF-871B-3E76BDE8B537}" srcOrd="0" destOrd="0" presId="urn:microsoft.com/office/officeart/2005/8/layout/vProcess5"/>
    <dgm:cxn modelId="{391357B1-458C-4EAC-9415-8EE5E7B66D7D}" type="presOf" srcId="{75BD7D04-4AA5-4E17-A986-0C5739821262}" destId="{2E53E753-C7FB-4BED-BD28-907295DE1609}" srcOrd="0" destOrd="0" presId="urn:microsoft.com/office/officeart/2005/8/layout/vProcess5"/>
    <dgm:cxn modelId="{F725AFCA-294A-47B4-A8B2-764A07B3C6C8}" srcId="{A6854EEB-6000-48A6-A7B8-2B9A10E3BB2F}" destId="{75BD7D04-4AA5-4E17-A986-0C5739821262}" srcOrd="1" destOrd="0" parTransId="{E83542DD-CE77-4820-9105-307E676D35D4}" sibTransId="{B337567D-8B9F-49B2-8BEE-F6D9DBE02AE2}"/>
    <dgm:cxn modelId="{EB827ECC-85C6-462B-90CE-FAD3D1C169B8}" srcId="{A6854EEB-6000-48A6-A7B8-2B9A10E3BB2F}" destId="{D0C3CBDC-CBB8-47F5-96DD-EB7DE6A0D4DB}" srcOrd="0" destOrd="0" parTransId="{2368C806-5F99-464F-A31E-D21362BC61C3}" sibTransId="{C33D85F5-51E8-412A-AD91-D344246CA2EF}"/>
    <dgm:cxn modelId="{F81912F0-5B0C-4A90-875D-D0C39F9FA6AE}" type="presOf" srcId="{D2BE1EEC-EAB9-4A1E-A3A0-08A3DD50DB07}" destId="{6EB8DEBD-2ECB-403C-9F90-8A339D2B634E}" srcOrd="1" destOrd="0" presId="urn:microsoft.com/office/officeart/2005/8/layout/vProcess5"/>
    <dgm:cxn modelId="{E9D8188E-3F98-4FBE-950E-AEE16035887D}" type="presParOf" srcId="{7CFA764B-25DE-4FAA-9562-04673D03B2E7}" destId="{C9F5CA30-4362-458E-8BDF-A580DB23D539}" srcOrd="0" destOrd="0" presId="urn:microsoft.com/office/officeart/2005/8/layout/vProcess5"/>
    <dgm:cxn modelId="{7AAE0436-EA4F-492C-A85D-4D19C406A2E2}" type="presParOf" srcId="{7CFA764B-25DE-4FAA-9562-04673D03B2E7}" destId="{E31EC6B5-8A99-4096-A450-1BC48C8AFBE8}" srcOrd="1" destOrd="0" presId="urn:microsoft.com/office/officeart/2005/8/layout/vProcess5"/>
    <dgm:cxn modelId="{EDD1F737-3E34-4E4F-8AA8-4FB53A72C5CF}" type="presParOf" srcId="{7CFA764B-25DE-4FAA-9562-04673D03B2E7}" destId="{2E53E753-C7FB-4BED-BD28-907295DE1609}" srcOrd="2" destOrd="0" presId="urn:microsoft.com/office/officeart/2005/8/layout/vProcess5"/>
    <dgm:cxn modelId="{D470C2BE-E5D0-42EA-9074-85647D7C5DC1}" type="presParOf" srcId="{7CFA764B-25DE-4FAA-9562-04673D03B2E7}" destId="{3552C7A0-2CE4-4610-A25D-DDF052FA65C6}" srcOrd="3" destOrd="0" presId="urn:microsoft.com/office/officeart/2005/8/layout/vProcess5"/>
    <dgm:cxn modelId="{8F0FFF09-078F-449C-ADD3-04E5F133BC9F}" type="presParOf" srcId="{7CFA764B-25DE-4FAA-9562-04673D03B2E7}" destId="{CF7A9D36-B21B-42EA-9F6C-D6042E25D95E}" srcOrd="4" destOrd="0" presId="urn:microsoft.com/office/officeart/2005/8/layout/vProcess5"/>
    <dgm:cxn modelId="{1B01BA54-CA69-42BD-A6E3-5612301491AC}" type="presParOf" srcId="{7CFA764B-25DE-4FAA-9562-04673D03B2E7}" destId="{43FB5C9A-D5B8-49AF-871B-3E76BDE8B537}" srcOrd="5" destOrd="0" presId="urn:microsoft.com/office/officeart/2005/8/layout/vProcess5"/>
    <dgm:cxn modelId="{8ECA3D24-E040-41D2-83B3-8A5C9F48D55C}" type="presParOf" srcId="{7CFA764B-25DE-4FAA-9562-04673D03B2E7}" destId="{3478E141-BFA1-45D3-A0E5-86EF6FFD8AB2}" srcOrd="6" destOrd="0" presId="urn:microsoft.com/office/officeart/2005/8/layout/vProcess5"/>
    <dgm:cxn modelId="{05CD7CD9-DD5B-42C0-8006-B458B8F5536C}" type="presParOf" srcId="{7CFA764B-25DE-4FAA-9562-04673D03B2E7}" destId="{12437FF6-62FC-4287-8FE6-D9133A0F233F}" srcOrd="7" destOrd="0" presId="urn:microsoft.com/office/officeart/2005/8/layout/vProcess5"/>
    <dgm:cxn modelId="{F2E6050E-A60E-4E96-A19C-9E2130D68D73}" type="presParOf" srcId="{7CFA764B-25DE-4FAA-9562-04673D03B2E7}" destId="{6EB8DEBD-2ECB-403C-9F90-8A339D2B63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66820-BCD9-4101-9C1A-F22F7C38A4AF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6BA69-88FA-42EE-8B65-50DE7507A035}">
      <dgm:prSet phldrT="[Text]" custT="1"/>
      <dgm:spPr/>
      <dgm:t>
        <a:bodyPr/>
        <a:lstStyle/>
        <a:p>
          <a:r>
            <a:rPr lang="en-GB" sz="2400" b="0" i="0" dirty="0"/>
            <a:t>Bilateral and regional cooperation</a:t>
          </a:r>
          <a:endParaRPr lang="en-US" sz="2400" b="0" i="0" dirty="0"/>
        </a:p>
      </dgm:t>
    </dgm:pt>
    <dgm:pt modelId="{2FA2C78E-1CFA-4815-AE39-8EEF6E11C529}" type="parTrans" cxnId="{4D0B6B2A-D4F0-4581-8728-5BB90609A6AD}">
      <dgm:prSet/>
      <dgm:spPr/>
      <dgm:t>
        <a:bodyPr/>
        <a:lstStyle/>
        <a:p>
          <a:endParaRPr lang="en-US"/>
        </a:p>
      </dgm:t>
    </dgm:pt>
    <dgm:pt modelId="{4084C797-59E0-40AF-9FE1-352DE761D548}" type="sibTrans" cxnId="{4D0B6B2A-D4F0-4581-8728-5BB90609A6AD}">
      <dgm:prSet/>
      <dgm:spPr/>
      <dgm:t>
        <a:bodyPr/>
        <a:lstStyle/>
        <a:p>
          <a:endParaRPr lang="en-US"/>
        </a:p>
      </dgm:t>
    </dgm:pt>
    <dgm:pt modelId="{144DA85D-3381-4F18-AD51-D6517D84F596}">
      <dgm:prSet phldrT="[Text]" custT="1"/>
      <dgm:spPr/>
      <dgm:t>
        <a:bodyPr/>
        <a:lstStyle/>
        <a:p>
          <a:r>
            <a:rPr lang="en-IE" sz="1600" dirty="0"/>
            <a:t>Clean hydrogen support under Neighbourhood Investment Platform</a:t>
          </a:r>
          <a:endParaRPr lang="en-US" sz="1600" dirty="0"/>
        </a:p>
      </dgm:t>
    </dgm:pt>
    <dgm:pt modelId="{980F5254-D3A7-4C90-9601-62706FF68F5C}" type="parTrans" cxnId="{715A3A29-28BC-4517-8F2F-600F27979F97}">
      <dgm:prSet/>
      <dgm:spPr/>
      <dgm:t>
        <a:bodyPr/>
        <a:lstStyle/>
        <a:p>
          <a:endParaRPr lang="en-US"/>
        </a:p>
      </dgm:t>
    </dgm:pt>
    <dgm:pt modelId="{8234EF41-4233-4BB9-90CA-828200FF0E16}" type="sibTrans" cxnId="{715A3A29-28BC-4517-8F2F-600F27979F97}">
      <dgm:prSet/>
      <dgm:spPr/>
      <dgm:t>
        <a:bodyPr/>
        <a:lstStyle/>
        <a:p>
          <a:endParaRPr lang="en-US"/>
        </a:p>
      </dgm:t>
    </dgm:pt>
    <dgm:pt modelId="{8F609599-B4A8-46FE-A3B0-5F40CAEBF168}">
      <dgm:prSet phldrT="[Text]" custT="1"/>
      <dgm:spPr/>
      <dgm:t>
        <a:bodyPr/>
        <a:lstStyle/>
        <a:p>
          <a:r>
            <a:rPr lang="en-GB" sz="2400" i="0" dirty="0"/>
            <a:t>Multilateral fora</a:t>
          </a:r>
          <a:endParaRPr lang="en-US" sz="2400" i="0" dirty="0"/>
        </a:p>
      </dgm:t>
    </dgm:pt>
    <dgm:pt modelId="{6FE8402C-2718-447B-8CF8-F4FF9D05628B}" type="parTrans" cxnId="{79D23528-28C9-4249-9B3E-525738263401}">
      <dgm:prSet/>
      <dgm:spPr/>
      <dgm:t>
        <a:bodyPr/>
        <a:lstStyle/>
        <a:p>
          <a:endParaRPr lang="en-US"/>
        </a:p>
      </dgm:t>
    </dgm:pt>
    <dgm:pt modelId="{D94A957F-5EFB-4900-B3AB-4413EFE3AE49}" type="sibTrans" cxnId="{79D23528-28C9-4249-9B3E-525738263401}">
      <dgm:prSet/>
      <dgm:spPr/>
      <dgm:t>
        <a:bodyPr/>
        <a:lstStyle/>
        <a:p>
          <a:endParaRPr lang="en-US"/>
        </a:p>
      </dgm:t>
    </dgm:pt>
    <dgm:pt modelId="{5F6619DB-1AAD-4ABA-A2B8-A2F7EA00E62C}">
      <dgm:prSet phldrT="[Text]" custT="1"/>
      <dgm:spPr/>
      <dgm:t>
        <a:bodyPr/>
        <a:lstStyle/>
        <a:p>
          <a:r>
            <a:rPr lang="en-US" sz="1600" dirty="0"/>
            <a:t>CEM and MI: Exchange of latest technological developments</a:t>
          </a:r>
        </a:p>
      </dgm:t>
    </dgm:pt>
    <dgm:pt modelId="{DBC581FC-73A6-4EFF-B2E4-8D2BC1223F6E}" type="parTrans" cxnId="{505A2E24-9CAD-4165-8777-655F65DE5350}">
      <dgm:prSet/>
      <dgm:spPr/>
      <dgm:t>
        <a:bodyPr/>
        <a:lstStyle/>
        <a:p>
          <a:endParaRPr lang="en-US"/>
        </a:p>
      </dgm:t>
    </dgm:pt>
    <dgm:pt modelId="{DA6FE187-DCAA-47CA-9047-39FE095661E3}" type="sibTrans" cxnId="{505A2E24-9CAD-4165-8777-655F65DE5350}">
      <dgm:prSet/>
      <dgm:spPr/>
      <dgm:t>
        <a:bodyPr/>
        <a:lstStyle/>
        <a:p>
          <a:endParaRPr lang="en-US"/>
        </a:p>
      </dgm:t>
    </dgm:pt>
    <dgm:pt modelId="{167F9DBB-CCCE-4BA6-9E49-EEBE6DEED332}">
      <dgm:prSet phldrT="[Text]" custT="1"/>
      <dgm:spPr/>
      <dgm:t>
        <a:bodyPr/>
        <a:lstStyle/>
        <a:p>
          <a:r>
            <a:rPr lang="en-GB" sz="2400" i="0" dirty="0"/>
            <a:t>International markets</a:t>
          </a:r>
          <a:endParaRPr lang="en-US" sz="2400" i="0" dirty="0"/>
        </a:p>
      </dgm:t>
    </dgm:pt>
    <dgm:pt modelId="{80B87EE9-4DE6-44C4-AEF3-D370DCCB63AF}" type="parTrans" cxnId="{D3DF0848-37BF-4767-8CF2-E780B7C56819}">
      <dgm:prSet/>
      <dgm:spPr/>
      <dgm:t>
        <a:bodyPr/>
        <a:lstStyle/>
        <a:p>
          <a:endParaRPr lang="en-US"/>
        </a:p>
      </dgm:t>
    </dgm:pt>
    <dgm:pt modelId="{6E598CCE-DA8E-4BFE-898E-190A3C230628}" type="sibTrans" cxnId="{D3DF0848-37BF-4767-8CF2-E780B7C56819}">
      <dgm:prSet/>
      <dgm:spPr/>
      <dgm:t>
        <a:bodyPr/>
        <a:lstStyle/>
        <a:p>
          <a:endParaRPr lang="en-US"/>
        </a:p>
      </dgm:t>
    </dgm:pt>
    <dgm:pt modelId="{56198500-2AEF-4C03-8AE8-0BCB7CEF1440}">
      <dgm:prSet phldrT="[Text]" custT="1"/>
      <dgm:spPr/>
      <dgm:t>
        <a:bodyPr/>
        <a:lstStyle/>
        <a:p>
          <a:r>
            <a:rPr lang="en-US" sz="1600" i="0" dirty="0"/>
            <a:t>Set common GHG emission reduction standards and sustainability criteria</a:t>
          </a:r>
        </a:p>
      </dgm:t>
    </dgm:pt>
    <dgm:pt modelId="{8EC94B8C-D840-4545-BA9D-316E50D5B978}" type="parTrans" cxnId="{A39F69D4-1201-4A13-8A7A-07C0710568EA}">
      <dgm:prSet/>
      <dgm:spPr/>
      <dgm:t>
        <a:bodyPr/>
        <a:lstStyle/>
        <a:p>
          <a:endParaRPr lang="en-US"/>
        </a:p>
      </dgm:t>
    </dgm:pt>
    <dgm:pt modelId="{114A5303-5E61-4629-A90F-B1717E7424AA}" type="sibTrans" cxnId="{A39F69D4-1201-4A13-8A7A-07C0710568EA}">
      <dgm:prSet/>
      <dgm:spPr/>
      <dgm:t>
        <a:bodyPr/>
        <a:lstStyle/>
        <a:p>
          <a:endParaRPr lang="en-US"/>
        </a:p>
      </dgm:t>
    </dgm:pt>
    <dgm:pt modelId="{1564C35F-D53B-4990-AC60-64724C2EC0CE}">
      <dgm:prSet phldrT="[Text]" custT="1"/>
      <dgm:spPr/>
      <dgm:t>
        <a:bodyPr/>
        <a:lstStyle/>
        <a:p>
          <a:r>
            <a:rPr lang="en-IE" sz="1600" i="0" dirty="0"/>
            <a:t>Facilitate emergence of rules-based hydrogen market</a:t>
          </a:r>
          <a:endParaRPr lang="en-US" sz="1600" i="0" dirty="0"/>
        </a:p>
      </dgm:t>
    </dgm:pt>
    <dgm:pt modelId="{C4811948-0A91-4FF1-ABB4-FECC8D272408}" type="parTrans" cxnId="{73E7A9B6-E2B9-42D9-8E9A-658D30F0E27D}">
      <dgm:prSet/>
      <dgm:spPr/>
      <dgm:t>
        <a:bodyPr/>
        <a:lstStyle/>
        <a:p>
          <a:endParaRPr lang="en-US"/>
        </a:p>
      </dgm:t>
    </dgm:pt>
    <dgm:pt modelId="{82576886-CD9C-4A2C-8F21-21D24E01FD2B}" type="sibTrans" cxnId="{73E7A9B6-E2B9-42D9-8E9A-658D30F0E27D}">
      <dgm:prSet/>
      <dgm:spPr/>
      <dgm:t>
        <a:bodyPr/>
        <a:lstStyle/>
        <a:p>
          <a:endParaRPr lang="en-US"/>
        </a:p>
      </dgm:t>
    </dgm:pt>
    <dgm:pt modelId="{7062BB3B-7AFC-4A8E-9B90-7A54A03BA906}">
      <dgm:prSet phldrT="[Text]" custT="1"/>
      <dgm:spPr/>
      <dgm:t>
        <a:bodyPr/>
        <a:lstStyle/>
        <a:p>
          <a:r>
            <a:rPr lang="en-IE" sz="1600" dirty="0"/>
            <a:t>Joint hydrogen research and development programmes through Association Agreements</a:t>
          </a:r>
          <a:endParaRPr lang="en-US" sz="1600" dirty="0"/>
        </a:p>
      </dgm:t>
    </dgm:pt>
    <dgm:pt modelId="{11609526-C3A0-485F-BC58-116133F14F83}" type="parTrans" cxnId="{0AB4ED89-DC7C-48B2-9A16-754A6D0FEEEC}">
      <dgm:prSet/>
      <dgm:spPr/>
      <dgm:t>
        <a:bodyPr/>
        <a:lstStyle/>
        <a:p>
          <a:endParaRPr lang="en-US"/>
        </a:p>
      </dgm:t>
    </dgm:pt>
    <dgm:pt modelId="{397AD398-1740-4481-9AC0-F47B35F2744F}" type="sibTrans" cxnId="{0AB4ED89-DC7C-48B2-9A16-754A6D0FEEEC}">
      <dgm:prSet/>
      <dgm:spPr/>
      <dgm:t>
        <a:bodyPr/>
        <a:lstStyle/>
        <a:p>
          <a:endParaRPr lang="en-US"/>
        </a:p>
      </dgm:t>
    </dgm:pt>
    <dgm:pt modelId="{5B59A454-6F85-4869-B984-472445F9890B}">
      <dgm:prSet phldrT="[Text]" custT="1"/>
      <dgm:spPr/>
      <dgm:t>
        <a:bodyPr/>
        <a:lstStyle/>
        <a:p>
          <a:r>
            <a:rPr lang="en-IE" sz="1600" dirty="0"/>
            <a:t>Hydrogen collaboration under the Africa-Europe Green Initiative</a:t>
          </a:r>
          <a:endParaRPr lang="en-US" sz="1600" dirty="0"/>
        </a:p>
      </dgm:t>
    </dgm:pt>
    <dgm:pt modelId="{EBC5C96E-4949-4ADC-B2BD-C2925F0D6C42}" type="parTrans" cxnId="{C2F5C738-4EAC-4989-B4A0-D02DB599F39A}">
      <dgm:prSet/>
      <dgm:spPr/>
      <dgm:t>
        <a:bodyPr/>
        <a:lstStyle/>
        <a:p>
          <a:endParaRPr lang="en-US"/>
        </a:p>
      </dgm:t>
    </dgm:pt>
    <dgm:pt modelId="{BAB91640-605A-497B-BF77-F9CE75F9235B}" type="sibTrans" cxnId="{C2F5C738-4EAC-4989-B4A0-D02DB599F39A}">
      <dgm:prSet/>
      <dgm:spPr/>
      <dgm:t>
        <a:bodyPr/>
        <a:lstStyle/>
        <a:p>
          <a:endParaRPr lang="en-US"/>
        </a:p>
      </dgm:t>
    </dgm:pt>
    <dgm:pt modelId="{28C593A7-5A6A-4CA0-924C-2D5DF4F5A044}">
      <dgm:prSet phldrT="[Text]" custT="1"/>
      <dgm:spPr/>
      <dgm:t>
        <a:bodyPr/>
        <a:lstStyle/>
        <a:p>
          <a:r>
            <a:rPr lang="en-US" sz="1600" i="0" dirty="0"/>
            <a:t>Benchmark for euro denominated transactions in hydrogen</a:t>
          </a:r>
        </a:p>
      </dgm:t>
    </dgm:pt>
    <dgm:pt modelId="{F6DF98F7-4361-4F5D-9A2E-DB1DB168B871}" type="parTrans" cxnId="{ADC3A29E-163D-496A-A0B6-2A8B3C63FC04}">
      <dgm:prSet/>
      <dgm:spPr/>
      <dgm:t>
        <a:bodyPr/>
        <a:lstStyle/>
        <a:p>
          <a:endParaRPr lang="en-US"/>
        </a:p>
      </dgm:t>
    </dgm:pt>
    <dgm:pt modelId="{CA1057F6-56B7-4138-B71A-9128E261500F}" type="sibTrans" cxnId="{ADC3A29E-163D-496A-A0B6-2A8B3C63FC04}">
      <dgm:prSet/>
      <dgm:spPr/>
      <dgm:t>
        <a:bodyPr/>
        <a:lstStyle/>
        <a:p>
          <a:endParaRPr lang="en-US"/>
        </a:p>
      </dgm:t>
    </dgm:pt>
    <dgm:pt modelId="{ECDEA1F8-DF5F-4DBC-BB37-F58D40F93BE7}">
      <dgm:prSet phldrT="[Text]" custT="1"/>
      <dgm:spPr/>
      <dgm:t>
        <a:bodyPr/>
        <a:lstStyle/>
        <a:p>
          <a:r>
            <a:rPr lang="en-IE" sz="1600" dirty="0"/>
            <a:t>IEA, UNECE and IRENA: Role of hydrogen and hydrogen policies</a:t>
          </a:r>
          <a:endParaRPr lang="en-US" sz="1600" dirty="0"/>
        </a:p>
      </dgm:t>
    </dgm:pt>
    <dgm:pt modelId="{0ECC7E1E-BFEB-4F37-A5EC-D1E62277B4FC}" type="parTrans" cxnId="{3DBCAAD4-C030-4AA7-8928-87570BB5FFB5}">
      <dgm:prSet/>
      <dgm:spPr/>
      <dgm:t>
        <a:bodyPr/>
        <a:lstStyle/>
        <a:p>
          <a:endParaRPr lang="en-US"/>
        </a:p>
      </dgm:t>
    </dgm:pt>
    <dgm:pt modelId="{9AB0B153-BBC5-4AC4-A8D1-1572FB4DCE6B}" type="sibTrans" cxnId="{3DBCAAD4-C030-4AA7-8928-87570BB5FFB5}">
      <dgm:prSet/>
      <dgm:spPr/>
      <dgm:t>
        <a:bodyPr/>
        <a:lstStyle/>
        <a:p>
          <a:endParaRPr lang="en-US"/>
        </a:p>
      </dgm:t>
    </dgm:pt>
    <dgm:pt modelId="{EE4F9CCA-493B-4A54-B4AF-2368CA5DA1BA}">
      <dgm:prSet phldrT="[Text]" custT="1"/>
      <dgm:spPr/>
      <dgm:t>
        <a:bodyPr/>
        <a:lstStyle/>
        <a:p>
          <a:r>
            <a:rPr lang="en-IE" sz="1600" dirty="0"/>
            <a:t>Mainstream hydrogen in energy, diplomacy, climate, research, trade and international cooperation</a:t>
          </a:r>
          <a:endParaRPr lang="en-US" sz="1600" dirty="0"/>
        </a:p>
      </dgm:t>
    </dgm:pt>
    <dgm:pt modelId="{68702B7E-63BF-436E-95F0-86BFBB31D22B}" type="parTrans" cxnId="{0BDDB99B-348D-47B4-B541-6110632A7C22}">
      <dgm:prSet/>
      <dgm:spPr/>
      <dgm:t>
        <a:bodyPr/>
        <a:lstStyle/>
        <a:p>
          <a:endParaRPr lang="en-US"/>
        </a:p>
      </dgm:t>
    </dgm:pt>
    <dgm:pt modelId="{BA5C679A-FAEC-48EC-A860-AEC6B7F2397E}" type="sibTrans" cxnId="{0BDDB99B-348D-47B4-B541-6110632A7C22}">
      <dgm:prSet/>
      <dgm:spPr/>
      <dgm:t>
        <a:bodyPr/>
        <a:lstStyle/>
        <a:p>
          <a:endParaRPr lang="en-US"/>
        </a:p>
      </dgm:t>
    </dgm:pt>
    <dgm:pt modelId="{84F3EC45-F34D-4F07-A216-4255041FA301}" type="pres">
      <dgm:prSet presAssocID="{99366820-BCD9-4101-9C1A-F22F7C38A4AF}" presName="Name0" presStyleCnt="0">
        <dgm:presLayoutVars>
          <dgm:dir/>
          <dgm:animLvl val="lvl"/>
          <dgm:resizeHandles val="exact"/>
        </dgm:presLayoutVars>
      </dgm:prSet>
      <dgm:spPr/>
    </dgm:pt>
    <dgm:pt modelId="{A45928E0-3640-4461-94A7-C6A5F240B2ED}" type="pres">
      <dgm:prSet presAssocID="{2086BA69-88FA-42EE-8B65-50DE7507A035}" presName="linNode" presStyleCnt="0"/>
      <dgm:spPr/>
    </dgm:pt>
    <dgm:pt modelId="{AF10795A-FA56-4912-BD69-6622BBD5E187}" type="pres">
      <dgm:prSet presAssocID="{2086BA69-88FA-42EE-8B65-50DE7507A035}" presName="parTx" presStyleLbl="revTx" presStyleIdx="0" presStyleCnt="3">
        <dgm:presLayoutVars>
          <dgm:chMax val="1"/>
          <dgm:bulletEnabled val="1"/>
        </dgm:presLayoutVars>
      </dgm:prSet>
      <dgm:spPr/>
    </dgm:pt>
    <dgm:pt modelId="{01D25738-9A81-46EF-BDE7-5412B45800CC}" type="pres">
      <dgm:prSet presAssocID="{2086BA69-88FA-42EE-8B65-50DE7507A035}" presName="bracket" presStyleLbl="parChTrans1D1" presStyleIdx="0" presStyleCnt="3"/>
      <dgm:spPr/>
    </dgm:pt>
    <dgm:pt modelId="{C7C36A72-9C39-4A4D-B117-DFBBBBA5B7A0}" type="pres">
      <dgm:prSet presAssocID="{2086BA69-88FA-42EE-8B65-50DE7507A035}" presName="spH" presStyleCnt="0"/>
      <dgm:spPr/>
    </dgm:pt>
    <dgm:pt modelId="{291E64AE-F598-4C82-BC64-8D437303AE5C}" type="pres">
      <dgm:prSet presAssocID="{2086BA69-88FA-42EE-8B65-50DE7507A035}" presName="desTx" presStyleLbl="node1" presStyleIdx="0" presStyleCnt="3">
        <dgm:presLayoutVars>
          <dgm:bulletEnabled val="1"/>
        </dgm:presLayoutVars>
      </dgm:prSet>
      <dgm:spPr/>
    </dgm:pt>
    <dgm:pt modelId="{D06789EB-C14E-4A9D-9C1C-8CB849AB1695}" type="pres">
      <dgm:prSet presAssocID="{4084C797-59E0-40AF-9FE1-352DE761D548}" presName="spV" presStyleCnt="0"/>
      <dgm:spPr/>
    </dgm:pt>
    <dgm:pt modelId="{200316F1-0964-4448-A20C-92AF876EE1C4}" type="pres">
      <dgm:prSet presAssocID="{8F609599-B4A8-46FE-A3B0-5F40CAEBF168}" presName="linNode" presStyleCnt="0"/>
      <dgm:spPr/>
    </dgm:pt>
    <dgm:pt modelId="{92C4B6B2-63B2-4CF1-A24D-19912043867F}" type="pres">
      <dgm:prSet presAssocID="{8F609599-B4A8-46FE-A3B0-5F40CAEBF168}" presName="parTx" presStyleLbl="revTx" presStyleIdx="1" presStyleCnt="3">
        <dgm:presLayoutVars>
          <dgm:chMax val="1"/>
          <dgm:bulletEnabled val="1"/>
        </dgm:presLayoutVars>
      </dgm:prSet>
      <dgm:spPr/>
    </dgm:pt>
    <dgm:pt modelId="{DE59DA87-1BDC-44E5-936F-71750732610B}" type="pres">
      <dgm:prSet presAssocID="{8F609599-B4A8-46FE-A3B0-5F40CAEBF168}" presName="bracket" presStyleLbl="parChTrans1D1" presStyleIdx="1" presStyleCnt="3"/>
      <dgm:spPr/>
    </dgm:pt>
    <dgm:pt modelId="{46AE1D92-EC9B-401C-A856-7FB89A5AC6FC}" type="pres">
      <dgm:prSet presAssocID="{8F609599-B4A8-46FE-A3B0-5F40CAEBF168}" presName="spH" presStyleCnt="0"/>
      <dgm:spPr/>
    </dgm:pt>
    <dgm:pt modelId="{0183FC1D-2D24-4BF6-AA3F-D7C1CD0B781A}" type="pres">
      <dgm:prSet presAssocID="{8F609599-B4A8-46FE-A3B0-5F40CAEBF168}" presName="desTx" presStyleLbl="node1" presStyleIdx="1" presStyleCnt="3">
        <dgm:presLayoutVars>
          <dgm:bulletEnabled val="1"/>
        </dgm:presLayoutVars>
      </dgm:prSet>
      <dgm:spPr/>
    </dgm:pt>
    <dgm:pt modelId="{4ECE67F0-EA11-47E8-ACC8-B40047A893A1}" type="pres">
      <dgm:prSet presAssocID="{D94A957F-5EFB-4900-B3AB-4413EFE3AE49}" presName="spV" presStyleCnt="0"/>
      <dgm:spPr/>
    </dgm:pt>
    <dgm:pt modelId="{3A1D0F85-313E-4A33-8154-B805839684EB}" type="pres">
      <dgm:prSet presAssocID="{167F9DBB-CCCE-4BA6-9E49-EEBE6DEED332}" presName="linNode" presStyleCnt="0"/>
      <dgm:spPr/>
    </dgm:pt>
    <dgm:pt modelId="{4E8C7651-658B-4EA8-8F48-246928DB556A}" type="pres">
      <dgm:prSet presAssocID="{167F9DBB-CCCE-4BA6-9E49-EEBE6DEED332}" presName="parTx" presStyleLbl="revTx" presStyleIdx="2" presStyleCnt="3">
        <dgm:presLayoutVars>
          <dgm:chMax val="1"/>
          <dgm:bulletEnabled val="1"/>
        </dgm:presLayoutVars>
      </dgm:prSet>
      <dgm:spPr/>
    </dgm:pt>
    <dgm:pt modelId="{7B8432FC-CA89-4028-A892-CB4C2D77D686}" type="pres">
      <dgm:prSet presAssocID="{167F9DBB-CCCE-4BA6-9E49-EEBE6DEED332}" presName="bracket" presStyleLbl="parChTrans1D1" presStyleIdx="2" presStyleCnt="3"/>
      <dgm:spPr/>
    </dgm:pt>
    <dgm:pt modelId="{BDB35157-39F1-45A7-80A8-6A90E6639F2E}" type="pres">
      <dgm:prSet presAssocID="{167F9DBB-CCCE-4BA6-9E49-EEBE6DEED332}" presName="spH" presStyleCnt="0"/>
      <dgm:spPr/>
    </dgm:pt>
    <dgm:pt modelId="{6AF2B622-6EA4-49C3-958B-99A7076C529A}" type="pres">
      <dgm:prSet presAssocID="{167F9DBB-CCCE-4BA6-9E49-EEBE6DEED332}" presName="desTx" presStyleLbl="node1" presStyleIdx="2" presStyleCnt="3">
        <dgm:presLayoutVars>
          <dgm:bulletEnabled val="1"/>
        </dgm:presLayoutVars>
      </dgm:prSet>
      <dgm:spPr/>
    </dgm:pt>
  </dgm:ptLst>
  <dgm:cxnLst>
    <dgm:cxn modelId="{68568C02-3FD2-4F9F-BA43-13CFD6BC0AB0}" type="presOf" srcId="{EE4F9CCA-493B-4A54-B4AF-2368CA5DA1BA}" destId="{0183FC1D-2D24-4BF6-AA3F-D7C1CD0B781A}" srcOrd="0" destOrd="2" presId="urn:diagrams.loki3.com/BracketList"/>
    <dgm:cxn modelId="{75067C0E-05DB-49A2-8783-41591D783AE6}" type="presOf" srcId="{167F9DBB-CCCE-4BA6-9E49-EEBE6DEED332}" destId="{4E8C7651-658B-4EA8-8F48-246928DB556A}" srcOrd="0" destOrd="0" presId="urn:diagrams.loki3.com/BracketList"/>
    <dgm:cxn modelId="{26699016-4BB1-4A20-A213-317E4B206398}" type="presOf" srcId="{2086BA69-88FA-42EE-8B65-50DE7507A035}" destId="{AF10795A-FA56-4912-BD69-6622BBD5E187}" srcOrd="0" destOrd="0" presId="urn:diagrams.loki3.com/BracketList"/>
    <dgm:cxn modelId="{980F2018-C8FE-467F-AA68-B2B950052A6A}" type="presOf" srcId="{56198500-2AEF-4C03-8AE8-0BCB7CEF1440}" destId="{6AF2B622-6EA4-49C3-958B-99A7076C529A}" srcOrd="0" destOrd="0" presId="urn:diagrams.loki3.com/BracketList"/>
    <dgm:cxn modelId="{2572981C-D92D-470B-AFC1-5F313FAA9B3B}" type="presOf" srcId="{28C593A7-5A6A-4CA0-924C-2D5DF4F5A044}" destId="{6AF2B622-6EA4-49C3-958B-99A7076C529A}" srcOrd="0" destOrd="1" presId="urn:diagrams.loki3.com/BracketList"/>
    <dgm:cxn modelId="{505A2E24-9CAD-4165-8777-655F65DE5350}" srcId="{8F609599-B4A8-46FE-A3B0-5F40CAEBF168}" destId="{5F6619DB-1AAD-4ABA-A2B8-A2F7EA00E62C}" srcOrd="0" destOrd="0" parTransId="{DBC581FC-73A6-4EFF-B2E4-8D2BC1223F6E}" sibTransId="{DA6FE187-DCAA-47CA-9047-39FE095661E3}"/>
    <dgm:cxn modelId="{3AFC0225-0973-47C7-8598-58B7DA15FC98}" type="presOf" srcId="{5B59A454-6F85-4869-B984-472445F9890B}" destId="{291E64AE-F598-4C82-BC64-8D437303AE5C}" srcOrd="0" destOrd="2" presId="urn:diagrams.loki3.com/BracketList"/>
    <dgm:cxn modelId="{79D23528-28C9-4249-9B3E-525738263401}" srcId="{99366820-BCD9-4101-9C1A-F22F7C38A4AF}" destId="{8F609599-B4A8-46FE-A3B0-5F40CAEBF168}" srcOrd="1" destOrd="0" parTransId="{6FE8402C-2718-447B-8CF8-F4FF9D05628B}" sibTransId="{D94A957F-5EFB-4900-B3AB-4413EFE3AE49}"/>
    <dgm:cxn modelId="{715A3A29-28BC-4517-8F2F-600F27979F97}" srcId="{2086BA69-88FA-42EE-8B65-50DE7507A035}" destId="{144DA85D-3381-4F18-AD51-D6517D84F596}" srcOrd="0" destOrd="0" parTransId="{980F5254-D3A7-4C90-9601-62706FF68F5C}" sibTransId="{8234EF41-4233-4BB9-90CA-828200FF0E16}"/>
    <dgm:cxn modelId="{4D0B6B2A-D4F0-4581-8728-5BB90609A6AD}" srcId="{99366820-BCD9-4101-9C1A-F22F7C38A4AF}" destId="{2086BA69-88FA-42EE-8B65-50DE7507A035}" srcOrd="0" destOrd="0" parTransId="{2FA2C78E-1CFA-4815-AE39-8EEF6E11C529}" sibTransId="{4084C797-59E0-40AF-9FE1-352DE761D548}"/>
    <dgm:cxn modelId="{C572192B-4B6C-43B9-8071-83B77DE5F62A}" type="presOf" srcId="{8F609599-B4A8-46FE-A3B0-5F40CAEBF168}" destId="{92C4B6B2-63B2-4CF1-A24D-19912043867F}" srcOrd="0" destOrd="0" presId="urn:diagrams.loki3.com/BracketList"/>
    <dgm:cxn modelId="{C2F5C738-4EAC-4989-B4A0-D02DB599F39A}" srcId="{2086BA69-88FA-42EE-8B65-50DE7507A035}" destId="{5B59A454-6F85-4869-B984-472445F9890B}" srcOrd="2" destOrd="0" parTransId="{EBC5C96E-4949-4ADC-B2BD-C2925F0D6C42}" sibTransId="{BAB91640-605A-497B-BF77-F9CE75F9235B}"/>
    <dgm:cxn modelId="{D3DF0848-37BF-4767-8CF2-E780B7C56819}" srcId="{99366820-BCD9-4101-9C1A-F22F7C38A4AF}" destId="{167F9DBB-CCCE-4BA6-9E49-EEBE6DEED332}" srcOrd="2" destOrd="0" parTransId="{80B87EE9-4DE6-44C4-AEF3-D370DCCB63AF}" sibTransId="{6E598CCE-DA8E-4BFE-898E-190A3C230628}"/>
    <dgm:cxn modelId="{360C3E6E-907A-4CD4-8291-E0B5AFADEF36}" type="presOf" srcId="{99366820-BCD9-4101-9C1A-F22F7C38A4AF}" destId="{84F3EC45-F34D-4F07-A216-4255041FA301}" srcOrd="0" destOrd="0" presId="urn:diagrams.loki3.com/BracketList"/>
    <dgm:cxn modelId="{2B471850-683E-4B3C-82A8-A05910F28981}" type="presOf" srcId="{5F6619DB-1AAD-4ABA-A2B8-A2F7EA00E62C}" destId="{0183FC1D-2D24-4BF6-AA3F-D7C1CD0B781A}" srcOrd="0" destOrd="0" presId="urn:diagrams.loki3.com/BracketList"/>
    <dgm:cxn modelId="{2F48F474-B9A9-49BC-97F9-43CFFE5B91B4}" type="presOf" srcId="{1564C35F-D53B-4990-AC60-64724C2EC0CE}" destId="{6AF2B622-6EA4-49C3-958B-99A7076C529A}" srcOrd="0" destOrd="2" presId="urn:diagrams.loki3.com/BracketList"/>
    <dgm:cxn modelId="{0AB4ED89-DC7C-48B2-9A16-754A6D0FEEEC}" srcId="{2086BA69-88FA-42EE-8B65-50DE7507A035}" destId="{7062BB3B-7AFC-4A8E-9B90-7A54A03BA906}" srcOrd="1" destOrd="0" parTransId="{11609526-C3A0-485F-BC58-116133F14F83}" sibTransId="{397AD398-1740-4481-9AC0-F47B35F2744F}"/>
    <dgm:cxn modelId="{0BDDB99B-348D-47B4-B541-6110632A7C22}" srcId="{8F609599-B4A8-46FE-A3B0-5F40CAEBF168}" destId="{EE4F9CCA-493B-4A54-B4AF-2368CA5DA1BA}" srcOrd="2" destOrd="0" parTransId="{68702B7E-63BF-436E-95F0-86BFBB31D22B}" sibTransId="{BA5C679A-FAEC-48EC-A860-AEC6B7F2397E}"/>
    <dgm:cxn modelId="{ADC3A29E-163D-496A-A0B6-2A8B3C63FC04}" srcId="{167F9DBB-CCCE-4BA6-9E49-EEBE6DEED332}" destId="{28C593A7-5A6A-4CA0-924C-2D5DF4F5A044}" srcOrd="1" destOrd="0" parTransId="{F6DF98F7-4361-4F5D-9A2E-DB1DB168B871}" sibTransId="{CA1057F6-56B7-4138-B71A-9128E261500F}"/>
    <dgm:cxn modelId="{43723DA3-D992-4F85-9655-2BD75C45710B}" type="presOf" srcId="{ECDEA1F8-DF5F-4DBC-BB37-F58D40F93BE7}" destId="{0183FC1D-2D24-4BF6-AA3F-D7C1CD0B781A}" srcOrd="0" destOrd="1" presId="urn:diagrams.loki3.com/BracketList"/>
    <dgm:cxn modelId="{97918EAB-5944-4464-9AF4-2675767DF903}" type="presOf" srcId="{144DA85D-3381-4F18-AD51-D6517D84F596}" destId="{291E64AE-F598-4C82-BC64-8D437303AE5C}" srcOrd="0" destOrd="0" presId="urn:diagrams.loki3.com/BracketList"/>
    <dgm:cxn modelId="{73E7A9B6-E2B9-42D9-8E9A-658D30F0E27D}" srcId="{167F9DBB-CCCE-4BA6-9E49-EEBE6DEED332}" destId="{1564C35F-D53B-4990-AC60-64724C2EC0CE}" srcOrd="2" destOrd="0" parTransId="{C4811948-0A91-4FF1-ABB4-FECC8D272408}" sibTransId="{82576886-CD9C-4A2C-8F21-21D24E01FD2B}"/>
    <dgm:cxn modelId="{A39F69D4-1201-4A13-8A7A-07C0710568EA}" srcId="{167F9DBB-CCCE-4BA6-9E49-EEBE6DEED332}" destId="{56198500-2AEF-4C03-8AE8-0BCB7CEF1440}" srcOrd="0" destOrd="0" parTransId="{8EC94B8C-D840-4545-BA9D-316E50D5B978}" sibTransId="{114A5303-5E61-4629-A90F-B1717E7424AA}"/>
    <dgm:cxn modelId="{3DBCAAD4-C030-4AA7-8928-87570BB5FFB5}" srcId="{8F609599-B4A8-46FE-A3B0-5F40CAEBF168}" destId="{ECDEA1F8-DF5F-4DBC-BB37-F58D40F93BE7}" srcOrd="1" destOrd="0" parTransId="{0ECC7E1E-BFEB-4F37-A5EC-D1E62277B4FC}" sibTransId="{9AB0B153-BBC5-4AC4-A8D1-1572FB4DCE6B}"/>
    <dgm:cxn modelId="{0345A0E5-E5A6-45CD-A7DC-5D3DABDD264E}" type="presOf" srcId="{7062BB3B-7AFC-4A8E-9B90-7A54A03BA906}" destId="{291E64AE-F598-4C82-BC64-8D437303AE5C}" srcOrd="0" destOrd="1" presId="urn:diagrams.loki3.com/BracketList"/>
    <dgm:cxn modelId="{07CDF2F1-E276-4DA3-A371-DE01DFC13312}" type="presParOf" srcId="{84F3EC45-F34D-4F07-A216-4255041FA301}" destId="{A45928E0-3640-4461-94A7-C6A5F240B2ED}" srcOrd="0" destOrd="0" presId="urn:diagrams.loki3.com/BracketList"/>
    <dgm:cxn modelId="{2FF7EDE3-0D8A-447D-9E23-F536E463A4D1}" type="presParOf" srcId="{A45928E0-3640-4461-94A7-C6A5F240B2ED}" destId="{AF10795A-FA56-4912-BD69-6622BBD5E187}" srcOrd="0" destOrd="0" presId="urn:diagrams.loki3.com/BracketList"/>
    <dgm:cxn modelId="{5661477C-085C-4BC5-B0CA-562731AD70A3}" type="presParOf" srcId="{A45928E0-3640-4461-94A7-C6A5F240B2ED}" destId="{01D25738-9A81-46EF-BDE7-5412B45800CC}" srcOrd="1" destOrd="0" presId="urn:diagrams.loki3.com/BracketList"/>
    <dgm:cxn modelId="{DB54CB89-CEB6-44A0-883F-4CAE14363A41}" type="presParOf" srcId="{A45928E0-3640-4461-94A7-C6A5F240B2ED}" destId="{C7C36A72-9C39-4A4D-B117-DFBBBBA5B7A0}" srcOrd="2" destOrd="0" presId="urn:diagrams.loki3.com/BracketList"/>
    <dgm:cxn modelId="{AAE56D8A-A1F6-4C4D-AD15-CA3C3C11652A}" type="presParOf" srcId="{A45928E0-3640-4461-94A7-C6A5F240B2ED}" destId="{291E64AE-F598-4C82-BC64-8D437303AE5C}" srcOrd="3" destOrd="0" presId="urn:diagrams.loki3.com/BracketList"/>
    <dgm:cxn modelId="{16DB9239-24EB-4D39-841C-CB1CEDB0A8C2}" type="presParOf" srcId="{84F3EC45-F34D-4F07-A216-4255041FA301}" destId="{D06789EB-C14E-4A9D-9C1C-8CB849AB1695}" srcOrd="1" destOrd="0" presId="urn:diagrams.loki3.com/BracketList"/>
    <dgm:cxn modelId="{DCEE27CE-E1D4-45E1-BA15-6374CAF58297}" type="presParOf" srcId="{84F3EC45-F34D-4F07-A216-4255041FA301}" destId="{200316F1-0964-4448-A20C-92AF876EE1C4}" srcOrd="2" destOrd="0" presId="urn:diagrams.loki3.com/BracketList"/>
    <dgm:cxn modelId="{57D5E530-06A6-4301-AB06-EE9B5F961A38}" type="presParOf" srcId="{200316F1-0964-4448-A20C-92AF876EE1C4}" destId="{92C4B6B2-63B2-4CF1-A24D-19912043867F}" srcOrd="0" destOrd="0" presId="urn:diagrams.loki3.com/BracketList"/>
    <dgm:cxn modelId="{F7823A58-D05F-415E-B5F4-CB2EE443CB46}" type="presParOf" srcId="{200316F1-0964-4448-A20C-92AF876EE1C4}" destId="{DE59DA87-1BDC-44E5-936F-71750732610B}" srcOrd="1" destOrd="0" presId="urn:diagrams.loki3.com/BracketList"/>
    <dgm:cxn modelId="{DE7208C3-BC02-449A-B764-2BA7EACEB5CC}" type="presParOf" srcId="{200316F1-0964-4448-A20C-92AF876EE1C4}" destId="{46AE1D92-EC9B-401C-A856-7FB89A5AC6FC}" srcOrd="2" destOrd="0" presId="urn:diagrams.loki3.com/BracketList"/>
    <dgm:cxn modelId="{63E84284-C631-401B-8242-9C9D327B1B4C}" type="presParOf" srcId="{200316F1-0964-4448-A20C-92AF876EE1C4}" destId="{0183FC1D-2D24-4BF6-AA3F-D7C1CD0B781A}" srcOrd="3" destOrd="0" presId="urn:diagrams.loki3.com/BracketList"/>
    <dgm:cxn modelId="{F18D4C03-1F20-466E-887D-042A37F4EFC4}" type="presParOf" srcId="{84F3EC45-F34D-4F07-A216-4255041FA301}" destId="{4ECE67F0-EA11-47E8-ACC8-B40047A893A1}" srcOrd="3" destOrd="0" presId="urn:diagrams.loki3.com/BracketList"/>
    <dgm:cxn modelId="{3F047DCE-C3C0-4063-A8B3-17B192C25FF0}" type="presParOf" srcId="{84F3EC45-F34D-4F07-A216-4255041FA301}" destId="{3A1D0F85-313E-4A33-8154-B805839684EB}" srcOrd="4" destOrd="0" presId="urn:diagrams.loki3.com/BracketList"/>
    <dgm:cxn modelId="{87E56A99-A6D9-41EF-9F45-DD428626B6C4}" type="presParOf" srcId="{3A1D0F85-313E-4A33-8154-B805839684EB}" destId="{4E8C7651-658B-4EA8-8F48-246928DB556A}" srcOrd="0" destOrd="0" presId="urn:diagrams.loki3.com/BracketList"/>
    <dgm:cxn modelId="{1512E95B-3AF1-47DA-B72E-B883D2227752}" type="presParOf" srcId="{3A1D0F85-313E-4A33-8154-B805839684EB}" destId="{7B8432FC-CA89-4028-A892-CB4C2D77D686}" srcOrd="1" destOrd="0" presId="urn:diagrams.loki3.com/BracketList"/>
    <dgm:cxn modelId="{706B8FEB-630E-4E39-9D5A-1CE3EED23FE2}" type="presParOf" srcId="{3A1D0F85-313E-4A33-8154-B805839684EB}" destId="{BDB35157-39F1-45A7-80A8-6A90E6639F2E}" srcOrd="2" destOrd="0" presId="urn:diagrams.loki3.com/BracketList"/>
    <dgm:cxn modelId="{B03A64C0-958E-4016-ACB4-5C472438C85C}" type="presParOf" srcId="{3A1D0F85-313E-4A33-8154-B805839684EB}" destId="{6AF2B622-6EA4-49C3-958B-99A7076C529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C6B5-8A99-4096-A450-1BC48C8AFBE8}">
      <dsp:nvSpPr>
        <dsp:cNvPr id="0" name=""/>
        <dsp:cNvSpPr/>
      </dsp:nvSpPr>
      <dsp:spPr>
        <a:xfrm>
          <a:off x="0" y="0"/>
          <a:ext cx="5127801" cy="141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more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</a:rPr>
            <a:t>circular and energy efficient</a:t>
          </a: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000" kern="1200" dirty="0"/>
            <a:t>energy system</a:t>
          </a:r>
        </a:p>
      </dsp:txBody>
      <dsp:txXfrm>
        <a:off x="41555" y="41555"/>
        <a:ext cx="3596808" cy="1335687"/>
      </dsp:txXfrm>
    </dsp:sp>
    <dsp:sp modelId="{2E53E753-C7FB-4BED-BD28-907295DE1609}">
      <dsp:nvSpPr>
        <dsp:cNvPr id="0" name=""/>
        <dsp:cNvSpPr/>
      </dsp:nvSpPr>
      <dsp:spPr>
        <a:xfrm>
          <a:off x="452453" y="1655264"/>
          <a:ext cx="5127801" cy="141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</a:rPr>
            <a:t>deep electrification </a:t>
          </a:r>
          <a:r>
            <a:rPr lang="en-US" sz="2000" kern="1200" dirty="0"/>
            <a:t>of consumption, based on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</a:rPr>
            <a:t>renewable electricity</a:t>
          </a:r>
        </a:p>
      </dsp:txBody>
      <dsp:txXfrm>
        <a:off x="494008" y="1696819"/>
        <a:ext cx="3670020" cy="1335687"/>
      </dsp:txXfrm>
    </dsp:sp>
    <dsp:sp modelId="{3552C7A0-2CE4-4610-A25D-DDF052FA65C6}">
      <dsp:nvSpPr>
        <dsp:cNvPr id="0" name=""/>
        <dsp:cNvSpPr/>
      </dsp:nvSpPr>
      <dsp:spPr>
        <a:xfrm>
          <a:off x="904906" y="3310528"/>
          <a:ext cx="5127801" cy="141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use of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</a:rPr>
            <a:t>renewable and low carbon fuels (incl. hydrogen) </a:t>
          </a:r>
          <a:r>
            <a:rPr lang="en-US" sz="2000" kern="1200" dirty="0"/>
            <a:t>in hard-to-abate sectors</a:t>
          </a:r>
        </a:p>
      </dsp:txBody>
      <dsp:txXfrm>
        <a:off x="946461" y="3352083"/>
        <a:ext cx="3670020" cy="1335687"/>
      </dsp:txXfrm>
    </dsp:sp>
    <dsp:sp modelId="{CF7A9D36-B21B-42EA-9F6C-D6042E25D95E}">
      <dsp:nvSpPr>
        <dsp:cNvPr id="0" name=""/>
        <dsp:cNvSpPr/>
      </dsp:nvSpPr>
      <dsp:spPr>
        <a:xfrm>
          <a:off x="4205583" y="1075921"/>
          <a:ext cx="922218" cy="9222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413082" y="1075921"/>
        <a:ext cx="507220" cy="693969"/>
      </dsp:txXfrm>
    </dsp:sp>
    <dsp:sp modelId="{43FB5C9A-D5B8-49AF-871B-3E76BDE8B537}">
      <dsp:nvSpPr>
        <dsp:cNvPr id="0" name=""/>
        <dsp:cNvSpPr/>
      </dsp:nvSpPr>
      <dsp:spPr>
        <a:xfrm>
          <a:off x="4658036" y="2721727"/>
          <a:ext cx="922218" cy="9222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865535" y="2721727"/>
        <a:ext cx="507220" cy="69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C6B5-8A99-4096-A450-1BC48C8AFBE8}">
      <dsp:nvSpPr>
        <dsp:cNvPr id="0" name=""/>
        <dsp:cNvSpPr/>
      </dsp:nvSpPr>
      <dsp:spPr>
        <a:xfrm>
          <a:off x="-74866" y="0"/>
          <a:ext cx="7302230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- 6 </a:t>
          </a:r>
          <a:r>
            <a:rPr lang="en-US" sz="1800" b="1" kern="1200" dirty="0"/>
            <a:t>GW</a:t>
          </a:r>
          <a:r>
            <a:rPr lang="en-US" sz="1800" kern="1200" dirty="0"/>
            <a:t> of renewable hydrogen </a:t>
          </a:r>
          <a:r>
            <a:rPr lang="en-US" sz="1800" kern="1200" dirty="0" err="1"/>
            <a:t>electrolysers</a:t>
          </a:r>
          <a:br>
            <a:rPr lang="en-US" sz="1800" kern="1200" dirty="0"/>
          </a:br>
          <a:r>
            <a:rPr lang="en-US" sz="1800" kern="1200" dirty="0"/>
            <a:t>- Replace </a:t>
          </a:r>
          <a:r>
            <a:rPr lang="en-US" sz="1800" b="1" kern="1200" dirty="0"/>
            <a:t>existing hydrogen production</a:t>
          </a:r>
          <a:br>
            <a:rPr lang="en-US" sz="1800" kern="1200" dirty="0"/>
          </a:br>
          <a:r>
            <a:rPr lang="en-US" sz="1800" kern="1200" dirty="0"/>
            <a:t>- Regulation for liquid hydrogen markets</a:t>
          </a:r>
          <a:br>
            <a:rPr lang="en-US" sz="1800" kern="1200" dirty="0"/>
          </a:br>
          <a:r>
            <a:rPr lang="en-US" sz="1800" kern="1200" dirty="0"/>
            <a:t>- Planning of hydrogen infrastructure</a:t>
          </a:r>
          <a:br>
            <a:rPr lang="en-US" sz="1800" kern="1200" dirty="0"/>
          </a:br>
          <a:endParaRPr lang="en-US" sz="1800" kern="1200" dirty="0"/>
        </a:p>
      </dsp:txBody>
      <dsp:txXfrm>
        <a:off x="-28038" y="46828"/>
        <a:ext cx="5576961" cy="1505180"/>
      </dsp:txXfrm>
    </dsp:sp>
    <dsp:sp modelId="{2E53E753-C7FB-4BED-BD28-907295DE1609}">
      <dsp:nvSpPr>
        <dsp:cNvPr id="0" name=""/>
        <dsp:cNvSpPr/>
      </dsp:nvSpPr>
      <dsp:spPr>
        <a:xfrm>
          <a:off x="559261" y="1905632"/>
          <a:ext cx="7322603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800" b="1" kern="1200" dirty="0"/>
            <a:t>40 GW </a:t>
          </a:r>
          <a:r>
            <a:rPr lang="en-US" sz="1800" kern="1200" dirty="0"/>
            <a:t>of renewable hydrogen </a:t>
          </a:r>
          <a:r>
            <a:rPr lang="en-US" sz="1800" kern="1200" dirty="0" err="1"/>
            <a:t>electrolysers</a:t>
          </a:r>
          <a:br>
            <a:rPr lang="en-US" sz="1800" kern="1200" dirty="0"/>
          </a:br>
          <a:r>
            <a:rPr lang="en-US" sz="1800" kern="1200" dirty="0"/>
            <a:t>- New applications in </a:t>
          </a:r>
          <a:r>
            <a:rPr lang="en-US" sz="1800" b="1" kern="1200" dirty="0"/>
            <a:t>steel and transport </a:t>
          </a:r>
          <a:br>
            <a:rPr lang="en-US" sz="1800" kern="1200" dirty="0"/>
          </a:br>
          <a:r>
            <a:rPr lang="en-US" sz="1800" kern="1200" dirty="0"/>
            <a:t>- Hydrogen for electricity balancing purposes</a:t>
          </a:r>
          <a:br>
            <a:rPr lang="en-US" sz="1800" kern="1200" dirty="0"/>
          </a:br>
          <a:r>
            <a:rPr lang="en-US" sz="1800" kern="1200" dirty="0"/>
            <a:t>- Creation of “Hydrogen Valleys”</a:t>
          </a:r>
          <a:br>
            <a:rPr lang="en-US" sz="1800" kern="1200" dirty="0"/>
          </a:br>
          <a:r>
            <a:rPr lang="en-US" sz="1800" kern="1200" dirty="0"/>
            <a:t>- Cross-border logistical infrastructure</a:t>
          </a:r>
          <a:endParaRPr lang="en-US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06089" y="1952460"/>
        <a:ext cx="5540691" cy="1505180"/>
      </dsp:txXfrm>
    </dsp:sp>
    <dsp:sp modelId="{3552C7A0-2CE4-4610-A25D-DDF052FA65C6}">
      <dsp:nvSpPr>
        <dsp:cNvPr id="0" name=""/>
        <dsp:cNvSpPr/>
      </dsp:nvSpPr>
      <dsp:spPr>
        <a:xfrm>
          <a:off x="1001815" y="3730619"/>
          <a:ext cx="7601694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Scale-up to </a:t>
          </a:r>
          <a:r>
            <a:rPr lang="en-US" sz="1800" b="1" kern="1200" dirty="0"/>
            <a:t>all hard-to-</a:t>
          </a:r>
          <a:r>
            <a:rPr lang="en-US" sz="1800" b="1" kern="1200" dirty="0" err="1"/>
            <a:t>decarbonise</a:t>
          </a:r>
          <a:r>
            <a:rPr lang="en-US" sz="1800" b="1" kern="1200" dirty="0"/>
            <a:t> sectors</a:t>
          </a:r>
          <a:br>
            <a:rPr lang="en-US" sz="1800" b="1" kern="1200" dirty="0"/>
          </a:br>
          <a:r>
            <a:rPr lang="en-US" sz="1800" kern="1200" dirty="0"/>
            <a:t>- Expansion of hydrogen-derived </a:t>
          </a:r>
          <a:r>
            <a:rPr lang="en-US" sz="1800" b="1" kern="1200" dirty="0"/>
            <a:t>synthetic fuels</a:t>
          </a:r>
          <a:br>
            <a:rPr lang="en-US" sz="1800" kern="1200" dirty="0"/>
          </a:br>
          <a:r>
            <a:rPr lang="en-US" sz="1800" kern="1200" dirty="0"/>
            <a:t>- EU-wide infrastructure network </a:t>
          </a:r>
          <a:br>
            <a:rPr lang="en-US" sz="1800" kern="1200" dirty="0"/>
          </a:br>
          <a:r>
            <a:rPr lang="en-US" sz="1800" kern="1200" dirty="0"/>
            <a:t>- An open international market with € as benchmark</a:t>
          </a:r>
        </a:p>
      </dsp:txBody>
      <dsp:txXfrm>
        <a:off x="1048643" y="3777447"/>
        <a:ext cx="5755437" cy="1505180"/>
      </dsp:txXfrm>
    </dsp:sp>
    <dsp:sp modelId="{CF7A9D36-B21B-42EA-9F6C-D6042E25D95E}">
      <dsp:nvSpPr>
        <dsp:cNvPr id="0" name=""/>
        <dsp:cNvSpPr/>
      </dsp:nvSpPr>
      <dsp:spPr>
        <a:xfrm>
          <a:off x="6188120" y="1212451"/>
          <a:ext cx="1039243" cy="10392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421950" y="1212451"/>
        <a:ext cx="571583" cy="782030"/>
      </dsp:txXfrm>
    </dsp:sp>
    <dsp:sp modelId="{43FB5C9A-D5B8-49AF-871B-3E76BDE8B537}">
      <dsp:nvSpPr>
        <dsp:cNvPr id="0" name=""/>
        <dsp:cNvSpPr/>
      </dsp:nvSpPr>
      <dsp:spPr>
        <a:xfrm>
          <a:off x="6832434" y="3067101"/>
          <a:ext cx="1039243" cy="10392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066264" y="3067101"/>
        <a:ext cx="571583" cy="782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0795A-FA56-4912-BD69-6622BBD5E187}">
      <dsp:nvSpPr>
        <dsp:cNvPr id="0" name=""/>
        <dsp:cNvSpPr/>
      </dsp:nvSpPr>
      <dsp:spPr>
        <a:xfrm>
          <a:off x="0" y="60539"/>
          <a:ext cx="276211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Bilateral and regional cooperation</a:t>
          </a:r>
          <a:endParaRPr lang="en-US" sz="2400" b="0" i="0" kern="1200" dirty="0"/>
        </a:p>
      </dsp:txBody>
      <dsp:txXfrm>
        <a:off x="0" y="60539"/>
        <a:ext cx="2762119" cy="1287000"/>
      </dsp:txXfrm>
    </dsp:sp>
    <dsp:sp modelId="{01D25738-9A81-46EF-BDE7-5412B45800CC}">
      <dsp:nvSpPr>
        <dsp:cNvPr id="0" name=""/>
        <dsp:cNvSpPr/>
      </dsp:nvSpPr>
      <dsp:spPr>
        <a:xfrm>
          <a:off x="2762118" y="60539"/>
          <a:ext cx="552423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E64AE-F598-4C82-BC64-8D437303AE5C}">
      <dsp:nvSpPr>
        <dsp:cNvPr id="0" name=""/>
        <dsp:cNvSpPr/>
      </dsp:nvSpPr>
      <dsp:spPr>
        <a:xfrm>
          <a:off x="3535512" y="60539"/>
          <a:ext cx="7512963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Clean hydrogen support under Neighbourhood Investment Platform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Joint hydrogen research and development programmes through Association Agreements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Hydrogen collaboration under the Africa-Europe Green Initiative</a:t>
          </a:r>
          <a:endParaRPr lang="en-US" sz="1600" kern="1200" dirty="0"/>
        </a:p>
      </dsp:txBody>
      <dsp:txXfrm>
        <a:off x="3535512" y="60539"/>
        <a:ext cx="7512963" cy="1287000"/>
      </dsp:txXfrm>
    </dsp:sp>
    <dsp:sp modelId="{92C4B6B2-63B2-4CF1-A24D-19912043867F}">
      <dsp:nvSpPr>
        <dsp:cNvPr id="0" name=""/>
        <dsp:cNvSpPr/>
      </dsp:nvSpPr>
      <dsp:spPr>
        <a:xfrm>
          <a:off x="0" y="1581540"/>
          <a:ext cx="276211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0" kern="1200" dirty="0"/>
            <a:t>Multilateral fora</a:t>
          </a:r>
          <a:endParaRPr lang="en-US" sz="2400" i="0" kern="1200" dirty="0"/>
        </a:p>
      </dsp:txBody>
      <dsp:txXfrm>
        <a:off x="0" y="1581540"/>
        <a:ext cx="2762119" cy="1287000"/>
      </dsp:txXfrm>
    </dsp:sp>
    <dsp:sp modelId="{DE59DA87-1BDC-44E5-936F-71750732610B}">
      <dsp:nvSpPr>
        <dsp:cNvPr id="0" name=""/>
        <dsp:cNvSpPr/>
      </dsp:nvSpPr>
      <dsp:spPr>
        <a:xfrm>
          <a:off x="2762118" y="1581540"/>
          <a:ext cx="552423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3FC1D-2D24-4BF6-AA3F-D7C1CD0B781A}">
      <dsp:nvSpPr>
        <dsp:cNvPr id="0" name=""/>
        <dsp:cNvSpPr/>
      </dsp:nvSpPr>
      <dsp:spPr>
        <a:xfrm>
          <a:off x="3535512" y="1581540"/>
          <a:ext cx="7512963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CEM and MI: Exchange of latest technological developments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IEA, UNECE and IRENA: Role of hydrogen and hydrogen policies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Mainstream hydrogen in energy, diplomacy, climate, research, trade and international cooperation</a:t>
          </a:r>
          <a:endParaRPr lang="en-US" sz="1600" kern="1200" dirty="0"/>
        </a:p>
      </dsp:txBody>
      <dsp:txXfrm>
        <a:off x="3535512" y="1581540"/>
        <a:ext cx="7512963" cy="1287000"/>
      </dsp:txXfrm>
    </dsp:sp>
    <dsp:sp modelId="{4E8C7651-658B-4EA8-8F48-246928DB556A}">
      <dsp:nvSpPr>
        <dsp:cNvPr id="0" name=""/>
        <dsp:cNvSpPr/>
      </dsp:nvSpPr>
      <dsp:spPr>
        <a:xfrm>
          <a:off x="0" y="3102540"/>
          <a:ext cx="276211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0" kern="1200" dirty="0"/>
            <a:t>International markets</a:t>
          </a:r>
          <a:endParaRPr lang="en-US" sz="2400" i="0" kern="1200" dirty="0"/>
        </a:p>
      </dsp:txBody>
      <dsp:txXfrm>
        <a:off x="0" y="3102540"/>
        <a:ext cx="2762119" cy="1287000"/>
      </dsp:txXfrm>
    </dsp:sp>
    <dsp:sp modelId="{7B8432FC-CA89-4028-A892-CB4C2D77D686}">
      <dsp:nvSpPr>
        <dsp:cNvPr id="0" name=""/>
        <dsp:cNvSpPr/>
      </dsp:nvSpPr>
      <dsp:spPr>
        <a:xfrm>
          <a:off x="2762118" y="3102540"/>
          <a:ext cx="552423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2B622-6EA4-49C3-958B-99A7076C529A}">
      <dsp:nvSpPr>
        <dsp:cNvPr id="0" name=""/>
        <dsp:cNvSpPr/>
      </dsp:nvSpPr>
      <dsp:spPr>
        <a:xfrm>
          <a:off x="3535512" y="3102540"/>
          <a:ext cx="7512963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Set common GHG emission reduction standards and sustainability criteria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Benchmark for euro denominated transactions in hydrogen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i="0" kern="1200" dirty="0"/>
            <a:t>Facilitate emergence of rules-based hydrogen market</a:t>
          </a:r>
          <a:endParaRPr lang="en-US" sz="1600" i="0" kern="1200" dirty="0"/>
        </a:p>
      </dsp:txBody>
      <dsp:txXfrm>
        <a:off x="3535512" y="3102540"/>
        <a:ext cx="7512963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8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1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 short: ESI </a:t>
            </a:r>
            <a:r>
              <a:rPr lang="fr-BE" dirty="0" err="1"/>
              <a:t>is</a:t>
            </a:r>
            <a:r>
              <a:rPr lang="fr-BE" dirty="0"/>
              <a:t> about </a:t>
            </a:r>
            <a:r>
              <a:rPr lang="fr-BE" dirty="0" err="1"/>
              <a:t>moving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left</a:t>
            </a:r>
            <a:r>
              <a:rPr lang="fr-BE" dirty="0"/>
              <a:t> to the right.</a:t>
            </a:r>
          </a:p>
          <a:p>
            <a:endParaRPr lang="fr-BE" dirty="0"/>
          </a:p>
          <a:p>
            <a:r>
              <a:rPr lang="fr-BE" dirty="0"/>
              <a:t>On</a:t>
            </a:r>
            <a:r>
              <a:rPr lang="fr-BE" baseline="0" dirty="0"/>
              <a:t> the </a:t>
            </a:r>
            <a:r>
              <a:rPr lang="fr-BE" baseline="0" dirty="0" err="1"/>
              <a:t>left</a:t>
            </a:r>
            <a:r>
              <a:rPr lang="fr-BE" baseline="0" dirty="0"/>
              <a:t>: vertical value </a:t>
            </a:r>
            <a:r>
              <a:rPr lang="fr-BE" baseline="0" dirty="0" err="1"/>
              <a:t>chains</a:t>
            </a:r>
            <a:r>
              <a:rPr lang="fr-BE" baseline="0" dirty="0"/>
              <a:t>, </a:t>
            </a:r>
            <a:r>
              <a:rPr lang="fr-BE" baseline="0" dirty="0" err="1"/>
              <a:t>separated</a:t>
            </a:r>
            <a:r>
              <a:rPr lang="fr-BE" baseline="0" dirty="0"/>
              <a:t> </a:t>
            </a:r>
            <a:r>
              <a:rPr lang="fr-BE" baseline="0" dirty="0" err="1"/>
              <a:t>from</a:t>
            </a:r>
            <a:r>
              <a:rPr lang="fr-BE" baseline="0" dirty="0"/>
              <a:t> </a:t>
            </a:r>
            <a:r>
              <a:rPr lang="fr-BE" baseline="0" dirty="0" err="1"/>
              <a:t>each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, </a:t>
            </a:r>
            <a:r>
              <a:rPr lang="fr-BE" baseline="0" dirty="0" err="1"/>
              <a:t>with</a:t>
            </a:r>
            <a:r>
              <a:rPr lang="fr-BE" baseline="0" dirty="0"/>
              <a:t> </a:t>
            </a:r>
            <a:r>
              <a:rPr lang="fr-BE" baseline="0" dirty="0" err="1"/>
              <a:t>very</a:t>
            </a:r>
            <a:r>
              <a:rPr lang="fr-BE" baseline="0" dirty="0"/>
              <a:t> </a:t>
            </a:r>
            <a:r>
              <a:rPr lang="fr-BE" baseline="0" dirty="0" err="1"/>
              <a:t>little</a:t>
            </a:r>
            <a:r>
              <a:rPr lang="fr-BE" baseline="0" dirty="0"/>
              <a:t> interactions.</a:t>
            </a:r>
          </a:p>
          <a:p>
            <a:endParaRPr lang="fr-BE" baseline="0" dirty="0"/>
          </a:p>
          <a:p>
            <a:r>
              <a:rPr lang="fr-BE" baseline="0" dirty="0"/>
              <a:t>On the right: a single, </a:t>
            </a:r>
            <a:r>
              <a:rPr lang="fr-BE" baseline="0" dirty="0" err="1"/>
              <a:t>joined</a:t>
            </a:r>
            <a:r>
              <a:rPr lang="fr-BE" baseline="0" dirty="0"/>
              <a:t>-up </a:t>
            </a:r>
            <a:r>
              <a:rPr lang="fr-BE" baseline="0" dirty="0" err="1"/>
              <a:t>energy</a:t>
            </a:r>
            <a:r>
              <a:rPr lang="fr-BE" baseline="0" dirty="0"/>
              <a:t> system, </a:t>
            </a:r>
            <a:r>
              <a:rPr lang="fr-BE" baseline="0" dirty="0" err="1"/>
              <a:t>linking</a:t>
            </a:r>
            <a:r>
              <a:rPr lang="fr-BE" baseline="0" dirty="0"/>
              <a:t> production and </a:t>
            </a:r>
            <a:r>
              <a:rPr lang="fr-BE" baseline="0" dirty="0" err="1"/>
              <a:t>consumption</a:t>
            </a:r>
            <a:r>
              <a:rPr lang="fr-BE" baseline="0" dirty="0"/>
              <a:t> </a:t>
            </a:r>
            <a:r>
              <a:rPr lang="fr-BE" baseline="0" dirty="0" err="1"/>
              <a:t>through</a:t>
            </a:r>
            <a:r>
              <a:rPr lang="fr-BE" baseline="0" dirty="0"/>
              <a:t> a </a:t>
            </a:r>
            <a:r>
              <a:rPr lang="fr-BE" baseline="0" dirty="0" err="1"/>
              <a:t>variety</a:t>
            </a:r>
            <a:r>
              <a:rPr lang="fr-BE" baseline="0" dirty="0"/>
              <a:t> of </a:t>
            </a:r>
            <a:r>
              <a:rPr lang="fr-BE" baseline="0" dirty="0" err="1"/>
              <a:t>energy</a:t>
            </a:r>
            <a:r>
              <a:rPr lang="fr-BE" baseline="0" dirty="0"/>
              <a:t> carriers, </a:t>
            </a:r>
            <a:r>
              <a:rPr lang="fr-BE" baseline="0" dirty="0" err="1"/>
              <a:t>through</a:t>
            </a:r>
            <a:r>
              <a:rPr lang="fr-BE" baseline="0" dirty="0"/>
              <a:t> more </a:t>
            </a:r>
            <a:r>
              <a:rPr lang="fr-BE" baseline="0" dirty="0" err="1"/>
              <a:t>complex</a:t>
            </a:r>
            <a:r>
              <a:rPr lang="fr-BE" baseline="0" dirty="0"/>
              <a:t>, </a:t>
            </a:r>
            <a:r>
              <a:rPr lang="fr-BE" baseline="0" dirty="0" err="1"/>
              <a:t>multidirectional</a:t>
            </a:r>
            <a:r>
              <a:rPr lang="fr-BE" baseline="0" dirty="0"/>
              <a:t> </a:t>
            </a:r>
            <a:r>
              <a:rPr lang="fr-BE" baseline="0" dirty="0" err="1"/>
              <a:t>flows</a:t>
            </a:r>
            <a:r>
              <a:rPr lang="fr-BE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Investment</a:t>
            </a:r>
            <a:r>
              <a:rPr lang="en-IE" baseline="0" dirty="0"/>
              <a:t> costs of renewable hydrogen based on 6 GW by 2024, and 30 GW by 2030. </a:t>
            </a:r>
          </a:p>
          <a:p>
            <a:endParaRPr lang="en-I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our ASSET study, average investment costs for a 100 MW electrolyser in the period up to 2024 are already in the range of  944-1565 EUR/kW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599-1022 EUR/kW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period after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 for renewable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 production assume sufficient renewable electricity to produce 10 Mt of renewable hydrogen by 2030.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baseline="0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transport, distribution and storage assume that 10 Mt requires additional infrastructure to new applications, mostly through repurposing.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investment costs for repurposing gas pipelines compared to new hydrogen pipelines is 90% cheaper, the costs of transport H2 in repurposed pipelines is 4x cheaper.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investment costs: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 new hydrogen pipelines (€2-5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/km)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 refurbished gas pipelines (€0,37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/km)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 in heavy duty vehicles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assumes</a:t>
            </a:r>
            <a:r>
              <a:rPr lang="en-I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1,1 Mt of renewable hydrogen for transport applications (including trucks, buses, trains and vessels).</a:t>
            </a:r>
          </a:p>
          <a:p>
            <a:endParaRPr lang="en-I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costs in steel assume 1 Mt of renewable hydrogen used to produce 20 Mt of green steel (20% of current production of 159.4 Mt of steel annually).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transport costs: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Levelised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hydrogen transport in dedicated H2 transmission infrastructure (€12-16/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/600km)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Levelised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hydrogen transport in repurposed gas infrastructure (€4/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/600km)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6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0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46260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3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3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8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41564" y="2032865"/>
            <a:ext cx="10253377" cy="26764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b="1" dirty="0">
                <a:latin typeface="+mn-lt"/>
              </a:rPr>
              <a:t>The European Hydrogen Strategy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UNECE webinar: How to jumpstart hydrogen production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and export potential of CIS countries?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8 December 2021, 10:00 – 13:00 CET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400" dirty="0"/>
            </a:br>
            <a:br>
              <a:rPr lang="en-GB" sz="4400" dirty="0"/>
            </a:br>
            <a:endParaRPr lang="en-GB" sz="44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5033495"/>
            <a:ext cx="10623591" cy="15694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sz="2000" dirty="0"/>
              <a:t>Mr. Alessandro Polito</a:t>
            </a:r>
          </a:p>
          <a:p>
            <a:pPr>
              <a:spcAft>
                <a:spcPts val="1200"/>
              </a:spcAft>
            </a:pPr>
            <a:r>
              <a:rPr lang="en-IE" sz="2000" dirty="0"/>
              <a:t>Policy Officer</a:t>
            </a:r>
          </a:p>
          <a:p>
            <a:r>
              <a:rPr lang="en-GB" sz="2000" dirty="0"/>
              <a:t>DG Energy, European Commission</a:t>
            </a:r>
          </a:p>
          <a:p>
            <a:pPr algn="ctr">
              <a:spcAft>
                <a:spcPts val="600"/>
              </a:spcAft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Strengthening</a:t>
            </a:r>
            <a:r>
              <a:rPr lang="fr-BE" dirty="0"/>
              <a:t> of EU 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7116" r="6631" b="12230"/>
          <a:stretch/>
        </p:blipFill>
        <p:spPr>
          <a:xfrm>
            <a:off x="7790572" y="2071734"/>
            <a:ext cx="4206240" cy="2798063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970722" y="1848710"/>
            <a:ext cx="8024997" cy="4266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Strengthening</a:t>
            </a:r>
            <a:r>
              <a:rPr lang="de-DE" b="1" dirty="0"/>
              <a:t> of </a:t>
            </a:r>
            <a:r>
              <a:rPr lang="de-DE" b="1" dirty="0" err="1"/>
              <a:t>existing</a:t>
            </a:r>
            <a:r>
              <a:rPr lang="de-DE" b="1" dirty="0"/>
              <a:t> ETS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increase</a:t>
            </a:r>
            <a:r>
              <a:rPr lang="de-DE" dirty="0"/>
              <a:t> of 18 pp of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-43% </a:t>
            </a:r>
            <a:r>
              <a:rPr lang="de-DE" dirty="0" err="1"/>
              <a:t>to</a:t>
            </a:r>
            <a:r>
              <a:rPr lang="de-DE" dirty="0"/>
              <a:t> -61% </a:t>
            </a:r>
            <a:r>
              <a:rPr lang="de-DE" dirty="0" err="1"/>
              <a:t>by</a:t>
            </a:r>
            <a:r>
              <a:rPr lang="de-DE" dirty="0"/>
              <a:t> 2030)</a:t>
            </a:r>
          </a:p>
          <a:p>
            <a:r>
              <a:rPr lang="de-DE" dirty="0" err="1"/>
              <a:t>Inclusion</a:t>
            </a:r>
            <a:r>
              <a:rPr lang="de-DE" dirty="0"/>
              <a:t> of all </a:t>
            </a:r>
            <a:r>
              <a:rPr lang="de-DE" b="1" dirty="0"/>
              <a:t>hydrogen </a:t>
            </a:r>
            <a:r>
              <a:rPr lang="de-DE" b="1" dirty="0" err="1"/>
              <a:t>production</a:t>
            </a:r>
            <a:r>
              <a:rPr lang="de-DE" b="1" dirty="0"/>
              <a:t> </a:t>
            </a:r>
            <a:r>
              <a:rPr lang="de-DE" b="1" dirty="0" err="1"/>
              <a:t>facilities</a:t>
            </a:r>
            <a:r>
              <a:rPr lang="de-DE" b="1" dirty="0"/>
              <a:t> </a:t>
            </a:r>
            <a:r>
              <a:rPr lang="de-DE"/>
              <a:t>(&gt;25t/</a:t>
            </a:r>
            <a:r>
              <a:rPr lang="de-DE" dirty="0" err="1"/>
              <a:t>day</a:t>
            </a:r>
            <a:r>
              <a:rPr lang="de-DE" dirty="0"/>
              <a:t>)</a:t>
            </a:r>
          </a:p>
          <a:p>
            <a:pPr marL="228600" lvl="1">
              <a:spcBef>
                <a:spcPts val="0"/>
              </a:spcBef>
            </a:pPr>
            <a:r>
              <a:rPr lang="fr-BE" sz="2400" dirty="0"/>
              <a:t>Remove </a:t>
            </a:r>
            <a:r>
              <a:rPr lang="fr-BE" sz="2400" b="1" dirty="0"/>
              <a:t>free </a:t>
            </a:r>
            <a:r>
              <a:rPr lang="fr-BE" sz="2400" b="1" dirty="0" err="1"/>
              <a:t>allowances</a:t>
            </a:r>
            <a:r>
              <a:rPr lang="fr-BE" sz="2400" b="1" dirty="0"/>
              <a:t> for aviation</a:t>
            </a:r>
          </a:p>
          <a:p>
            <a:pPr marL="228600" lvl="1">
              <a:spcBef>
                <a:spcPts val="0"/>
              </a:spcBef>
            </a:pPr>
            <a:r>
              <a:rPr lang="fr-BE" sz="2400" dirty="0"/>
              <a:t>Will </a:t>
            </a:r>
            <a:r>
              <a:rPr lang="fr-BE" sz="2400" dirty="0" err="1"/>
              <a:t>now</a:t>
            </a:r>
            <a:r>
              <a:rPr lang="fr-BE" sz="2400" dirty="0"/>
              <a:t> </a:t>
            </a:r>
            <a:r>
              <a:rPr lang="fr-BE" sz="2400" dirty="0" err="1"/>
              <a:t>include</a:t>
            </a:r>
            <a:r>
              <a:rPr lang="fr-BE" sz="2400" dirty="0"/>
              <a:t> </a:t>
            </a:r>
            <a:r>
              <a:rPr lang="fr-BE" sz="2400" b="1" dirty="0"/>
              <a:t>maritime transport</a:t>
            </a:r>
          </a:p>
          <a:p>
            <a:pPr marL="228600" lvl="1">
              <a:spcBef>
                <a:spcPts val="0"/>
              </a:spcBef>
            </a:pPr>
            <a:r>
              <a:rPr lang="fr-BE" sz="2400" b="1" dirty="0"/>
              <a:t>New EU ETS extension </a:t>
            </a:r>
            <a:r>
              <a:rPr lang="fr-BE" sz="2400" dirty="0"/>
              <a:t>for road transport and buildings, </a:t>
            </a:r>
            <a:r>
              <a:rPr lang="fr-BE" sz="2400" dirty="0" err="1"/>
              <a:t>operational</a:t>
            </a:r>
            <a:r>
              <a:rPr lang="fr-BE" sz="2400" dirty="0"/>
              <a:t> as of 2025</a:t>
            </a:r>
          </a:p>
          <a:p>
            <a:pPr marL="228600" lvl="1">
              <a:spcBef>
                <a:spcPts val="0"/>
              </a:spcBef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992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805552"/>
            <a:ext cx="6642026" cy="2758174"/>
          </a:xfrm>
        </p:spPr>
        <p:txBody>
          <a:bodyPr/>
          <a:lstStyle/>
          <a:p>
            <a:r>
              <a:rPr lang="de-DE" dirty="0" err="1"/>
              <a:t>Stronger</a:t>
            </a:r>
            <a:r>
              <a:rPr lang="de-DE" dirty="0"/>
              <a:t> </a:t>
            </a:r>
            <a:r>
              <a:rPr lang="de-DE" b="1" dirty="0"/>
              <a:t>CO2 </a:t>
            </a:r>
            <a:r>
              <a:rPr lang="de-DE" b="1" dirty="0" err="1"/>
              <a:t>emissions</a:t>
            </a:r>
            <a:r>
              <a:rPr lang="de-DE" b="1" dirty="0"/>
              <a:t> </a:t>
            </a:r>
            <a:r>
              <a:rPr lang="de-DE" b="1" dirty="0" err="1"/>
              <a:t>standards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vans</a:t>
            </a:r>
            <a:endParaRPr lang="de-DE" dirty="0"/>
          </a:p>
          <a:p>
            <a:r>
              <a:rPr lang="de-DE" dirty="0"/>
              <a:t>Revision of </a:t>
            </a:r>
            <a:r>
              <a:rPr lang="de-DE" b="1" dirty="0"/>
              <a:t>Alternative </a:t>
            </a:r>
            <a:r>
              <a:rPr lang="de-DE" b="1" dirty="0" err="1"/>
              <a:t>Fuels</a:t>
            </a:r>
            <a:r>
              <a:rPr lang="de-DE" b="1" dirty="0"/>
              <a:t> Infrastructure Regulation</a:t>
            </a:r>
            <a:r>
              <a:rPr lang="de-DE" dirty="0"/>
              <a:t>: hydrogen </a:t>
            </a:r>
            <a:r>
              <a:rPr lang="de-DE" dirty="0" err="1"/>
              <a:t>refuelling</a:t>
            </a:r>
            <a:r>
              <a:rPr lang="de-DE" dirty="0"/>
              <a:t> </a:t>
            </a:r>
            <a:r>
              <a:rPr lang="de-DE" dirty="0" err="1"/>
              <a:t>stations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corridors</a:t>
            </a:r>
            <a:endParaRPr lang="de-DE" dirty="0"/>
          </a:p>
          <a:p>
            <a:r>
              <a:rPr lang="de-DE" b="1" dirty="0" err="1"/>
              <a:t>ReFuelEU</a:t>
            </a:r>
            <a:r>
              <a:rPr lang="de-DE" b="1" dirty="0"/>
              <a:t> Aviation Initiative</a:t>
            </a:r>
            <a:r>
              <a:rPr lang="de-DE" dirty="0"/>
              <a:t>: Obligation on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</a:t>
            </a:r>
            <a:r>
              <a:rPr lang="de-DE" dirty="0" err="1"/>
              <a:t>carriers</a:t>
            </a:r>
            <a:endParaRPr lang="de-DE" dirty="0"/>
          </a:p>
          <a:p>
            <a:r>
              <a:rPr lang="de-DE" b="1" dirty="0" err="1"/>
              <a:t>FuelEU</a:t>
            </a:r>
            <a:r>
              <a:rPr lang="de-DE" b="1" dirty="0"/>
              <a:t> Maritime Initiative</a:t>
            </a:r>
            <a:r>
              <a:rPr lang="de-DE" dirty="0"/>
              <a:t>: </a:t>
            </a:r>
            <a:r>
              <a:rPr lang="de-DE" dirty="0" err="1"/>
              <a:t>Greenhouse</a:t>
            </a:r>
            <a:r>
              <a:rPr lang="de-DE" dirty="0"/>
              <a:t> gas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thresholds</a:t>
            </a:r>
            <a:r>
              <a:rPr lang="de-DE" dirty="0"/>
              <a:t> for </a:t>
            </a:r>
            <a:r>
              <a:rPr lang="de-DE" dirty="0" err="1"/>
              <a:t>ships</a:t>
            </a:r>
            <a:r>
              <a:rPr lang="de-DE" dirty="0"/>
              <a:t> </a:t>
            </a:r>
            <a:r>
              <a:rPr lang="de-DE" dirty="0" err="1"/>
              <a:t>calling</a:t>
            </a:r>
            <a:r>
              <a:rPr lang="de-DE" dirty="0"/>
              <a:t> at European </a:t>
            </a:r>
            <a:r>
              <a:rPr lang="de-DE" dirty="0" err="1"/>
              <a:t>ports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on </a:t>
            </a:r>
            <a:r>
              <a:rPr lang="de-DE" dirty="0" err="1"/>
              <a:t>transport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48" y="2218739"/>
            <a:ext cx="3499031" cy="25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9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868" y="1862030"/>
            <a:ext cx="6542186" cy="3671533"/>
          </a:xfrm>
        </p:spPr>
        <p:txBody>
          <a:bodyPr/>
          <a:lstStyle/>
          <a:p>
            <a:r>
              <a:rPr lang="en-US" dirty="0"/>
              <a:t>Revision of the </a:t>
            </a:r>
            <a:r>
              <a:rPr lang="en-US" b="1" dirty="0"/>
              <a:t>Energy Taxation Directive:</a:t>
            </a:r>
            <a:br>
              <a:rPr lang="en-US" b="1" dirty="0"/>
            </a:br>
            <a:r>
              <a:rPr lang="en-US" dirty="0"/>
              <a:t>Shifting tax incentives away from fossil fuels and towards clean technologies</a:t>
            </a:r>
          </a:p>
          <a:p>
            <a:r>
              <a:rPr lang="en-IE" dirty="0"/>
              <a:t>New </a:t>
            </a:r>
            <a:r>
              <a:rPr lang="en-IE" b="1" dirty="0"/>
              <a:t>Carbon Border Adjustment Mechanism:</a:t>
            </a:r>
            <a:br>
              <a:rPr lang="en-IE" dirty="0"/>
            </a:br>
            <a:r>
              <a:rPr lang="en-IE" dirty="0"/>
              <a:t>Carbon price on imports of a targeted selection of products to prevent ‘carbon leakage’</a:t>
            </a:r>
          </a:p>
          <a:p>
            <a:r>
              <a:rPr lang="en-IE" b="1" dirty="0"/>
              <a:t>Proposal for Gas and Hydrogen Markets Decarbonisation </a:t>
            </a:r>
            <a:r>
              <a:rPr lang="en-IE" dirty="0"/>
              <a:t>(due in December)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</p:spPr>
        <p:txBody>
          <a:bodyPr/>
          <a:lstStyle/>
          <a:p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on </a:t>
            </a:r>
            <a:r>
              <a:rPr lang="de-DE" dirty="0" err="1"/>
              <a:t>taxation</a:t>
            </a:r>
            <a:r>
              <a:rPr lang="de-DE" dirty="0"/>
              <a:t>, </a:t>
            </a:r>
            <a:r>
              <a:rPr lang="de-DE" dirty="0" err="1"/>
              <a:t>trade</a:t>
            </a:r>
            <a:r>
              <a:rPr lang="de-DE" dirty="0"/>
              <a:t> and </a:t>
            </a:r>
            <a:r>
              <a:rPr lang="de-DE" dirty="0" err="1"/>
              <a:t>markets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14" y="1519415"/>
            <a:ext cx="3940124" cy="37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62" y="236484"/>
            <a:ext cx="11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Hydrogen – infrastructure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90509" y="5500562"/>
            <a:ext cx="4381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/>
              <a:t>Source: Hydrogen Europe, 2x 40 GW initiative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" y="1371601"/>
            <a:ext cx="4791202" cy="3326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18" y="1258568"/>
            <a:ext cx="4656148" cy="348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5974" y="4803569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Existing hydrogen infrastructure:</a:t>
            </a:r>
          </a:p>
          <a:p>
            <a:r>
              <a:rPr lang="en-IE" dirty="0"/>
              <a:t>Belgium – 613 km</a:t>
            </a:r>
          </a:p>
          <a:p>
            <a:r>
              <a:rPr lang="en-IE" dirty="0"/>
              <a:t>Germany – 376 km</a:t>
            </a:r>
          </a:p>
          <a:p>
            <a:r>
              <a:rPr lang="en-IE" dirty="0"/>
              <a:t>France – 303 km</a:t>
            </a:r>
          </a:p>
          <a:p>
            <a:r>
              <a:rPr lang="en-IE" dirty="0"/>
              <a:t>Netherlands – 237 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38951" y="4931175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Future hydrogen infrastructure:</a:t>
            </a:r>
          </a:p>
        </p:txBody>
      </p:sp>
    </p:spTree>
    <p:extLst>
      <p:ext uri="{BB962C8B-B14F-4D97-AF65-F5344CB8AC3E}">
        <p14:creationId xmlns:p14="http://schemas.microsoft.com/office/powerpoint/2010/main" val="127851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Hydrogen – the international dimension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5404507"/>
              </p:ext>
            </p:extLst>
          </p:nvPr>
        </p:nvGraphicFramePr>
        <p:xfrm>
          <a:off x="259662" y="1560900"/>
          <a:ext cx="11048476" cy="44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10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2143184"/>
            <a:ext cx="9295058" cy="2149523"/>
          </a:xfrm>
        </p:spPr>
        <p:txBody>
          <a:bodyPr>
            <a:noAutofit/>
          </a:bodyPr>
          <a:lstStyle/>
          <a:p>
            <a:br>
              <a:rPr lang="en-GB" sz="3600" dirty="0"/>
            </a:br>
            <a:r>
              <a:rPr lang="en-GB" sz="3600" dirty="0"/>
              <a:t>Thank you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alessandro.polito@ec.europa.eu</a:t>
            </a:r>
            <a:endParaRPr lang="en-GB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6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180" t="23638" r="77714" b="42658"/>
          <a:stretch/>
        </p:blipFill>
        <p:spPr>
          <a:xfrm>
            <a:off x="29187" y="0"/>
            <a:ext cx="12162813" cy="69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9695" y="98712"/>
            <a:ext cx="10515600" cy="782357"/>
          </a:xfrm>
        </p:spPr>
        <p:txBody>
          <a:bodyPr/>
          <a:lstStyle/>
          <a:p>
            <a:r>
              <a:rPr lang="en-IE" dirty="0"/>
              <a:t>Towards a climate-neutral energy system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3082" y="951345"/>
            <a:ext cx="7210115" cy="565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366979" y="1607127"/>
          <a:ext cx="6032708" cy="472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46400" y="34012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2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0066" y="536725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3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4975" y="1854529"/>
            <a:ext cx="731520" cy="610366"/>
            <a:chOff x="8691004" y="1599318"/>
            <a:chExt cx="731520" cy="610366"/>
          </a:xfrm>
        </p:grpSpPr>
        <p:sp>
          <p:nvSpPr>
            <p:cNvPr id="11" name="Oval 10"/>
            <p:cNvSpPr/>
            <p:nvPr/>
          </p:nvSpPr>
          <p:spPr>
            <a:xfrm>
              <a:off x="8753015" y="1599318"/>
              <a:ext cx="607498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91004" y="1624909"/>
              <a:ext cx="73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1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98800" y="35536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1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07986" y="3619332"/>
            <a:ext cx="731520" cy="610366"/>
            <a:chOff x="9312167" y="3375704"/>
            <a:chExt cx="731520" cy="610366"/>
          </a:xfrm>
        </p:grpSpPr>
        <p:sp>
          <p:nvSpPr>
            <p:cNvPr id="15" name="Oval 14"/>
            <p:cNvSpPr/>
            <p:nvPr/>
          </p:nvSpPr>
          <p:spPr>
            <a:xfrm>
              <a:off x="9374178" y="3375704"/>
              <a:ext cx="607498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12167" y="3401295"/>
              <a:ext cx="73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2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49959" y="5409726"/>
            <a:ext cx="731520" cy="610366"/>
            <a:chOff x="9860807" y="5143748"/>
            <a:chExt cx="731520" cy="610366"/>
          </a:xfrm>
        </p:grpSpPr>
        <p:sp>
          <p:nvSpPr>
            <p:cNvPr id="18" name="Oval 17"/>
            <p:cNvSpPr/>
            <p:nvPr/>
          </p:nvSpPr>
          <p:spPr>
            <a:xfrm>
              <a:off x="9922818" y="5143748"/>
              <a:ext cx="607498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60807" y="5169339"/>
              <a:ext cx="73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3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44195" y="1197430"/>
            <a:ext cx="2742636" cy="4956808"/>
            <a:chOff x="9597813" y="3236972"/>
            <a:chExt cx="2068670" cy="860511"/>
          </a:xfrm>
        </p:grpSpPr>
        <p:sp>
          <p:nvSpPr>
            <p:cNvPr id="21" name="Rounded Rectangle 20"/>
            <p:cNvSpPr/>
            <p:nvPr/>
          </p:nvSpPr>
          <p:spPr>
            <a:xfrm>
              <a:off x="9597813" y="3236972"/>
              <a:ext cx="2068670" cy="86051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58169" y="3369347"/>
              <a:ext cx="1711692" cy="5399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 err="1">
                  <a:solidFill>
                    <a:schemeClr val="bg1"/>
                  </a:solidFill>
                </a:rPr>
                <a:t>Hydrogen</a:t>
              </a:r>
              <a:r>
                <a:rPr lang="fr-BE" sz="2000" b="1" dirty="0">
                  <a:solidFill>
                    <a:schemeClr val="bg1"/>
                  </a:solidFill>
                </a:rPr>
                <a:t> </a:t>
              </a:r>
              <a:r>
                <a:rPr lang="fr-BE" sz="2000" b="1" dirty="0" err="1">
                  <a:solidFill>
                    <a:schemeClr val="bg1"/>
                  </a:solidFill>
                </a:rPr>
                <a:t>Strategy</a:t>
              </a:r>
              <a:endParaRPr lang="fr-BE" sz="2000" b="1" dirty="0">
                <a:solidFill>
                  <a:schemeClr val="bg1"/>
                </a:solidFill>
              </a:endParaRPr>
            </a:p>
            <a:p>
              <a:pPr algn="ctr"/>
              <a:endParaRPr lang="en-GB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A </a:t>
              </a:r>
              <a:r>
                <a:rPr lang="en-GB" sz="1600" u="sng" dirty="0">
                  <a:solidFill>
                    <a:schemeClr val="bg1"/>
                  </a:solidFill>
                </a:rPr>
                <a:t>full value chain </a:t>
              </a:r>
              <a:r>
                <a:rPr lang="en-GB" sz="1600" dirty="0">
                  <a:solidFill>
                    <a:schemeClr val="bg1"/>
                  </a:solidFill>
                </a:rPr>
                <a:t>approach</a:t>
              </a:r>
            </a:p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to upscale hydrogen</a:t>
              </a:r>
            </a:p>
            <a:p>
              <a:pPr algn="ctr"/>
              <a:endParaRPr lang="en-GB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Clean Hydrogen Alliance</a:t>
              </a:r>
            </a:p>
            <a:p>
              <a:pPr algn="ctr"/>
              <a:endParaRPr lang="fr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7043490" y="5308814"/>
            <a:ext cx="1880524" cy="37511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376216" y="1039341"/>
            <a:ext cx="542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bg1"/>
                </a:solidFill>
              </a:rPr>
              <a:t>Energy</a:t>
            </a:r>
            <a:r>
              <a:rPr lang="fr-BE" sz="2000" b="1" dirty="0">
                <a:solidFill>
                  <a:schemeClr val="bg1"/>
                </a:solidFill>
              </a:rPr>
              <a:t> system </a:t>
            </a:r>
            <a:r>
              <a:rPr lang="fr-BE" sz="2000" b="1" dirty="0" err="1">
                <a:solidFill>
                  <a:schemeClr val="bg1"/>
                </a:solidFill>
              </a:rPr>
              <a:t>integration</a:t>
            </a: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err="1">
                <a:solidFill>
                  <a:schemeClr val="bg1"/>
                </a:solidFill>
              </a:rPr>
              <a:t>Strategy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171339"/>
            <a:ext cx="10515600" cy="782357"/>
          </a:xfrm>
        </p:spPr>
        <p:txBody>
          <a:bodyPr/>
          <a:lstStyle/>
          <a:p>
            <a:r>
              <a:rPr lang="en-IE" dirty="0"/>
              <a:t>The EU hydrogen strategy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603729" y="1006998"/>
          <a:ext cx="8590859" cy="53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6010" y="34012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2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9676" y="536725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3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6700" y="1424489"/>
            <a:ext cx="1305635" cy="638077"/>
            <a:chOff x="8199307" y="1570841"/>
            <a:chExt cx="1305635" cy="638077"/>
          </a:xfrm>
        </p:grpSpPr>
        <p:sp>
          <p:nvSpPr>
            <p:cNvPr id="8" name="Oval 7"/>
            <p:cNvSpPr/>
            <p:nvPr/>
          </p:nvSpPr>
          <p:spPr>
            <a:xfrm>
              <a:off x="8199307" y="1599318"/>
              <a:ext cx="1302152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1017" y="1570841"/>
              <a:ext cx="1283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2024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38410" y="35536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1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15939" y="3347341"/>
            <a:ext cx="1352500" cy="616330"/>
            <a:chOff x="8629176" y="3368974"/>
            <a:chExt cx="1352500" cy="616330"/>
          </a:xfrm>
        </p:grpSpPr>
        <p:sp>
          <p:nvSpPr>
            <p:cNvPr id="12" name="Oval 11"/>
            <p:cNvSpPr/>
            <p:nvPr/>
          </p:nvSpPr>
          <p:spPr>
            <a:xfrm>
              <a:off x="8629176" y="3375704"/>
              <a:ext cx="1352500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47549" y="3368974"/>
              <a:ext cx="13225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2030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57991" y="5323682"/>
            <a:ext cx="1725851" cy="610366"/>
            <a:chOff x="9860807" y="5143748"/>
            <a:chExt cx="731520" cy="610366"/>
          </a:xfrm>
        </p:grpSpPr>
        <p:sp>
          <p:nvSpPr>
            <p:cNvPr id="15" name="Oval 14"/>
            <p:cNvSpPr/>
            <p:nvPr/>
          </p:nvSpPr>
          <p:spPr>
            <a:xfrm>
              <a:off x="9922818" y="5143748"/>
              <a:ext cx="607498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60807" y="5169339"/>
              <a:ext cx="73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bg1"/>
                  </a:solidFill>
                </a:rPr>
                <a:t>2050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62" y="236484"/>
            <a:ext cx="11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Hydrogen – an </a:t>
            </a:r>
            <a:r>
              <a:rPr lang="fr-BE" sz="2400" b="1" dirty="0" err="1">
                <a:solidFill>
                  <a:schemeClr val="tx2">
                    <a:lumMod val="75000"/>
                  </a:schemeClr>
                </a:solidFill>
              </a:rPr>
              <a:t>investment</a:t>
            </a:r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 agenda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172514" y="2509024"/>
            <a:ext cx="2449250" cy="2405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Hydrogen transport,</a:t>
            </a:r>
          </a:p>
          <a:p>
            <a:pPr algn="ctr"/>
            <a:r>
              <a:rPr lang="en-IE" dirty="0"/>
              <a:t>distribution, </a:t>
            </a:r>
          </a:p>
          <a:p>
            <a:pPr algn="ctr"/>
            <a:r>
              <a:rPr lang="en-IE" dirty="0"/>
              <a:t>and storage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€65 BLN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759031"/>
            <a:ext cx="3740728" cy="3901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Renewable electricity production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€220-340 BLN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04731" y="2826835"/>
            <a:ext cx="1957074" cy="1881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Renewable hydrogen 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€24-43 BLN</a:t>
            </a: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432473" y="3940887"/>
            <a:ext cx="1376514" cy="137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Steel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€8 BLN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485911" y="1882239"/>
            <a:ext cx="1575457" cy="1448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r>
              <a:rPr lang="en-IE" sz="1600" dirty="0"/>
              <a:t>Transport (HDV)</a:t>
            </a:r>
          </a:p>
          <a:p>
            <a:pPr algn="ctr"/>
            <a:r>
              <a:rPr lang="en-IE" dirty="0"/>
              <a:t>€13 BLN</a:t>
            </a:r>
          </a:p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8008" y="5818909"/>
            <a:ext cx="9191010" cy="765485"/>
            <a:chOff x="9898600" y="3165562"/>
            <a:chExt cx="1792891" cy="958043"/>
          </a:xfrm>
        </p:grpSpPr>
        <p:sp>
          <p:nvSpPr>
            <p:cNvPr id="11" name="Rounded Rectangle 10"/>
            <p:cNvSpPr/>
            <p:nvPr/>
          </p:nvSpPr>
          <p:spPr>
            <a:xfrm>
              <a:off x="9898600" y="3165562"/>
              <a:ext cx="1792891" cy="95804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85439" y="3377208"/>
              <a:ext cx="1569197" cy="4825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err="1">
                  <a:solidFill>
                    <a:schemeClr val="bg1"/>
                  </a:solidFill>
                </a:rPr>
                <a:t>European</a:t>
              </a:r>
              <a:r>
                <a:rPr lang="fr-BE" sz="1600" b="1" dirty="0">
                  <a:solidFill>
                    <a:schemeClr val="bg1"/>
                  </a:solidFill>
                </a:rPr>
                <a:t> Clean Hydrogen Alliance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4569" y="889773"/>
            <a:ext cx="9191010" cy="765485"/>
            <a:chOff x="9898600" y="3165562"/>
            <a:chExt cx="1792891" cy="958043"/>
          </a:xfrm>
        </p:grpSpPr>
        <p:sp>
          <p:nvSpPr>
            <p:cNvPr id="14" name="Rounded Rectangle 13"/>
            <p:cNvSpPr/>
            <p:nvPr/>
          </p:nvSpPr>
          <p:spPr>
            <a:xfrm>
              <a:off x="9898600" y="3165562"/>
              <a:ext cx="1792891" cy="95804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85439" y="3377208"/>
              <a:ext cx="1569197" cy="731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err="1">
                  <a:solidFill>
                    <a:schemeClr val="bg1"/>
                  </a:solidFill>
                </a:rPr>
                <a:t>Next</a:t>
              </a:r>
              <a:r>
                <a:rPr lang="fr-BE" sz="1600" b="1" dirty="0">
                  <a:solidFill>
                    <a:schemeClr val="bg1"/>
                  </a:solidFill>
                </a:rPr>
                <a:t> </a:t>
              </a:r>
              <a:r>
                <a:rPr lang="fr-BE" sz="1600" b="1" dirty="0" err="1">
                  <a:solidFill>
                    <a:schemeClr val="bg1"/>
                  </a:solidFill>
                </a:rPr>
                <a:t>Generation</a:t>
              </a:r>
              <a:r>
                <a:rPr lang="fr-BE" sz="1600" b="1" dirty="0">
                  <a:solidFill>
                    <a:schemeClr val="bg1"/>
                  </a:solidFill>
                </a:rPr>
                <a:t> EU, Invest EU, </a:t>
              </a:r>
              <a:r>
                <a:rPr lang="fr-BE" sz="1600" b="1" dirty="0" err="1">
                  <a:solidFill>
                    <a:schemeClr val="bg1"/>
                  </a:solidFill>
                </a:rPr>
                <a:t>Cohesion</a:t>
              </a:r>
              <a:r>
                <a:rPr lang="fr-BE" sz="1600" b="1" dirty="0">
                  <a:solidFill>
                    <a:schemeClr val="bg1"/>
                  </a:solidFill>
                </a:rPr>
                <a:t> Policy, CEF-E, CEF-T </a:t>
              </a:r>
            </a:p>
            <a:p>
              <a:pPr algn="ctr"/>
              <a:r>
                <a:rPr lang="fr-BE" sz="1600" b="1" dirty="0">
                  <a:solidFill>
                    <a:schemeClr val="bg1"/>
                  </a:solidFill>
                </a:rPr>
                <a:t>ETS Innovation </a:t>
              </a:r>
              <a:r>
                <a:rPr lang="fr-BE" sz="1600" b="1" dirty="0" err="1">
                  <a:solidFill>
                    <a:schemeClr val="bg1"/>
                  </a:solidFill>
                </a:rPr>
                <a:t>Fund</a:t>
              </a:r>
              <a:r>
                <a:rPr lang="fr-BE" sz="1600" b="1" dirty="0">
                  <a:solidFill>
                    <a:schemeClr val="bg1"/>
                  </a:solidFill>
                </a:rPr>
                <a:t>, Horizon Europe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6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07" y="42714"/>
            <a:ext cx="7473107" cy="6862804"/>
          </a:xfrm>
        </p:spPr>
      </p:pic>
      <p:sp>
        <p:nvSpPr>
          <p:cNvPr id="2" name="Oval 1"/>
          <p:cNvSpPr/>
          <p:nvPr/>
        </p:nvSpPr>
        <p:spPr>
          <a:xfrm>
            <a:off x="362166" y="1981087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5019" y="246043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H2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9099" y="5344397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59479" y="4703039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79099" y="4056086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9479" y="3442926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59479" y="2193777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79099" y="1569652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59479" y="953207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41507" y="4714903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95908" y="2849309"/>
            <a:ext cx="1345324" cy="127197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35" y="536496"/>
            <a:ext cx="10129265" cy="553998"/>
          </a:xfrm>
        </p:spPr>
        <p:txBody>
          <a:bodyPr/>
          <a:lstStyle/>
          <a:p>
            <a:r>
              <a:rPr lang="en-IE" sz="3600" dirty="0"/>
              <a:t>Renewable Energy Directive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94" y="1090494"/>
            <a:ext cx="10920549" cy="4847481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200" dirty="0"/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specific sub-targets</a:t>
            </a:r>
            <a:r>
              <a:rPr lang="en-GB" sz="2400" dirty="0"/>
              <a:t> for the consumption of renewable H2 for hard-to-decarbonise applications in: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 industry: 50% of hydrogen consumption by 2030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transport sector: 2,6% of </a:t>
            </a:r>
            <a:r>
              <a:rPr lang="en-GB" sz="2400"/>
              <a:t>energy consumption by </a:t>
            </a:r>
            <a:r>
              <a:rPr lang="en-GB" sz="2400" dirty="0"/>
              <a:t>2030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changes the framework for </a:t>
            </a:r>
            <a:r>
              <a:rPr lang="en-GB" sz="2400" b="1" dirty="0"/>
              <a:t>accounting renewable hydrogen</a:t>
            </a:r>
            <a:r>
              <a:rPr lang="en-GB" sz="2400" dirty="0"/>
              <a:t> towards the national contribution by Member State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extends the </a:t>
            </a:r>
            <a:r>
              <a:rPr lang="en-GB" sz="2400" b="1" dirty="0"/>
              <a:t>certification framework </a:t>
            </a:r>
            <a:r>
              <a:rPr lang="en-GB" sz="2400" dirty="0"/>
              <a:t>to all renewable fuels, including renewable hydrogen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1842064"/>
            <a:ext cx="1858238" cy="18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40985" y="1473487"/>
            <a:ext cx="2087066" cy="88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40 GW electrolysers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47140" y="2975869"/>
            <a:ext cx="3196910" cy="8864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15,7 </a:t>
            </a:r>
            <a:r>
              <a:rPr lang="en-IE" sz="2400" dirty="0" err="1"/>
              <a:t>Mtoe</a:t>
            </a:r>
            <a:r>
              <a:rPr lang="en-IE" sz="2400" dirty="0"/>
              <a:t> of renewable hydrogen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79963" y="4491590"/>
            <a:ext cx="1881151" cy="886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1,5 </a:t>
            </a:r>
            <a:r>
              <a:rPr lang="en-IE" sz="2400" dirty="0" err="1"/>
              <a:t>Mtoe</a:t>
            </a:r>
            <a:r>
              <a:rPr lang="en-IE" sz="2400" dirty="0"/>
              <a:t> in refineries*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099877" y="4491590"/>
            <a:ext cx="1881151" cy="8864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3,1 </a:t>
            </a:r>
            <a:r>
              <a:rPr lang="en-IE" sz="2400" dirty="0" err="1"/>
              <a:t>Mtoe</a:t>
            </a:r>
            <a:r>
              <a:rPr lang="en-IE" sz="2400" dirty="0"/>
              <a:t> in non-energy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24493" y="4500124"/>
            <a:ext cx="1881151" cy="8864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4,5 </a:t>
            </a:r>
            <a:r>
              <a:rPr lang="en-IE" sz="2400" dirty="0" err="1"/>
              <a:t>Mtoe</a:t>
            </a:r>
            <a:r>
              <a:rPr lang="en-IE" sz="2400" dirty="0"/>
              <a:t> for energy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260049" y="4491590"/>
            <a:ext cx="1881151" cy="886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6,6 </a:t>
            </a:r>
            <a:r>
              <a:rPr lang="en-IE" sz="2400" dirty="0" err="1"/>
              <a:t>Mtoe</a:t>
            </a:r>
            <a:r>
              <a:rPr lang="en-IE" sz="2400" dirty="0"/>
              <a:t> in transport</a:t>
            </a:r>
            <a:endParaRPr lang="en-US" sz="2400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3857317" y="3781550"/>
            <a:ext cx="381290" cy="3995266"/>
          </a:xfrm>
          <a:prstGeom prst="leftBrace">
            <a:avLst>
              <a:gd name="adj1" fmla="val 8333"/>
              <a:gd name="adj2" fmla="val 50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7952922" y="3771729"/>
            <a:ext cx="381290" cy="3995266"/>
          </a:xfrm>
          <a:prstGeom prst="leftBrace">
            <a:avLst>
              <a:gd name="adj1" fmla="val 8333"/>
              <a:gd name="adj2" fmla="val 50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898140" y="2456300"/>
            <a:ext cx="294911" cy="4247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762" y="5893046"/>
            <a:ext cx="1901129" cy="8864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14,5 </a:t>
            </a:r>
            <a:r>
              <a:rPr lang="en-IE" sz="1600" dirty="0" err="1"/>
              <a:t>Mtoe</a:t>
            </a:r>
            <a:r>
              <a:rPr lang="en-IE" sz="1600" dirty="0"/>
              <a:t> </a:t>
            </a:r>
          </a:p>
          <a:p>
            <a:pPr algn="ctr"/>
            <a:r>
              <a:rPr lang="en-IE" sz="1600" dirty="0"/>
              <a:t>industrial hydrogen consumption 2030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644069" y="6146800"/>
            <a:ext cx="209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52,6% </a:t>
            </a:r>
            <a:r>
              <a:rPr lang="en-IE" sz="2400" dirty="0">
                <a:solidFill>
                  <a:srgbClr val="FF0000"/>
                </a:solidFill>
              </a:rPr>
              <a:t>~ 50%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41200" y="5893046"/>
            <a:ext cx="1901129" cy="88648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304 </a:t>
            </a:r>
            <a:r>
              <a:rPr lang="en-IE" sz="1600" dirty="0" err="1"/>
              <a:t>Mtoe</a:t>
            </a:r>
            <a:r>
              <a:rPr lang="en-IE" sz="1600" dirty="0"/>
              <a:t> </a:t>
            </a:r>
          </a:p>
          <a:p>
            <a:pPr algn="ctr"/>
            <a:r>
              <a:rPr lang="en-IE" sz="1600" dirty="0"/>
              <a:t>transport energy consumption 2030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7806685" y="6177993"/>
            <a:ext cx="125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2,6%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2912960">
            <a:off x="3287563" y="3859013"/>
            <a:ext cx="294911" cy="4247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005128" y="3939612"/>
            <a:ext cx="294911" cy="4247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973082" y="3939612"/>
            <a:ext cx="294911" cy="4247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8824009">
            <a:off x="8809907" y="3810113"/>
            <a:ext cx="294911" cy="4247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608747" cy="782357"/>
          </a:xfrm>
        </p:spPr>
        <p:txBody>
          <a:bodyPr/>
          <a:lstStyle/>
          <a:p>
            <a:r>
              <a:rPr lang="sv-SE" sz="3200" dirty="0"/>
              <a:t>2. A </a:t>
            </a:r>
            <a:r>
              <a:rPr lang="sv-SE" sz="3200" dirty="0" err="1"/>
              <a:t>closer</a:t>
            </a:r>
            <a:r>
              <a:rPr lang="sv-SE" sz="3200" dirty="0"/>
              <a:t> look to </a:t>
            </a:r>
            <a:r>
              <a:rPr lang="sv-SE" sz="3200" dirty="0" err="1"/>
              <a:t>renewable</a:t>
            </a:r>
            <a:r>
              <a:rPr lang="sv-SE" sz="3200" dirty="0"/>
              <a:t> hydrogen </a:t>
            </a:r>
            <a:r>
              <a:rPr lang="sv-SE" sz="3200" dirty="0" err="1"/>
              <a:t>sub-targets</a:t>
            </a:r>
            <a:br>
              <a:rPr lang="sv-SE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6999" y="1346268"/>
            <a:ext cx="2215685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FF0000"/>
                </a:solidFill>
              </a:rPr>
              <a:t>Hydrogen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Strategy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target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8345" y="2765402"/>
            <a:ext cx="19714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BE" sz="1400" dirty="0" err="1"/>
              <a:t>Cost</a:t>
            </a:r>
            <a:r>
              <a:rPr lang="fr-BE" sz="1400" dirty="0"/>
              <a:t>-optimal </a:t>
            </a:r>
            <a:r>
              <a:rPr lang="fr-BE" sz="1400" dirty="0" err="1"/>
              <a:t>sectoral</a:t>
            </a:r>
            <a:r>
              <a:rPr lang="fr-BE" sz="1400" dirty="0"/>
              <a:t> allocation (</a:t>
            </a:r>
            <a:r>
              <a:rPr lang="fr-BE" sz="1400" dirty="0" err="1"/>
              <a:t>modelling</a:t>
            </a:r>
            <a:r>
              <a:rPr lang="fr-BE" sz="1400" dirty="0"/>
              <a:t>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950989" y="6146800"/>
            <a:ext cx="144579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BE" sz="1400" dirty="0"/>
              <a:t>RED </a:t>
            </a:r>
            <a:r>
              <a:rPr lang="fr-BE" sz="1400" dirty="0" err="1"/>
              <a:t>proposal</a:t>
            </a:r>
            <a:r>
              <a:rPr lang="fr-BE" sz="1400" dirty="0"/>
              <a:t> </a:t>
            </a:r>
            <a:r>
              <a:rPr lang="fr-BE" sz="1400" dirty="0" err="1"/>
              <a:t>sub-targets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290871" y="4473165"/>
            <a:ext cx="1901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*RFNBOs used for transport 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2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Future hydrogen demand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5168" y="1482811"/>
            <a:ext cx="9749481" cy="5364055"/>
            <a:chOff x="0" y="0"/>
            <a:chExt cx="10513168" cy="6574126"/>
          </a:xfrm>
        </p:grpSpPr>
        <p:pic>
          <p:nvPicPr>
            <p:cNvPr id="5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513168" cy="657412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797762" y="4919692"/>
              <a:ext cx="3312368" cy="0"/>
            </a:xfrm>
            <a:prstGeom prst="line">
              <a:avLst/>
            </a:prstGeom>
            <a:noFill/>
            <a:ln w="9525" cap="flat" cmpd="sng" algn="ctr">
              <a:solidFill>
                <a:srgbClr val="179C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9"/>
            <p:cNvSpPr txBox="1"/>
            <p:nvPr/>
          </p:nvSpPr>
          <p:spPr>
            <a:xfrm>
              <a:off x="725747" y="4611490"/>
              <a:ext cx="295148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670"/>
                </a:spcAft>
              </a:pPr>
              <a:r>
                <a:rPr lang="en-IE" sz="1400" kern="120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REDII proposal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285858" y="4781180"/>
              <a:ext cx="595392" cy="2821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480"/>
                </a:spcAft>
              </a:pPr>
              <a:r>
                <a:rPr lang="en-IE" sz="900" kern="120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186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88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8493</TotalTime>
  <Words>1062</Words>
  <Application>Microsoft Office PowerPoint</Application>
  <PresentationFormat>Widescreen</PresentationFormat>
  <Paragraphs>158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The European Hydrogen Strategy UNECE webinar: How to jumpstart hydrogen production  and export potential of CIS countries? 8 December 2021, 10:00 – 13:00 CET   </vt:lpstr>
      <vt:lpstr>PowerPoint Presentation</vt:lpstr>
      <vt:lpstr>Towards a climate-neutral energy system</vt:lpstr>
      <vt:lpstr>The EU hydrogen strategy</vt:lpstr>
      <vt:lpstr>PowerPoint Presentation</vt:lpstr>
      <vt:lpstr>PowerPoint Presentation</vt:lpstr>
      <vt:lpstr>Renewable Energy Directive</vt:lpstr>
      <vt:lpstr>2. A closer look to renewable hydrogen sub-targets </vt:lpstr>
      <vt:lpstr>Future hydrogen demand</vt:lpstr>
      <vt:lpstr>Strengthening of EU ETS</vt:lpstr>
      <vt:lpstr>Policy measures on transport</vt:lpstr>
      <vt:lpstr>Policy measures on taxation, trade and markets</vt:lpstr>
      <vt:lpstr>PowerPoint Presentation</vt:lpstr>
      <vt:lpstr>Hydrogen – the international dimension</vt:lpstr>
      <vt:lpstr> Thank you  alessandro.polito@ec.europa.eu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Renewables and  industrial competitiveness</dc:title>
  <dc:creator>KEMPENER Ruud (ENER)</dc:creator>
  <cp:lastModifiedBy>Iva BRKIC</cp:lastModifiedBy>
  <cp:revision>244</cp:revision>
  <cp:lastPrinted>2021-09-06T10:15:19Z</cp:lastPrinted>
  <dcterms:created xsi:type="dcterms:W3CDTF">2020-02-19T12:14:20Z</dcterms:created>
  <dcterms:modified xsi:type="dcterms:W3CDTF">2021-12-07T09:11:11Z</dcterms:modified>
</cp:coreProperties>
</file>