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1031" r:id="rId6"/>
    <p:sldId id="1022" r:id="rId7"/>
    <p:sldId id="1026" r:id="rId8"/>
    <p:sldId id="102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e Puglisi" initials="DP" lastIdx="1" clrIdx="0">
    <p:extLst>
      <p:ext uri="{19B8F6BF-5375-455C-9EA6-DF929625EA0E}">
        <p15:presenceInfo xmlns:p15="http://schemas.microsoft.com/office/powerpoint/2012/main" userId="8a696cf998f394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3333FF"/>
    <a:srgbClr val="C5C5C5"/>
    <a:srgbClr val="818283"/>
    <a:srgbClr val="77787A"/>
    <a:srgbClr val="67686A"/>
    <a:srgbClr val="403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7E272C-EDA6-418E-992B-8ACEFE4D68E7}" v="1" dt="2021-10-29T19:20:09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374" autoAdjust="0"/>
  </p:normalViewPr>
  <p:slideViewPr>
    <p:cSldViewPr snapToGrid="0">
      <p:cViewPr varScale="1">
        <p:scale>
          <a:sx n="78" d="100"/>
          <a:sy n="78" d="100"/>
        </p:scale>
        <p:origin x="763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0D7E272C-EDA6-418E-992B-8ACEFE4D68E7}"/>
    <pc:docChg chg="modSld">
      <pc:chgData name="Konstantin Glukhenkiy" userId="24b49d37-c936-4e44-8fab-4bfac34f62f4" providerId="ADAL" clId="{0D7E272C-EDA6-418E-992B-8ACEFE4D68E7}" dt="2021-10-29T19:21:06.229" v="37" actId="6549"/>
      <pc:docMkLst>
        <pc:docMk/>
      </pc:docMkLst>
      <pc:sldChg chg="addSp modSp mod">
        <pc:chgData name="Konstantin Glukhenkiy" userId="24b49d37-c936-4e44-8fab-4bfac34f62f4" providerId="ADAL" clId="{0D7E272C-EDA6-418E-992B-8ACEFE4D68E7}" dt="2021-10-29T19:21:06.229" v="37" actId="6549"/>
        <pc:sldMkLst>
          <pc:docMk/>
          <pc:sldMk cId="1036707213" sldId="256"/>
        </pc:sldMkLst>
        <pc:spChg chg="add mod">
          <ac:chgData name="Konstantin Glukhenkiy" userId="24b49d37-c936-4e44-8fab-4bfac34f62f4" providerId="ADAL" clId="{0D7E272C-EDA6-418E-992B-8ACEFE4D68E7}" dt="2021-10-29T19:21:06.229" v="37" actId="6549"/>
          <ac:spMkLst>
            <pc:docMk/>
            <pc:sldMk cId="1036707213" sldId="256"/>
            <ac:spMk id="4" creationId="{F1E7CB1D-B3CB-4519-8933-BC336831134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A6B3F-8A1F-428A-9ABA-F87A10A58389}" type="datetimeFigureOut">
              <a:rPr lang="it-IT" smtClean="0"/>
              <a:t>29/10/2021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0AEB5-7B7F-4628-AB39-24BD0FD240B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77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248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E952C3B-5206-E148-92F9-5E5B1D72EC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319" y="1077464"/>
            <a:ext cx="11182699" cy="431254"/>
          </a:xfrm>
          <a:prstGeom prst="rect">
            <a:avLst/>
          </a:prstGeom>
        </p:spPr>
        <p:txBody>
          <a:bodyPr anchor="b" anchorCtr="0"/>
          <a:lstStyle>
            <a:lvl1pPr algn="l">
              <a:defRPr sz="288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CDC3E0F-7862-2B4B-826D-899D1A64899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1325" y="1796498"/>
            <a:ext cx="5422126" cy="460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80"/>
            </a:lvl1pPr>
            <a:lvl2pPr>
              <a:defRPr sz="1680"/>
            </a:lvl2pPr>
            <a:lvl3pPr>
              <a:defRPr sz="1320"/>
            </a:lvl3pPr>
            <a:lvl4pPr>
              <a:defRPr sz="1200"/>
            </a:lvl4pPr>
            <a:lvl5pPr>
              <a:defRPr sz="1080"/>
            </a:lvl5pPr>
            <a:lvl6pPr>
              <a:defRPr sz="960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First bullets</a:t>
            </a:r>
          </a:p>
          <a:p>
            <a:pPr lvl="2"/>
            <a:r>
              <a:rPr lang="en-GB" noProof="0" dirty="0"/>
              <a:t>Second bullets</a:t>
            </a:r>
          </a:p>
          <a:p>
            <a:pPr lvl="3"/>
            <a:r>
              <a:rPr lang="en-GB" noProof="0" dirty="0"/>
              <a:t>Third bullets</a:t>
            </a:r>
          </a:p>
          <a:p>
            <a:pPr lvl="4"/>
            <a:r>
              <a:rPr lang="en-GB" noProof="0" dirty="0"/>
              <a:t>Fourth bullets</a:t>
            </a:r>
          </a:p>
          <a:p>
            <a:pPr lvl="5"/>
            <a:r>
              <a:rPr lang="en-GB" noProof="0" dirty="0"/>
              <a:t>Fifth bullets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8C1C0756-99BC-454C-8ECE-5EF7112E5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0320" y="6556734"/>
            <a:ext cx="624198" cy="13621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10580" indent="0" algn="l">
              <a:tabLst/>
              <a:defRPr sz="720" b="0" i="0">
                <a:solidFill>
                  <a:schemeClr val="bg1">
                    <a:lumMod val="50000"/>
                  </a:schemeClr>
                </a:solidFill>
                <a:latin typeface="Volvo Novum Light" panose="020B0303040502060204" pitchFamily="34" charset="77"/>
              </a:defRPr>
            </a:lvl1pPr>
          </a:lstStyle>
          <a:p>
            <a:r>
              <a:rPr lang="sv-SE"/>
              <a:t>2020.01.08</a:t>
            </a:r>
            <a:endParaRPr lang="en-GB" dirty="0"/>
          </a:p>
        </p:txBody>
      </p:sp>
      <p:sp>
        <p:nvSpPr>
          <p:cNvPr id="16" name="Footer Placeholder 8">
            <a:extLst>
              <a:ext uri="{FF2B5EF4-FFF2-40B4-BE49-F238E27FC236}">
                <a16:creationId xmlns:a16="http://schemas.microsoft.com/office/drawing/2014/main" id="{EFE7565D-E88C-4DA2-A597-30B963817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1100" y="6554413"/>
            <a:ext cx="4462352" cy="13853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20" b="0" i="0">
                <a:solidFill>
                  <a:schemeClr val="bg1">
                    <a:lumMod val="50000"/>
                  </a:schemeClr>
                </a:solidFill>
                <a:latin typeface="Volvo Novum Light" panose="020B0303040502060204" pitchFamily="34" charset="77"/>
              </a:defRPr>
            </a:lvl1pPr>
          </a:lstStyle>
          <a:p>
            <a:r>
              <a:rPr lang="en-US"/>
              <a:t>The importance of VEE, Johan Holmberg, Per Hellestam, Security Class: Proprietary</a:t>
            </a:r>
            <a:endParaRPr lang="en-GB" dirty="0"/>
          </a:p>
        </p:txBody>
      </p:sp>
      <p:sp>
        <p:nvSpPr>
          <p:cNvPr id="18" name="Slide Number Placeholder 9">
            <a:extLst>
              <a:ext uri="{FF2B5EF4-FFF2-40B4-BE49-F238E27FC236}">
                <a16:creationId xmlns:a16="http://schemas.microsoft.com/office/drawing/2014/main" id="{3A094260-F17A-4C78-8064-55E63058F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2069" y="6556734"/>
            <a:ext cx="481207" cy="13621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720" b="0" i="0">
                <a:solidFill>
                  <a:schemeClr val="bg1">
                    <a:lumMod val="50000"/>
                  </a:schemeClr>
                </a:solidFill>
                <a:latin typeface="Volvo Novum Light" panose="020B0303040502060204" pitchFamily="34" charset="77"/>
              </a:defRPr>
            </a:lvl1pPr>
          </a:lstStyle>
          <a:p>
            <a:fld id="{EECA8F73-ACC7-A64F-8F77-C8CBCE9A3AB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4C6D32B-D22E-42A6-B6D5-24AE3CB3FD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42190" y="1796498"/>
            <a:ext cx="5422126" cy="460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80"/>
            </a:lvl1pPr>
            <a:lvl2pPr>
              <a:defRPr sz="1680"/>
            </a:lvl2pPr>
            <a:lvl3pPr>
              <a:defRPr sz="1320"/>
            </a:lvl3pPr>
            <a:lvl4pPr>
              <a:defRPr sz="1200"/>
            </a:lvl4pPr>
            <a:lvl5pPr>
              <a:defRPr sz="1080"/>
            </a:lvl5pPr>
            <a:lvl6pPr>
              <a:defRPr sz="960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First bullets</a:t>
            </a:r>
          </a:p>
          <a:p>
            <a:pPr lvl="2"/>
            <a:r>
              <a:rPr lang="en-GB" noProof="0" dirty="0"/>
              <a:t>Second bullets</a:t>
            </a:r>
          </a:p>
          <a:p>
            <a:pPr lvl="3"/>
            <a:r>
              <a:rPr lang="en-GB" noProof="0" dirty="0"/>
              <a:t>Third bullets</a:t>
            </a:r>
          </a:p>
          <a:p>
            <a:pPr lvl="4"/>
            <a:r>
              <a:rPr lang="en-GB" noProof="0" dirty="0"/>
              <a:t>Fourth bullets</a:t>
            </a:r>
          </a:p>
          <a:p>
            <a:pPr lvl="5"/>
            <a:r>
              <a:rPr lang="en-GB" noProof="0" dirty="0"/>
              <a:t>Fifth bullets</a:t>
            </a:r>
          </a:p>
        </p:txBody>
      </p:sp>
    </p:spTree>
    <p:extLst>
      <p:ext uri="{BB962C8B-B14F-4D97-AF65-F5344CB8AC3E}">
        <p14:creationId xmlns:p14="http://schemas.microsoft.com/office/powerpoint/2010/main" val="359911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s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E952C3B-5206-E148-92F9-5E5B1D72EC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319" y="1077464"/>
            <a:ext cx="11182699" cy="431254"/>
          </a:xfrm>
          <a:prstGeom prst="rect">
            <a:avLst/>
          </a:prstGeom>
        </p:spPr>
        <p:txBody>
          <a:bodyPr anchor="b" anchorCtr="0"/>
          <a:lstStyle>
            <a:lvl1pPr algn="l">
              <a:defRPr sz="288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CDC3E0F-7862-2B4B-826D-899D1A64899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1325" y="1796498"/>
            <a:ext cx="5422126" cy="46086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80"/>
            </a:lvl1pPr>
            <a:lvl2pPr>
              <a:defRPr sz="1680"/>
            </a:lvl2pPr>
            <a:lvl3pPr>
              <a:defRPr sz="1320"/>
            </a:lvl3pPr>
            <a:lvl4pPr>
              <a:defRPr sz="1200"/>
            </a:lvl4pPr>
            <a:lvl5pPr>
              <a:defRPr sz="1080"/>
            </a:lvl5pPr>
            <a:lvl6pPr>
              <a:defRPr sz="960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First bullets</a:t>
            </a:r>
          </a:p>
          <a:p>
            <a:pPr lvl="2"/>
            <a:r>
              <a:rPr lang="en-GB" noProof="0" dirty="0"/>
              <a:t>Second bullets</a:t>
            </a:r>
          </a:p>
          <a:p>
            <a:pPr lvl="3"/>
            <a:r>
              <a:rPr lang="en-GB" noProof="0" dirty="0"/>
              <a:t>Third bullets</a:t>
            </a:r>
          </a:p>
          <a:p>
            <a:pPr lvl="4"/>
            <a:r>
              <a:rPr lang="en-GB" noProof="0" dirty="0"/>
              <a:t>Fourth bullets</a:t>
            </a:r>
          </a:p>
          <a:p>
            <a:pPr lvl="5"/>
            <a:r>
              <a:rPr lang="en-GB" noProof="0" dirty="0"/>
              <a:t>Fifth bullets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8C1C0756-99BC-454C-8ECE-5EF7112E5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0320" y="6556734"/>
            <a:ext cx="624198" cy="13621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10580" indent="0" algn="l">
              <a:tabLst/>
              <a:defRPr sz="720" b="0" i="0">
                <a:solidFill>
                  <a:schemeClr val="bg1">
                    <a:lumMod val="50000"/>
                  </a:schemeClr>
                </a:solidFill>
                <a:latin typeface="Volvo Novum Light" panose="020B0303040502060204" pitchFamily="34" charset="77"/>
              </a:defRPr>
            </a:lvl1pPr>
          </a:lstStyle>
          <a:p>
            <a:r>
              <a:rPr lang="en-US"/>
              <a:t>YYYY.MM.DD</a:t>
            </a:r>
            <a:endParaRPr lang="en-GB" dirty="0"/>
          </a:p>
        </p:txBody>
      </p:sp>
      <p:sp>
        <p:nvSpPr>
          <p:cNvPr id="16" name="Footer Placeholder 8">
            <a:extLst>
              <a:ext uri="{FF2B5EF4-FFF2-40B4-BE49-F238E27FC236}">
                <a16:creationId xmlns:a16="http://schemas.microsoft.com/office/drawing/2014/main" id="{EFE7565D-E88C-4DA2-A597-30B963817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1100" y="6554413"/>
            <a:ext cx="4462352" cy="13853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20" b="0" i="0">
                <a:solidFill>
                  <a:schemeClr val="bg1">
                    <a:lumMod val="50000"/>
                  </a:schemeClr>
                </a:solidFill>
                <a:latin typeface="Volvo Novum Light" panose="020B0303040502060204" pitchFamily="34" charset="77"/>
              </a:defRPr>
            </a:lvl1pPr>
          </a:lstStyle>
          <a:p>
            <a:r>
              <a:rPr lang="en-US"/>
              <a:t>Presentation title, Full name, Security Class: Proprietary</a:t>
            </a:r>
            <a:endParaRPr lang="en-GB" dirty="0"/>
          </a:p>
        </p:txBody>
      </p:sp>
      <p:sp>
        <p:nvSpPr>
          <p:cNvPr id="18" name="Slide Number Placeholder 9">
            <a:extLst>
              <a:ext uri="{FF2B5EF4-FFF2-40B4-BE49-F238E27FC236}">
                <a16:creationId xmlns:a16="http://schemas.microsoft.com/office/drawing/2014/main" id="{3A094260-F17A-4C78-8064-55E63058F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2069" y="6556734"/>
            <a:ext cx="481207" cy="13621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720" b="0" i="0">
                <a:solidFill>
                  <a:schemeClr val="bg1">
                    <a:lumMod val="50000"/>
                  </a:schemeClr>
                </a:solidFill>
                <a:latin typeface="Volvo Novum Light" panose="020B0303040502060204" pitchFamily="34" charset="77"/>
              </a:defRPr>
            </a:lvl1pPr>
          </a:lstStyle>
          <a:p>
            <a:fld id="{EECA8F73-ACC7-A64F-8F77-C8CBCE9A3AB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Platshållare för bild 2">
            <a:extLst>
              <a:ext uri="{FF2B5EF4-FFF2-40B4-BE49-F238E27FC236}">
                <a16:creationId xmlns:a16="http://schemas.microsoft.com/office/drawing/2014/main" id="{F31B4FC8-2C93-406E-8636-C7AB2851ECE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40780" y="1796416"/>
            <a:ext cx="5423536" cy="4608194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algn="ctr">
              <a:defRPr/>
            </a:lvl1pPr>
          </a:lstStyle>
          <a:p>
            <a:r>
              <a:rPr lang="sv-SE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28020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8EE125BF-D084-459F-806B-DFAA2DB46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43650"/>
            <a:ext cx="12192000" cy="514350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61341F-C07C-4737-86E7-A2033E177F5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 flipH="1">
            <a:off x="324447" y="-324447"/>
            <a:ext cx="1437084" cy="208597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B478787-0D5C-4CA1-A746-EA7466FB9D0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3264" y="90452"/>
            <a:ext cx="2213485" cy="88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6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03F4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67686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3C86410-30F6-4618-A6D8-3596C63DDE97}"/>
              </a:ext>
            </a:extLst>
          </p:cNvPr>
          <p:cNvSpPr txBox="1"/>
          <p:nvPr/>
        </p:nvSpPr>
        <p:spPr>
          <a:xfrm>
            <a:off x="1326036" y="2382559"/>
            <a:ext cx="953992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4000" b="1" dirty="0"/>
              <a:t>How to reduce power consumption </a:t>
            </a:r>
          </a:p>
          <a:p>
            <a:pPr algn="ctr">
              <a:spcAft>
                <a:spcPts val="600"/>
              </a:spcAft>
            </a:pPr>
            <a:r>
              <a:rPr lang="en-GB" sz="4000" b="1" dirty="0"/>
              <a:t>in existing lighting functions </a:t>
            </a:r>
          </a:p>
          <a:p>
            <a:pPr algn="ctr">
              <a:spcAft>
                <a:spcPts val="600"/>
              </a:spcAft>
            </a:pPr>
            <a:r>
              <a:rPr lang="en-GB" sz="4000" b="1" dirty="0"/>
              <a:t>without reducing safety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C683EFF-8DDA-47F0-9E93-D44881852D78}"/>
              </a:ext>
            </a:extLst>
          </p:cNvPr>
          <p:cNvSpPr txBox="1"/>
          <p:nvPr/>
        </p:nvSpPr>
        <p:spPr>
          <a:xfrm>
            <a:off x="0" y="6323676"/>
            <a:ext cx="3155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chemeClr val="bg1"/>
                </a:solidFill>
              </a:rPr>
              <a:t>Mr. Paul Henri MATHA </a:t>
            </a:r>
          </a:p>
          <a:p>
            <a:r>
              <a:rPr lang="en-GB" sz="1600" i="1" dirty="0">
                <a:solidFill>
                  <a:schemeClr val="bg1"/>
                </a:solidFill>
              </a:rPr>
              <a:t>Chairman of GTB/WG Installation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F1E7CB1D-B3CB-4519-8933-BC3368311345}"/>
              </a:ext>
            </a:extLst>
          </p:cNvPr>
          <p:cNvSpPr txBox="1"/>
          <p:nvPr/>
        </p:nvSpPr>
        <p:spPr>
          <a:xfrm>
            <a:off x="5915996" y="157958"/>
            <a:ext cx="30519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GRE-8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-37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(85th GRE, 26 to 29 October 2021,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agenda item 9) </a:t>
            </a: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3670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F3880-0297-48EE-811F-F41C336D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Background</a:t>
            </a:r>
            <a:endParaRPr lang="sv-S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4A21-30B7-4748-A97E-D1B25D03F8B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31656" y="1603120"/>
            <a:ext cx="5636373" cy="450952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B89D019B-5C6A-4122-9445-D02C49103DBB}"/>
              </a:ext>
            </a:extLst>
          </p:cNvPr>
          <p:cNvSpPr txBox="1"/>
          <p:nvPr/>
        </p:nvSpPr>
        <p:spPr>
          <a:xfrm>
            <a:off x="8672945" y="5650982"/>
            <a:ext cx="3398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/>
              <a:t>… </a:t>
            </a:r>
            <a:r>
              <a:rPr lang="it-IT" sz="2400" i="1" dirty="0" err="1"/>
              <a:t>today’s</a:t>
            </a:r>
            <a:r>
              <a:rPr lang="it-IT" sz="2400" i="1" dirty="0"/>
              <a:t> </a:t>
            </a:r>
            <a:r>
              <a:rPr lang="it-IT" sz="2400" i="1" dirty="0" err="1"/>
              <a:t>waste</a:t>
            </a:r>
            <a:r>
              <a:rPr lang="it-IT" sz="2400" i="1" dirty="0"/>
              <a:t> of energy</a:t>
            </a:r>
          </a:p>
        </p:txBody>
      </p:sp>
    </p:spTree>
    <p:extLst>
      <p:ext uri="{BB962C8B-B14F-4D97-AF65-F5344CB8AC3E}">
        <p14:creationId xmlns:p14="http://schemas.microsoft.com/office/powerpoint/2010/main" val="419671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33558-4B01-489F-B8E2-9FD86FFF5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20" y="1194784"/>
            <a:ext cx="11182699" cy="431254"/>
          </a:xfrm>
        </p:spPr>
        <p:txBody>
          <a:bodyPr/>
          <a:lstStyle/>
          <a:p>
            <a:r>
              <a:rPr lang="sv-SE" dirty="0"/>
              <a:t>Motivation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664F30-ECAB-4266-9362-6391EDE81000}"/>
              </a:ext>
            </a:extLst>
          </p:cNvPr>
          <p:cNvSpPr txBox="1"/>
          <p:nvPr/>
        </p:nvSpPr>
        <p:spPr>
          <a:xfrm>
            <a:off x="480320" y="2053578"/>
            <a:ext cx="110639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Power consumption has become in the last 2 years one of the main concerns due to: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New regulations about CO</a:t>
            </a:r>
            <a:r>
              <a:rPr lang="en-US" sz="2000" baseline="-25000" dirty="0"/>
              <a:t>2</a:t>
            </a:r>
            <a:r>
              <a:rPr lang="en-US" sz="2000" dirty="0"/>
              <a:t> emissions 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The willingness of all the automotive industry to reduce the carbon footprint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Need to improve the efficiency of Electrical Vehicles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="1" dirty="0"/>
              <a:t>Lighting is one of the contributors to the power consumption</a:t>
            </a:r>
          </a:p>
        </p:txBody>
      </p:sp>
    </p:spTree>
    <p:extLst>
      <p:ext uri="{BB962C8B-B14F-4D97-AF65-F5344CB8AC3E}">
        <p14:creationId xmlns:p14="http://schemas.microsoft.com/office/powerpoint/2010/main" val="94482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1FCCE-952E-4619-AE66-40DF5008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Limitations to the reduction of power consumption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6F7C3-1450-4D60-B895-846B74C4F99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80319" y="1932713"/>
            <a:ext cx="10972772" cy="3768839"/>
          </a:xfrm>
        </p:spPr>
        <p:txBody>
          <a:bodyPr>
            <a:noAutofit/>
          </a:bodyPr>
          <a:lstStyle/>
          <a:p>
            <a:pPr marL="342900" indent="-342900" algn="l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Design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Car makers wish to keep design flexibility, as lighting is one of the key factors that sells cars.</a:t>
            </a:r>
          </a:p>
          <a:p>
            <a:pPr marL="342900" indent="-342900" algn="l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Technology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LEDs are a very efficient light source (in lumen / watt terms) and enable a significant power reduction compared to incandescent light sources (with equal or better safety performance). The use of LED’s was a very good first step, however even more efficient solutions are necessary.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Regulation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Amendments to the regulatory provisions will be necessary to allow new technical solutions and lamp activation conditions and to include them in the eco-innovations mechanism.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GTB would like to focus on the third topic and develop proposals for GRE in the coming years</a:t>
            </a:r>
          </a:p>
        </p:txBody>
      </p:sp>
    </p:spTree>
    <p:extLst>
      <p:ext uri="{BB962C8B-B14F-4D97-AF65-F5344CB8AC3E}">
        <p14:creationId xmlns:p14="http://schemas.microsoft.com/office/powerpoint/2010/main" val="221293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1FCCE-952E-4619-AE66-40DF5008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Modification of lighting regulations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6F7C3-1450-4D60-B895-846B74C4F99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81325" y="1870387"/>
            <a:ext cx="10373234" cy="1805683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Potential areas to work on: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Function/lamp intensity versus exterior luminance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Photometric grid versus traffic conditions (e.g. traffic jam, platooning, road with streetlights)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Function activation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09EA34-19B0-4171-BB11-E8A60AEDF1F7}"/>
              </a:ext>
            </a:extLst>
          </p:cNvPr>
          <p:cNvSpPr txBox="1"/>
          <p:nvPr/>
        </p:nvSpPr>
        <p:spPr>
          <a:xfrm>
            <a:off x="480319" y="3925202"/>
            <a:ext cx="10982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ym typeface="Wingdings" panose="05000000000000000000" pitchFamily="2" charset="2"/>
              </a:rPr>
              <a:t>Some e</a:t>
            </a:r>
            <a:r>
              <a:rPr lang="en-US" sz="2000" dirty="0"/>
              <a:t>stimations suggest that it may be possible to save up to 20% of the exterior lighting average power consumption.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endParaRPr lang="en-US" sz="2000" dirty="0"/>
          </a:p>
          <a:p>
            <a:r>
              <a:rPr lang="en-US" sz="2000" b="1" dirty="0"/>
              <a:t>GTB intends to conduct independent research studies to assess the effective energy saving.</a:t>
            </a:r>
          </a:p>
        </p:txBody>
      </p:sp>
    </p:spTree>
    <p:extLst>
      <p:ext uri="{BB962C8B-B14F-4D97-AF65-F5344CB8AC3E}">
        <p14:creationId xmlns:p14="http://schemas.microsoft.com/office/powerpoint/2010/main" val="388933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TB Presentation.potx" id="{41C6BDE2-2956-479F-9A3D-A8BA3D5C5A5E}" vid="{216C8B9B-96A5-4780-95F4-C21CE9216F4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9F863E-E171-4B39-BC7B-A68B001D161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851C54-D9C9-481C-ADAC-8C644F099A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451CB6-9C17-4A23-9BE5-ED2BD1B039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303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Volvo Novum Light</vt:lpstr>
      <vt:lpstr>Arial</vt:lpstr>
      <vt:lpstr>Calibri</vt:lpstr>
      <vt:lpstr>Calibri Light</vt:lpstr>
      <vt:lpstr>Wingdings</vt:lpstr>
      <vt:lpstr>Tema di Office</vt:lpstr>
      <vt:lpstr>PowerPoint Presentation</vt:lpstr>
      <vt:lpstr>Background</vt:lpstr>
      <vt:lpstr>Motivation</vt:lpstr>
      <vt:lpstr>Limitations to the reduction of power consumption</vt:lpstr>
      <vt:lpstr>Modification of lighting regulations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Federico Matarazzo</dc:creator>
  <cp:lastModifiedBy>secretariat</cp:lastModifiedBy>
  <cp:revision>159</cp:revision>
  <dcterms:created xsi:type="dcterms:W3CDTF">2020-02-13T10:33:39Z</dcterms:created>
  <dcterms:modified xsi:type="dcterms:W3CDTF">2021-10-29T19:21:09Z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2021-01-21T08:56:14Z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d5ae251e-1707-4846-93ce-d7a7b1a5bb29</vt:lpwstr>
  </property>
  <property fmtid="{D5CDD505-2E9C-101B-9397-08002B2CF9AE}" pid="8" name="MSIP_Label_7fea2623-af8f-4fb8-b1cf-b63cc8e496aa_ContentBits">
    <vt:lpwstr>0</vt:lpwstr>
  </property>
  <property fmtid="{D5CDD505-2E9C-101B-9397-08002B2CF9AE}" pid="9" name="ContentTypeId">
    <vt:lpwstr>0x0101003B8422D08C252547BB1CFA7F78E2CB83</vt:lpwstr>
  </property>
</Properties>
</file>