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  <p:sldMasterId id="2147483666" r:id="rId5"/>
    <p:sldMasterId id="2147483662" r:id="rId6"/>
    <p:sldMasterId id="2147483664" r:id="rId7"/>
    <p:sldMasterId id="2147483678" r:id="rId8"/>
    <p:sldMasterId id="2147483684" r:id="rId9"/>
    <p:sldMasterId id="2147483680" r:id="rId10"/>
    <p:sldMasterId id="2147483682" r:id="rId11"/>
  </p:sldMasterIdLst>
  <p:notesMasterIdLst>
    <p:notesMasterId r:id="rId34"/>
  </p:notesMasterIdLst>
  <p:handoutMasterIdLst>
    <p:handoutMasterId r:id="rId35"/>
  </p:handoutMasterIdLst>
  <p:sldIdLst>
    <p:sldId id="258" r:id="rId12"/>
    <p:sldId id="284" r:id="rId13"/>
    <p:sldId id="298" r:id="rId14"/>
    <p:sldId id="313" r:id="rId15"/>
    <p:sldId id="310" r:id="rId16"/>
    <p:sldId id="311" r:id="rId17"/>
    <p:sldId id="307" r:id="rId18"/>
    <p:sldId id="322" r:id="rId19"/>
    <p:sldId id="286" r:id="rId20"/>
    <p:sldId id="297" r:id="rId21"/>
    <p:sldId id="315" r:id="rId22"/>
    <p:sldId id="316" r:id="rId23"/>
    <p:sldId id="280" r:id="rId24"/>
    <p:sldId id="278" r:id="rId25"/>
    <p:sldId id="282" r:id="rId26"/>
    <p:sldId id="277" r:id="rId27"/>
    <p:sldId id="317" r:id="rId28"/>
    <p:sldId id="318" r:id="rId29"/>
    <p:sldId id="320" r:id="rId30"/>
    <p:sldId id="319" r:id="rId31"/>
    <p:sldId id="321" r:id="rId32"/>
    <p:sldId id="259" r:id="rId33"/>
  </p:sldIdLst>
  <p:sldSz cx="12192000" cy="6858000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FF"/>
    <a:srgbClr val="00FF99"/>
    <a:srgbClr val="005BB1"/>
    <a:srgbClr val="008000"/>
    <a:srgbClr val="FF0000"/>
    <a:srgbClr val="005B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62" autoAdjust="0"/>
    <p:restoredTop sz="94685"/>
  </p:normalViewPr>
  <p:slideViewPr>
    <p:cSldViewPr snapToGrid="0" snapToObjects="1">
      <p:cViewPr varScale="1">
        <p:scale>
          <a:sx n="78" d="100"/>
          <a:sy n="78" d="100"/>
        </p:scale>
        <p:origin x="1142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450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C4A3A53D-D334-4F63-8F55-CA87609DA4FC}"/>
    <pc:docChg chg="modSld">
      <pc:chgData name="Konstantin Glukhenkiy" userId="24b49d37-c936-4e44-8fab-4bfac34f62f4" providerId="ADAL" clId="{C4A3A53D-D334-4F63-8F55-CA87609DA4FC}" dt="2021-10-26T19:41:22.092" v="8" actId="20577"/>
      <pc:docMkLst>
        <pc:docMk/>
      </pc:docMkLst>
      <pc:sldChg chg="modSp mod">
        <pc:chgData name="Konstantin Glukhenkiy" userId="24b49d37-c936-4e44-8fab-4bfac34f62f4" providerId="ADAL" clId="{C4A3A53D-D334-4F63-8F55-CA87609DA4FC}" dt="2021-10-26T19:41:22.092" v="8" actId="20577"/>
        <pc:sldMkLst>
          <pc:docMk/>
          <pc:sldMk cId="0" sldId="258"/>
        </pc:sldMkLst>
        <pc:spChg chg="mod">
          <ac:chgData name="Konstantin Glukhenkiy" userId="24b49d37-c936-4e44-8fab-4bfac34f62f4" providerId="ADAL" clId="{C4A3A53D-D334-4F63-8F55-CA87609DA4FC}" dt="2021-10-26T19:41:22.092" v="8" actId="20577"/>
          <ac:spMkLst>
            <pc:docMk/>
            <pc:sldMk cId="0" sldId="258"/>
            <ac:spMk id="2048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C9C0A97-D865-441C-8232-132AAEBD4D41}" type="datetimeFigureOut">
              <a:rPr lang="en-GB"/>
              <a:pPr>
                <a:defRPr/>
              </a:pPr>
              <a:t>26/10/2021</a:t>
            </a:fld>
            <a:endParaRPr lang="en-GB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BC693242-F102-4949-8B4F-029F8F9263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BD210D2-9D5B-4E41-9F54-57E1227475B2}" type="datetimeFigureOut">
              <a:rPr lang="en-US"/>
              <a:pPr>
                <a:defRPr/>
              </a:pPr>
              <a:t>26-Oct-21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926013"/>
            <a:ext cx="56832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F1D4198-F351-43C9-825A-B301293B4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B6711-3BCD-46A1-9737-9BB6E9AA9D7B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-90488"/>
            <a:ext cx="8778875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82725" y="0"/>
            <a:ext cx="284163" cy="21050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54188" y="0"/>
            <a:ext cx="46037" cy="38846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8778875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1754188" y="6002338"/>
            <a:ext cx="46037" cy="85566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6721475"/>
            <a:ext cx="8778875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32" name="Picture 18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27238" y="6021388"/>
            <a:ext cx="37734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 userDrawn="1"/>
        </p:nvSpPr>
        <p:spPr>
          <a:xfrm>
            <a:off x="8778875" y="136525"/>
            <a:ext cx="3413125" cy="65849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1270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287838" y="0"/>
            <a:ext cx="282575" cy="2105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57713" y="0"/>
            <a:ext cx="46037" cy="6721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9" name="Picture 10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875213" y="3033713"/>
            <a:ext cx="56705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4287838" y="5791200"/>
            <a:ext cx="282575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287838" y="0"/>
            <a:ext cx="282575" cy="21050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4557713" y="0"/>
            <a:ext cx="46037" cy="6721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 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6" name="Picture 1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875213" y="3033713"/>
            <a:ext cx="56705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 userDrawn="1"/>
        </p:nvSpPr>
        <p:spPr>
          <a:xfrm>
            <a:off x="4287838" y="5791200"/>
            <a:ext cx="282575" cy="1066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877887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1482725" y="0"/>
            <a:ext cx="284163" cy="2105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1754188" y="0"/>
            <a:ext cx="46037" cy="3884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0" y="0"/>
            <a:ext cx="8778875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754188" y="6002338"/>
            <a:ext cx="46037" cy="8556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0" y="6721475"/>
            <a:ext cx="8778875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 userDrawn="1"/>
        </p:nvSpPr>
        <p:spPr>
          <a:xfrm>
            <a:off x="8778875" y="6721475"/>
            <a:ext cx="3424238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8778875" y="0"/>
            <a:ext cx="3424238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178" name="Picture 25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27238" y="5995988"/>
            <a:ext cx="377348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64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482725" y="0"/>
            <a:ext cx="271463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754188" y="0"/>
            <a:ext cx="46037" cy="656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754188" y="6200775"/>
            <a:ext cx="46037" cy="657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224" name="Picture 14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27238" y="6126163"/>
            <a:ext cx="263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64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754188" y="0"/>
            <a:ext cx="46037" cy="656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1754188" y="6200775"/>
            <a:ext cx="46037" cy="657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271" name="Picture 1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27238" y="6126163"/>
            <a:ext cx="263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482725" y="0"/>
            <a:ext cx="271463" cy="1447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754188" y="0"/>
            <a:ext cx="46037" cy="6721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696075"/>
            <a:ext cx="12192000" cy="1619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318" name="Picture 1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027238" y="6200775"/>
            <a:ext cx="19939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70100" y="6169025"/>
            <a:ext cx="27035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754188" y="0"/>
            <a:ext cx="46037" cy="67214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696075"/>
            <a:ext cx="12192000" cy="1619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365" name="Picture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27238" y="6200775"/>
            <a:ext cx="19939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2070100" y="6169025"/>
            <a:ext cx="2703513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 txBox="1">
            <a:spLocks/>
          </p:cNvSpPr>
          <p:nvPr/>
        </p:nvSpPr>
        <p:spPr bwMode="auto">
          <a:xfrm>
            <a:off x="1966913" y="2097088"/>
            <a:ext cx="6275387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pl-PL" sz="4300" b="1">
                <a:solidFill>
                  <a:srgbClr val="2F5597"/>
                </a:solidFill>
                <a:latin typeface="Calibri" pitchFamily="34" charset="0"/>
              </a:rPr>
              <a:t>JUSTIFICATION</a:t>
            </a:r>
          </a:p>
          <a:p>
            <a:pPr algn="ctr">
              <a:lnSpc>
                <a:spcPct val="90000"/>
              </a:lnSpc>
            </a:pPr>
            <a:r>
              <a:rPr lang="pl-PL" sz="4300" b="1">
                <a:solidFill>
                  <a:srgbClr val="2F5597"/>
                </a:solidFill>
                <a:latin typeface="Calibri" pitchFamily="34" charset="0"/>
              </a:rPr>
              <a:t>for GRE-85-</a:t>
            </a:r>
            <a:r>
              <a:rPr lang="en-US" sz="4300" b="1">
                <a:solidFill>
                  <a:srgbClr val="2F5597"/>
                </a:solidFill>
                <a:latin typeface="Calibri" pitchFamily="34" charset="0"/>
              </a:rPr>
              <a:t>1</a:t>
            </a:r>
            <a:r>
              <a:rPr lang="pl-PL" sz="4300" b="1">
                <a:solidFill>
                  <a:srgbClr val="2F5597"/>
                </a:solidFill>
                <a:latin typeface="Calibri" pitchFamily="34" charset="0"/>
              </a:rPr>
              <a:t>9</a:t>
            </a:r>
            <a:endParaRPr lang="en-GB" sz="4300" b="1">
              <a:solidFill>
                <a:srgbClr val="2F5597"/>
              </a:solidFill>
              <a:latin typeface="Calibri" pitchFamily="34" charset="0"/>
            </a:endParaRPr>
          </a:p>
        </p:txBody>
      </p:sp>
      <p:sp>
        <p:nvSpPr>
          <p:cNvPr id="20482" name="Title 1"/>
          <p:cNvSpPr txBox="1">
            <a:spLocks/>
          </p:cNvSpPr>
          <p:nvPr/>
        </p:nvSpPr>
        <p:spPr bwMode="auto">
          <a:xfrm>
            <a:off x="8890000" y="3452813"/>
            <a:ext cx="3302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pl-PL" sz="2800">
                <a:solidFill>
                  <a:schemeClr val="bg1"/>
                </a:solidFill>
                <a:latin typeface="Calibri" pitchFamily="34" charset="0"/>
              </a:rPr>
              <a:t>    </a:t>
            </a:r>
          </a:p>
          <a:p>
            <a:pPr algn="ctr">
              <a:lnSpc>
                <a:spcPct val="90000"/>
              </a:lnSpc>
            </a:pPr>
            <a:r>
              <a:rPr lang="pl-PL" sz="2800">
                <a:solidFill>
                  <a:schemeClr val="bg1"/>
                </a:solidFill>
                <a:latin typeface="Calibri" pitchFamily="34" charset="0"/>
              </a:rPr>
              <a:t>  </a:t>
            </a:r>
          </a:p>
          <a:p>
            <a:pPr algn="ctr">
              <a:lnSpc>
                <a:spcPct val="90000"/>
              </a:lnSpc>
            </a:pPr>
            <a:endParaRPr lang="pl-PL" sz="280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90000"/>
              </a:lnSpc>
            </a:pPr>
            <a:endParaRPr lang="pl-PL" sz="2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483" name="ZoneTexte 3"/>
          <p:cNvSpPr txBox="1">
            <a:spLocks noChangeArrowheads="1"/>
          </p:cNvSpPr>
          <p:nvPr/>
        </p:nvSpPr>
        <p:spPr bwMode="auto">
          <a:xfrm>
            <a:off x="9051925" y="288925"/>
            <a:ext cx="29765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Submitted by the expert from Poland</a:t>
            </a:r>
          </a:p>
        </p:txBody>
      </p:sp>
      <p:sp>
        <p:nvSpPr>
          <p:cNvPr id="20484" name="ZoneTexte 8"/>
          <p:cNvSpPr txBox="1">
            <a:spLocks noChangeArrowheads="1"/>
          </p:cNvSpPr>
          <p:nvPr/>
        </p:nvSpPr>
        <p:spPr bwMode="auto">
          <a:xfrm>
            <a:off x="4803775" y="200025"/>
            <a:ext cx="38893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Informal document </a:t>
            </a:r>
            <a:r>
              <a:rPr lang="en-US" b="1" dirty="0"/>
              <a:t>GRE-</a:t>
            </a:r>
            <a:r>
              <a:rPr lang="pl-PL" b="1" dirty="0"/>
              <a:t>85-</a:t>
            </a:r>
            <a:r>
              <a:rPr lang="en-US" b="1" dirty="0"/>
              <a:t>29</a:t>
            </a:r>
            <a:endParaRPr lang="pl-PL" b="1" dirty="0"/>
          </a:p>
          <a:p>
            <a:r>
              <a:rPr lang="en-US" dirty="0"/>
              <a:t>(8</a:t>
            </a:r>
            <a:r>
              <a:rPr lang="pl-PL" dirty="0"/>
              <a:t>5th</a:t>
            </a:r>
            <a:r>
              <a:rPr lang="en-US" dirty="0"/>
              <a:t> GRE, </a:t>
            </a:r>
            <a:r>
              <a:rPr lang="pl-PL" dirty="0"/>
              <a:t>26</a:t>
            </a:r>
            <a:r>
              <a:rPr lang="en-US" dirty="0"/>
              <a:t>–</a:t>
            </a:r>
            <a:r>
              <a:rPr lang="pl-PL" dirty="0"/>
              <a:t>29</a:t>
            </a:r>
            <a:r>
              <a:rPr lang="en-US" dirty="0"/>
              <a:t> </a:t>
            </a:r>
            <a:r>
              <a:rPr lang="pl-PL" dirty="0"/>
              <a:t>October</a:t>
            </a:r>
            <a:r>
              <a:rPr lang="en-US" dirty="0"/>
              <a:t> 20</a:t>
            </a:r>
            <a:r>
              <a:rPr lang="pl-PL" dirty="0"/>
              <a:t>21</a:t>
            </a:r>
            <a:r>
              <a:rPr lang="en-US" dirty="0"/>
              <a:t>,</a:t>
            </a:r>
          </a:p>
          <a:p>
            <a:r>
              <a:rPr lang="en-US"/>
              <a:t>agenda item 4 (e))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85375" y="2789238"/>
            <a:ext cx="2143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Line 4"/>
          <p:cNvSpPr>
            <a:spLocks noChangeShapeType="1"/>
          </p:cNvSpPr>
          <p:nvPr/>
        </p:nvSpPr>
        <p:spPr bwMode="auto">
          <a:xfrm flipH="1">
            <a:off x="1870075" y="3544888"/>
            <a:ext cx="10225088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8915" name="Line 7"/>
          <p:cNvSpPr>
            <a:spLocks noChangeShapeType="1"/>
          </p:cNvSpPr>
          <p:nvPr/>
        </p:nvSpPr>
        <p:spPr bwMode="auto">
          <a:xfrm flipH="1">
            <a:off x="4808538" y="3189288"/>
            <a:ext cx="5380037" cy="355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38916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85375" y="2789238"/>
            <a:ext cx="2143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Line 21"/>
          <p:cNvSpPr>
            <a:spLocks noChangeShapeType="1"/>
          </p:cNvSpPr>
          <p:nvPr/>
        </p:nvSpPr>
        <p:spPr bwMode="auto">
          <a:xfrm flipH="1">
            <a:off x="4808538" y="3189288"/>
            <a:ext cx="5380037" cy="355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8918" name="Line 23"/>
          <p:cNvSpPr>
            <a:spLocks noChangeShapeType="1"/>
          </p:cNvSpPr>
          <p:nvPr/>
        </p:nvSpPr>
        <p:spPr bwMode="auto">
          <a:xfrm flipH="1">
            <a:off x="4808538" y="3189288"/>
            <a:ext cx="5380037" cy="355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38919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85375" y="2789238"/>
            <a:ext cx="2143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0" name="Oval 9"/>
          <p:cNvSpPr>
            <a:spLocks noChangeArrowheads="1"/>
          </p:cNvSpPr>
          <p:nvPr/>
        </p:nvSpPr>
        <p:spPr bwMode="auto">
          <a:xfrm>
            <a:off x="11542713" y="3228975"/>
            <a:ext cx="215900" cy="2603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8921" name="Oval 8"/>
          <p:cNvSpPr>
            <a:spLocks noChangeArrowheads="1"/>
          </p:cNvSpPr>
          <p:nvPr/>
        </p:nvSpPr>
        <p:spPr bwMode="auto">
          <a:xfrm>
            <a:off x="10380663" y="3228975"/>
            <a:ext cx="215900" cy="2603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pic>
        <p:nvPicPr>
          <p:cNvPr id="38922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686175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3" name="Line 25"/>
          <p:cNvSpPr>
            <a:spLocks noChangeShapeType="1"/>
          </p:cNvSpPr>
          <p:nvPr/>
        </p:nvSpPr>
        <p:spPr bwMode="auto">
          <a:xfrm flipH="1">
            <a:off x="3686175" y="3189288"/>
            <a:ext cx="6502400" cy="355600"/>
          </a:xfrm>
          <a:prstGeom prst="line">
            <a:avLst/>
          </a:prstGeom>
          <a:noFill/>
          <a:ln w="15875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8924" name="Line 26"/>
          <p:cNvSpPr>
            <a:spLocks noChangeShapeType="1"/>
          </p:cNvSpPr>
          <p:nvPr/>
        </p:nvSpPr>
        <p:spPr bwMode="auto">
          <a:xfrm flipH="1">
            <a:off x="5942013" y="3189288"/>
            <a:ext cx="4246562" cy="355600"/>
          </a:xfrm>
          <a:prstGeom prst="line">
            <a:avLst/>
          </a:prstGeom>
          <a:noFill/>
          <a:ln w="15875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94235" name="Oval 27"/>
          <p:cNvSpPr>
            <a:spLocks noChangeArrowheads="1"/>
          </p:cNvSpPr>
          <p:nvPr/>
        </p:nvSpPr>
        <p:spPr bwMode="auto">
          <a:xfrm flipV="1">
            <a:off x="1552575" y="1509713"/>
            <a:ext cx="144463" cy="144462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8926" name="Text Box 28"/>
          <p:cNvSpPr txBox="1">
            <a:spLocks noChangeArrowheads="1"/>
          </p:cNvSpPr>
          <p:nvPr/>
        </p:nvSpPr>
        <p:spPr bwMode="auto">
          <a:xfrm>
            <a:off x="2636838" y="4732338"/>
            <a:ext cx="6491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/>
              <a:t>PROPOSAL – standard height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4652963" y="3641725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/>
              <a:t>75m</a:t>
            </a:r>
          </a:p>
        </p:txBody>
      </p:sp>
      <p:sp>
        <p:nvSpPr>
          <p:cNvPr id="2" name="Line 25"/>
          <p:cNvSpPr>
            <a:spLocks noChangeShapeType="1"/>
          </p:cNvSpPr>
          <p:nvPr/>
        </p:nvSpPr>
        <p:spPr bwMode="auto">
          <a:xfrm flipH="1">
            <a:off x="3686175" y="3189288"/>
            <a:ext cx="6502400" cy="355600"/>
          </a:xfrm>
          <a:prstGeom prst="line">
            <a:avLst/>
          </a:prstGeom>
          <a:noFill/>
          <a:ln w="15875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8929" name="Line 26"/>
          <p:cNvSpPr>
            <a:spLocks noChangeShapeType="1"/>
          </p:cNvSpPr>
          <p:nvPr/>
        </p:nvSpPr>
        <p:spPr bwMode="auto">
          <a:xfrm flipH="1">
            <a:off x="5942013" y="3189288"/>
            <a:ext cx="4246562" cy="355600"/>
          </a:xfrm>
          <a:prstGeom prst="line">
            <a:avLst/>
          </a:prstGeom>
          <a:noFill/>
          <a:ln w="15875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8930" name="Line 25"/>
          <p:cNvSpPr>
            <a:spLocks noChangeShapeType="1"/>
          </p:cNvSpPr>
          <p:nvPr/>
        </p:nvSpPr>
        <p:spPr bwMode="auto">
          <a:xfrm flipH="1">
            <a:off x="3686175" y="3189288"/>
            <a:ext cx="6502400" cy="355600"/>
          </a:xfrm>
          <a:prstGeom prst="line">
            <a:avLst/>
          </a:prstGeom>
          <a:noFill/>
          <a:ln w="15875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8931" name="Line 26"/>
          <p:cNvSpPr>
            <a:spLocks noChangeShapeType="1"/>
          </p:cNvSpPr>
          <p:nvPr/>
        </p:nvSpPr>
        <p:spPr bwMode="auto">
          <a:xfrm flipH="1">
            <a:off x="5942013" y="3189288"/>
            <a:ext cx="4246562" cy="355600"/>
          </a:xfrm>
          <a:prstGeom prst="line">
            <a:avLst/>
          </a:prstGeom>
          <a:noFill/>
          <a:ln w="15875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8932" name="Line 25"/>
          <p:cNvSpPr>
            <a:spLocks noChangeShapeType="1"/>
          </p:cNvSpPr>
          <p:nvPr/>
        </p:nvSpPr>
        <p:spPr bwMode="auto">
          <a:xfrm flipH="1">
            <a:off x="3686175" y="3189288"/>
            <a:ext cx="6502400" cy="355600"/>
          </a:xfrm>
          <a:prstGeom prst="line">
            <a:avLst/>
          </a:prstGeom>
          <a:noFill/>
          <a:ln w="15875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8933" name="Line 23"/>
          <p:cNvSpPr>
            <a:spLocks noChangeShapeType="1"/>
          </p:cNvSpPr>
          <p:nvPr/>
        </p:nvSpPr>
        <p:spPr bwMode="auto">
          <a:xfrm flipH="1">
            <a:off x="4808538" y="3189288"/>
            <a:ext cx="5380037" cy="3556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8934" name="Line 26"/>
          <p:cNvSpPr>
            <a:spLocks noChangeShapeType="1"/>
          </p:cNvSpPr>
          <p:nvPr/>
        </p:nvSpPr>
        <p:spPr bwMode="auto">
          <a:xfrm flipH="1">
            <a:off x="5942013" y="3189288"/>
            <a:ext cx="4246562" cy="355600"/>
          </a:xfrm>
          <a:prstGeom prst="line">
            <a:avLst/>
          </a:prstGeom>
          <a:noFill/>
          <a:ln w="15875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8935" name="Line 25"/>
          <p:cNvSpPr>
            <a:spLocks noChangeShapeType="1"/>
          </p:cNvSpPr>
          <p:nvPr/>
        </p:nvSpPr>
        <p:spPr bwMode="auto">
          <a:xfrm flipH="1">
            <a:off x="3686175" y="3189288"/>
            <a:ext cx="6502400" cy="355600"/>
          </a:xfrm>
          <a:prstGeom prst="line">
            <a:avLst/>
          </a:prstGeom>
          <a:noFill/>
          <a:ln w="15875">
            <a:solidFill>
              <a:srgbClr val="0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Line 3"/>
          <p:cNvSpPr>
            <a:spLocks noChangeShapeType="1"/>
          </p:cNvSpPr>
          <p:nvPr/>
        </p:nvSpPr>
        <p:spPr bwMode="auto">
          <a:xfrm flipH="1">
            <a:off x="1870075" y="3544888"/>
            <a:ext cx="10225088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40962" name="Picture 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88575" y="3089275"/>
            <a:ext cx="16986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Oval 24"/>
          <p:cNvSpPr>
            <a:spLocks noChangeArrowheads="1"/>
          </p:cNvSpPr>
          <p:nvPr/>
        </p:nvSpPr>
        <p:spPr bwMode="auto">
          <a:xfrm>
            <a:off x="10501313" y="3336925"/>
            <a:ext cx="171450" cy="17462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40964" name="Oval 25"/>
          <p:cNvSpPr>
            <a:spLocks noChangeArrowheads="1"/>
          </p:cNvSpPr>
          <p:nvPr/>
        </p:nvSpPr>
        <p:spPr bwMode="auto">
          <a:xfrm>
            <a:off x="11423650" y="3336925"/>
            <a:ext cx="169863" cy="17462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40965" name="Line 12"/>
          <p:cNvSpPr>
            <a:spLocks noChangeShapeType="1"/>
          </p:cNvSpPr>
          <p:nvPr/>
        </p:nvSpPr>
        <p:spPr bwMode="auto">
          <a:xfrm flipH="1">
            <a:off x="4808538" y="3336925"/>
            <a:ext cx="5532437" cy="211138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40966" name="Picture 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686175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099" name="Oval 27"/>
          <p:cNvSpPr>
            <a:spLocks noChangeArrowheads="1"/>
          </p:cNvSpPr>
          <p:nvPr/>
        </p:nvSpPr>
        <p:spPr bwMode="auto">
          <a:xfrm flipV="1">
            <a:off x="1322388" y="1866900"/>
            <a:ext cx="144462" cy="144463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40968" name="Text Box 28"/>
          <p:cNvSpPr txBox="1">
            <a:spLocks noChangeArrowheads="1"/>
          </p:cNvSpPr>
          <p:nvPr/>
        </p:nvSpPr>
        <p:spPr bwMode="auto">
          <a:xfrm>
            <a:off x="2698750" y="4732338"/>
            <a:ext cx="6491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PROPOSAL</a:t>
            </a:r>
            <a:r>
              <a:rPr lang="pl-PL"/>
              <a:t> - </a:t>
            </a:r>
            <a:r>
              <a:rPr lang="pl-PL" sz="2000"/>
              <a:t>low mounted headlamp</a:t>
            </a:r>
            <a:endParaRPr lang="en-GB" sz="2000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808538" y="3641725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/>
              <a:t>75m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Line 3"/>
          <p:cNvSpPr>
            <a:spLocks noChangeShapeType="1"/>
          </p:cNvSpPr>
          <p:nvPr/>
        </p:nvSpPr>
        <p:spPr bwMode="auto">
          <a:xfrm flipH="1">
            <a:off x="1870075" y="3544888"/>
            <a:ext cx="10225088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43010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59963" y="2438400"/>
            <a:ext cx="2332037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Oval 15"/>
          <p:cNvSpPr>
            <a:spLocks noChangeArrowheads="1"/>
          </p:cNvSpPr>
          <p:nvPr/>
        </p:nvSpPr>
        <p:spPr bwMode="auto">
          <a:xfrm>
            <a:off x="10248900" y="2835275"/>
            <a:ext cx="312738" cy="6540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pl-PL"/>
          </a:p>
        </p:txBody>
      </p:sp>
      <p:sp>
        <p:nvSpPr>
          <p:cNvPr id="133140" name="Line 20"/>
          <p:cNvSpPr>
            <a:spLocks noChangeShapeType="1"/>
          </p:cNvSpPr>
          <p:nvPr/>
        </p:nvSpPr>
        <p:spPr bwMode="auto">
          <a:xfrm flipH="1">
            <a:off x="4960938" y="2852738"/>
            <a:ext cx="5095875" cy="69215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43013" name="Oval 21"/>
          <p:cNvSpPr>
            <a:spLocks noChangeArrowheads="1"/>
          </p:cNvSpPr>
          <p:nvPr/>
        </p:nvSpPr>
        <p:spPr bwMode="auto">
          <a:xfrm>
            <a:off x="11515725" y="2835275"/>
            <a:ext cx="312738" cy="6540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pl-PL"/>
          </a:p>
        </p:txBody>
      </p:sp>
      <p:pic>
        <p:nvPicPr>
          <p:cNvPr id="43014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686175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3" name="Oval 23"/>
          <p:cNvSpPr>
            <a:spLocks noChangeArrowheads="1"/>
          </p:cNvSpPr>
          <p:nvPr/>
        </p:nvSpPr>
        <p:spPr bwMode="auto">
          <a:xfrm flipV="1">
            <a:off x="2024063" y="822325"/>
            <a:ext cx="144462" cy="144463"/>
          </a:xfrm>
          <a:prstGeom prst="ellipse">
            <a:avLst/>
          </a:prstGeom>
          <a:solidFill>
            <a:srgbClr val="339966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43016" name="Text Box 24"/>
          <p:cNvSpPr txBox="1">
            <a:spLocks noChangeArrowheads="1"/>
          </p:cNvSpPr>
          <p:nvPr/>
        </p:nvSpPr>
        <p:spPr bwMode="auto">
          <a:xfrm>
            <a:off x="2636838" y="4732338"/>
            <a:ext cx="6491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PROPOSAL</a:t>
            </a:r>
            <a:r>
              <a:rPr lang="pl-PL" sz="2000"/>
              <a:t> - high mounted headlamp</a:t>
            </a:r>
            <a:endParaRPr lang="en-GB" sz="2000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808538" y="3641725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b="1"/>
              <a:t>75m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0" grpId="0" animBg="1"/>
      <p:bldP spid="1331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7" name="Group 24"/>
          <p:cNvGrpSpPr>
            <a:grpSpLocks/>
          </p:cNvGrpSpPr>
          <p:nvPr/>
        </p:nvGrpSpPr>
        <p:grpSpPr bwMode="auto">
          <a:xfrm>
            <a:off x="1482725" y="336550"/>
            <a:ext cx="10472738" cy="1136650"/>
            <a:chOff x="1483113" y="2171756"/>
            <a:chExt cx="10472289" cy="452023"/>
          </a:xfrm>
        </p:grpSpPr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1483113" y="2217842"/>
              <a:ext cx="271451" cy="294825"/>
            </a:xfrm>
            <a:prstGeom prst="rect">
              <a:avLst/>
            </a:prstGeom>
            <a:solidFill>
              <a:srgbClr val="FF0000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45062" name="Title 1"/>
            <p:cNvSpPr txBox="1">
              <a:spLocks/>
            </p:cNvSpPr>
            <p:nvPr/>
          </p:nvSpPr>
          <p:spPr bwMode="auto">
            <a:xfrm>
              <a:off x="1967281" y="2171756"/>
              <a:ext cx="9988121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lnSpc>
                  <a:spcPct val="80000"/>
                </a:lnSpc>
              </a:pPr>
              <a:r>
                <a:rPr lang="en-US" sz="3200" b="1"/>
                <a:t>Detection distance for different kind of headlamps</a:t>
              </a:r>
              <a:endParaRPr lang="pl-PL" sz="3200" b="1"/>
            </a:p>
            <a:p>
              <a:pPr algn="ctr">
                <a:lnSpc>
                  <a:spcPct val="80000"/>
                </a:lnSpc>
              </a:pPr>
              <a:r>
                <a:rPr lang="pl-PL" sz="3200" b="1">
                  <a:latin typeface="Calibri" pitchFamily="34" charset="0"/>
                </a:rPr>
                <a:t>(20m – 100 m)</a:t>
              </a:r>
              <a:endParaRPr lang="en-GB" sz="2900" b="1">
                <a:latin typeface="Calibri" pitchFamily="34" charset="0"/>
              </a:endParaRPr>
            </a:p>
          </p:txBody>
        </p:sp>
      </p:grpSp>
      <p:sp>
        <p:nvSpPr>
          <p:cNvPr id="45058" name="Prostokąt 39"/>
          <p:cNvSpPr>
            <a:spLocks noChangeArrowheads="1"/>
          </p:cNvSpPr>
          <p:nvPr/>
        </p:nvSpPr>
        <p:spPr bwMode="auto">
          <a:xfrm>
            <a:off x="8448675" y="5619750"/>
            <a:ext cx="37433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  <a:p>
            <a:r>
              <a:rPr lang="en-US">
                <a:solidFill>
                  <a:srgbClr val="005BB1"/>
                </a:solidFill>
              </a:rPr>
              <a:t>J. Kobbert, K. Kosmas, T. Khanh</a:t>
            </a:r>
            <a:endParaRPr lang="pl-PL">
              <a:solidFill>
                <a:srgbClr val="005BB1"/>
              </a:solidFill>
            </a:endParaRPr>
          </a:p>
        </p:txBody>
      </p:sp>
      <p:sp>
        <p:nvSpPr>
          <p:cNvPr id="45059" name="pole tekstowe 7"/>
          <p:cNvSpPr txBox="1">
            <a:spLocks noChangeArrowheads="1"/>
          </p:cNvSpPr>
          <p:nvPr/>
        </p:nvSpPr>
        <p:spPr bwMode="auto">
          <a:xfrm>
            <a:off x="-96838" y="1773238"/>
            <a:ext cx="1966913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rgbClr val="005BB1"/>
                </a:solidFill>
              </a:rPr>
              <a:t>GTB </a:t>
            </a:r>
            <a:endParaRPr lang="pl-PL" sz="2400" b="1">
              <a:solidFill>
                <a:srgbClr val="005BB1"/>
              </a:solidFill>
            </a:endParaRPr>
          </a:p>
          <a:p>
            <a:pPr algn="ctr"/>
            <a:r>
              <a:rPr lang="en-GB" sz="2400" b="1">
                <a:solidFill>
                  <a:srgbClr val="005BB1"/>
                </a:solidFill>
              </a:rPr>
              <a:t>Glare and Visibility Forum, Geneva, </a:t>
            </a:r>
            <a:endParaRPr lang="pl-PL" sz="2400" b="1">
              <a:solidFill>
                <a:srgbClr val="005BB1"/>
              </a:solidFill>
            </a:endParaRPr>
          </a:p>
          <a:p>
            <a:pPr algn="ctr"/>
            <a:r>
              <a:rPr lang="en-GB" sz="2400" b="1">
                <a:solidFill>
                  <a:srgbClr val="005BB1"/>
                </a:solidFill>
              </a:rPr>
              <a:t>22 October 2018</a:t>
            </a:r>
            <a:endParaRPr lang="pl-PL" sz="2400" b="1">
              <a:solidFill>
                <a:srgbClr val="005BB1"/>
              </a:solidFill>
            </a:endParaRPr>
          </a:p>
        </p:txBody>
      </p:sp>
      <p:pic>
        <p:nvPicPr>
          <p:cNvPr id="45060" name="Obraz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47913" y="1473200"/>
            <a:ext cx="8597900" cy="439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5" name="Group 24"/>
          <p:cNvGrpSpPr>
            <a:grpSpLocks/>
          </p:cNvGrpSpPr>
          <p:nvPr/>
        </p:nvGrpSpPr>
        <p:grpSpPr bwMode="auto">
          <a:xfrm>
            <a:off x="1482725" y="336550"/>
            <a:ext cx="9566275" cy="1136650"/>
            <a:chOff x="1483113" y="2171756"/>
            <a:chExt cx="9565887" cy="452023"/>
          </a:xfrm>
        </p:grpSpPr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1483113" y="2217842"/>
              <a:ext cx="271452" cy="294825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47110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en-US" sz="3200" b="1"/>
                <a:t>PEDESTRIAN FATALITIES IN RELATION TO </a:t>
              </a:r>
              <a:endParaRPr lang="pl-PL" sz="3200" b="1"/>
            </a:p>
            <a:p>
              <a:pPr algn="ctr">
                <a:lnSpc>
                  <a:spcPct val="80000"/>
                </a:lnSpc>
              </a:pPr>
              <a:r>
                <a:rPr lang="en-US" sz="3200" b="1"/>
                <a:t>MONTH AND DAY HOUR</a:t>
              </a:r>
              <a:endParaRPr lang="en-GB" sz="2900" b="1">
                <a:latin typeface="Calibri" pitchFamily="34" charset="0"/>
              </a:endParaRPr>
            </a:p>
          </p:txBody>
        </p:sp>
      </p:grpSp>
      <p:sp>
        <p:nvSpPr>
          <p:cNvPr id="47106" name="Prostokąt 39"/>
          <p:cNvSpPr>
            <a:spLocks noChangeArrowheads="1"/>
          </p:cNvSpPr>
          <p:nvPr/>
        </p:nvSpPr>
        <p:spPr bwMode="auto">
          <a:xfrm>
            <a:off x="9983788" y="5619750"/>
            <a:ext cx="2159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  <a:p>
            <a:r>
              <a:rPr lang="pl-PL"/>
              <a:t> </a:t>
            </a:r>
            <a:r>
              <a:rPr lang="pl-PL">
                <a:solidFill>
                  <a:srgbClr val="005BB1"/>
                </a:solidFill>
              </a:rPr>
              <a:t>M. J. Flannagan</a:t>
            </a:r>
          </a:p>
          <a:p>
            <a:r>
              <a:rPr lang="pl-PL">
                <a:solidFill>
                  <a:srgbClr val="005BB1"/>
                </a:solidFill>
              </a:rPr>
              <a:t>UMTRI</a:t>
            </a:r>
          </a:p>
        </p:txBody>
      </p:sp>
      <p:pic>
        <p:nvPicPr>
          <p:cNvPr id="47107" name="Obraz 8"/>
          <p:cNvPicPr>
            <a:picLocks noChangeAspect="1" noChangeArrowheads="1"/>
          </p:cNvPicPr>
          <p:nvPr/>
        </p:nvPicPr>
        <p:blipFill>
          <a:blip r:embed="rId3"/>
          <a:srcRect l="15134" t="7382" r="15134" b="1968"/>
          <a:stretch>
            <a:fillRect/>
          </a:stretch>
        </p:blipFill>
        <p:spPr bwMode="auto">
          <a:xfrm>
            <a:off x="2865438" y="1473200"/>
            <a:ext cx="7118350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pole tekstowe 9"/>
          <p:cNvSpPr txBox="1">
            <a:spLocks noChangeArrowheads="1"/>
          </p:cNvSpPr>
          <p:nvPr/>
        </p:nvSpPr>
        <p:spPr bwMode="auto">
          <a:xfrm>
            <a:off x="-96838" y="1773238"/>
            <a:ext cx="1966913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rgbClr val="005BB1"/>
                </a:solidFill>
              </a:rPr>
              <a:t>GTB </a:t>
            </a:r>
            <a:endParaRPr lang="pl-PL" sz="2400" b="1">
              <a:solidFill>
                <a:srgbClr val="005BB1"/>
              </a:solidFill>
            </a:endParaRPr>
          </a:p>
          <a:p>
            <a:pPr algn="ctr"/>
            <a:r>
              <a:rPr lang="en-GB" sz="2400" b="1">
                <a:solidFill>
                  <a:srgbClr val="005BB1"/>
                </a:solidFill>
              </a:rPr>
              <a:t>Glare and Visibility Forum, Geneva, </a:t>
            </a:r>
            <a:endParaRPr lang="pl-PL" sz="2400" b="1">
              <a:solidFill>
                <a:srgbClr val="005BB1"/>
              </a:solidFill>
            </a:endParaRPr>
          </a:p>
          <a:p>
            <a:pPr algn="ctr"/>
            <a:r>
              <a:rPr lang="en-GB" sz="2400" b="1">
                <a:solidFill>
                  <a:srgbClr val="005BB1"/>
                </a:solidFill>
              </a:rPr>
              <a:t>22 October 2018</a:t>
            </a:r>
            <a:endParaRPr lang="pl-PL" sz="2400" b="1">
              <a:solidFill>
                <a:srgbClr val="005BB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3" name="Group 24"/>
          <p:cNvGrpSpPr>
            <a:grpSpLocks/>
          </p:cNvGrpSpPr>
          <p:nvPr/>
        </p:nvGrpSpPr>
        <p:grpSpPr bwMode="auto">
          <a:xfrm>
            <a:off x="1482725" y="336550"/>
            <a:ext cx="10472738" cy="858838"/>
            <a:chOff x="1483113" y="2171756"/>
            <a:chExt cx="9565887" cy="452023"/>
          </a:xfrm>
        </p:grpSpPr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1483113" y="2217711"/>
              <a:ext cx="271157" cy="294942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49158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3200" b="1"/>
                <a:t>DARKNESS HAS VERY DIFFERENT EFFECTS </a:t>
              </a:r>
              <a:endParaRPr lang="pl-PL" sz="3200" b="1"/>
            </a:p>
            <a:p>
              <a:pPr algn="ctr"/>
              <a:r>
                <a:rPr lang="en-US" sz="3200" b="1"/>
                <a:t>BY CRASH TYPE </a:t>
              </a:r>
              <a:endParaRPr lang="pl-PL" sz="3200" b="1"/>
            </a:p>
          </p:txBody>
        </p:sp>
      </p:grpSp>
      <p:sp>
        <p:nvSpPr>
          <p:cNvPr id="49154" name="Prostokąt 39"/>
          <p:cNvSpPr>
            <a:spLocks noChangeArrowheads="1"/>
          </p:cNvSpPr>
          <p:nvPr/>
        </p:nvSpPr>
        <p:spPr bwMode="auto">
          <a:xfrm>
            <a:off x="8593138" y="3808413"/>
            <a:ext cx="215741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  <a:p>
            <a:r>
              <a:rPr lang="pl-PL"/>
              <a:t> </a:t>
            </a:r>
            <a:r>
              <a:rPr lang="pl-PL">
                <a:solidFill>
                  <a:srgbClr val="005BB1"/>
                </a:solidFill>
              </a:rPr>
              <a:t>M. J. Flannagan</a:t>
            </a:r>
          </a:p>
          <a:p>
            <a:r>
              <a:rPr lang="pl-PL">
                <a:solidFill>
                  <a:srgbClr val="005BB1"/>
                </a:solidFill>
              </a:rPr>
              <a:t>UMTRI</a:t>
            </a:r>
          </a:p>
        </p:txBody>
      </p:sp>
      <p:sp>
        <p:nvSpPr>
          <p:cNvPr id="49155" name="Prostokąt 9"/>
          <p:cNvSpPr>
            <a:spLocks noChangeArrowheads="1"/>
          </p:cNvSpPr>
          <p:nvPr/>
        </p:nvSpPr>
        <p:spPr bwMode="auto">
          <a:xfrm>
            <a:off x="2252663" y="1473200"/>
            <a:ext cx="9278937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  <a:p>
            <a:r>
              <a:rPr lang="en-US" sz="2800"/>
              <a:t>For fatal crashes, darkness increases risk by factors of:</a:t>
            </a:r>
            <a:endParaRPr lang="pl-PL" sz="2800"/>
          </a:p>
          <a:p>
            <a:r>
              <a:rPr lang="en-US" sz="2800"/>
              <a:t> </a:t>
            </a:r>
          </a:p>
          <a:p>
            <a:r>
              <a:rPr lang="pl-PL" sz="2800"/>
              <a:t>- Two-vehicle 		1.33</a:t>
            </a:r>
          </a:p>
          <a:p>
            <a:pPr>
              <a:buFontTx/>
              <a:buChar char="-"/>
            </a:pPr>
            <a:r>
              <a:rPr lang="pl-PL" sz="2800"/>
              <a:t> Road departure		0.99</a:t>
            </a:r>
          </a:p>
          <a:p>
            <a:pPr>
              <a:buFontTx/>
              <a:buChar char="-"/>
            </a:pPr>
            <a:r>
              <a:rPr lang="pl-PL" sz="2800"/>
              <a:t> </a:t>
            </a:r>
            <a:r>
              <a:rPr lang="pl-PL" sz="2800" b="1"/>
              <a:t>Pedestrian 		4.14</a:t>
            </a:r>
          </a:p>
          <a:p>
            <a:pPr>
              <a:buFontTx/>
              <a:buChar char="-"/>
            </a:pPr>
            <a:r>
              <a:rPr lang="pl-PL" sz="2800" b="1"/>
              <a:t> Animal 			4.60</a:t>
            </a:r>
          </a:p>
          <a:p>
            <a:pPr>
              <a:buFontTx/>
              <a:buChar char="-"/>
            </a:pPr>
            <a:endParaRPr lang="pl-PL" sz="2800"/>
          </a:p>
          <a:p>
            <a:pPr>
              <a:buFontTx/>
              <a:buChar char="-"/>
            </a:pPr>
            <a:endParaRPr lang="pl-PL" sz="2800"/>
          </a:p>
        </p:txBody>
      </p:sp>
      <p:sp>
        <p:nvSpPr>
          <p:cNvPr id="49156" name="pole tekstowe 8"/>
          <p:cNvSpPr txBox="1">
            <a:spLocks noChangeArrowheads="1"/>
          </p:cNvSpPr>
          <p:nvPr/>
        </p:nvSpPr>
        <p:spPr bwMode="auto">
          <a:xfrm>
            <a:off x="-96838" y="1773238"/>
            <a:ext cx="1966913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rgbClr val="005BB1"/>
                </a:solidFill>
              </a:rPr>
              <a:t>GTB </a:t>
            </a:r>
            <a:endParaRPr lang="pl-PL" sz="2400" b="1">
              <a:solidFill>
                <a:srgbClr val="005BB1"/>
              </a:solidFill>
            </a:endParaRPr>
          </a:p>
          <a:p>
            <a:pPr algn="ctr"/>
            <a:r>
              <a:rPr lang="en-GB" sz="2400" b="1">
                <a:solidFill>
                  <a:srgbClr val="005BB1"/>
                </a:solidFill>
              </a:rPr>
              <a:t>Glare and Visibility Forum, Geneva, </a:t>
            </a:r>
            <a:endParaRPr lang="pl-PL" sz="2400" b="1">
              <a:solidFill>
                <a:srgbClr val="005BB1"/>
              </a:solidFill>
            </a:endParaRPr>
          </a:p>
          <a:p>
            <a:pPr algn="ctr"/>
            <a:r>
              <a:rPr lang="en-GB" sz="2400" b="1">
                <a:solidFill>
                  <a:srgbClr val="005BB1"/>
                </a:solidFill>
              </a:rPr>
              <a:t>22 October 2018</a:t>
            </a:r>
            <a:endParaRPr lang="pl-PL" sz="2400" b="1">
              <a:solidFill>
                <a:srgbClr val="005BB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1" name="Group 24"/>
          <p:cNvGrpSpPr>
            <a:grpSpLocks/>
          </p:cNvGrpSpPr>
          <p:nvPr/>
        </p:nvGrpSpPr>
        <p:grpSpPr bwMode="auto">
          <a:xfrm>
            <a:off x="1384300" y="2081213"/>
            <a:ext cx="10487025" cy="1136650"/>
            <a:chOff x="1483113" y="2171756"/>
            <a:chExt cx="9565887" cy="452023"/>
          </a:xfrm>
        </p:grpSpPr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1483113" y="2217842"/>
              <a:ext cx="270788" cy="215910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51204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>
                <a:lnSpc>
                  <a:spcPct val="80000"/>
                </a:lnSpc>
              </a:pPr>
              <a:r>
                <a:rPr lang="en-GB" sz="2600" b="1"/>
                <a:t>FOR FATAL PEDESTRIAN CRASHES, </a:t>
              </a:r>
              <a:endParaRPr lang="pl-PL" sz="2600" b="1"/>
            </a:p>
            <a:p>
              <a:pPr algn="just">
                <a:lnSpc>
                  <a:spcPct val="80000"/>
                </a:lnSpc>
              </a:pPr>
              <a:endParaRPr lang="pl-PL" sz="2600" b="1"/>
            </a:p>
            <a:p>
              <a:pPr algn="just">
                <a:lnSpc>
                  <a:spcPct val="80000"/>
                </a:lnSpc>
              </a:pPr>
              <a:r>
                <a:rPr lang="en-GB" sz="2600" b="1"/>
                <a:t>DARKNESS INCREASES RISK BY FACTORS OF </a:t>
              </a:r>
              <a:r>
                <a:rPr lang="en-GB" sz="3600" b="1">
                  <a:solidFill>
                    <a:srgbClr val="FF0000"/>
                  </a:solidFill>
                </a:rPr>
                <a:t>12</a:t>
              </a:r>
            </a:p>
          </p:txBody>
        </p:sp>
      </p:grpSp>
      <p:sp>
        <p:nvSpPr>
          <p:cNvPr id="51202" name="pole tekstowe 7"/>
          <p:cNvSpPr txBox="1">
            <a:spLocks noChangeArrowheads="1"/>
          </p:cNvSpPr>
          <p:nvPr/>
        </p:nvSpPr>
        <p:spPr bwMode="auto">
          <a:xfrm>
            <a:off x="198438" y="842963"/>
            <a:ext cx="14827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b="1">
                <a:solidFill>
                  <a:srgbClr val="005BB1"/>
                </a:solidFill>
              </a:rPr>
              <a:t>Poland</a:t>
            </a:r>
          </a:p>
          <a:p>
            <a:pPr algn="ctr"/>
            <a:endParaRPr lang="pl-PL" sz="2400" b="1">
              <a:solidFill>
                <a:srgbClr val="005BB1"/>
              </a:solidFill>
            </a:endParaRPr>
          </a:p>
          <a:p>
            <a:pPr algn="ctr"/>
            <a:endParaRPr lang="pl-PL" sz="2400">
              <a:solidFill>
                <a:srgbClr val="005BB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pole tekstowe 7"/>
          <p:cNvSpPr txBox="1">
            <a:spLocks noChangeArrowheads="1"/>
          </p:cNvSpPr>
          <p:nvPr/>
        </p:nvSpPr>
        <p:spPr bwMode="auto">
          <a:xfrm>
            <a:off x="0" y="842963"/>
            <a:ext cx="16811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b="1">
                <a:solidFill>
                  <a:srgbClr val="005BB1"/>
                </a:solidFill>
              </a:rPr>
              <a:t>Proposal</a:t>
            </a:r>
          </a:p>
          <a:p>
            <a:pPr algn="ctr"/>
            <a:endParaRPr lang="pl-PL" sz="2400" b="1">
              <a:solidFill>
                <a:srgbClr val="005BB1"/>
              </a:solidFill>
            </a:endParaRPr>
          </a:p>
          <a:p>
            <a:pPr algn="ctr"/>
            <a:endParaRPr lang="pl-PL" sz="2400">
              <a:solidFill>
                <a:srgbClr val="005BB1"/>
              </a:solidFill>
            </a:endParaRPr>
          </a:p>
        </p:txBody>
      </p:sp>
      <p:pic>
        <p:nvPicPr>
          <p:cNvPr id="5325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434975"/>
            <a:ext cx="6883400" cy="561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pole tekstowe 7"/>
          <p:cNvSpPr txBox="1">
            <a:spLocks noChangeArrowheads="1"/>
          </p:cNvSpPr>
          <p:nvPr/>
        </p:nvSpPr>
        <p:spPr bwMode="auto">
          <a:xfrm>
            <a:off x="0" y="842963"/>
            <a:ext cx="16811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b="1">
                <a:solidFill>
                  <a:srgbClr val="005BB1"/>
                </a:solidFill>
              </a:rPr>
              <a:t>Proposal</a:t>
            </a:r>
          </a:p>
          <a:p>
            <a:pPr algn="ctr"/>
            <a:endParaRPr lang="pl-PL" sz="2400" b="1">
              <a:solidFill>
                <a:srgbClr val="005BB1"/>
              </a:solidFill>
            </a:endParaRPr>
          </a:p>
          <a:p>
            <a:pPr algn="ctr"/>
            <a:endParaRPr lang="pl-PL" sz="2400">
              <a:solidFill>
                <a:srgbClr val="005BB1"/>
              </a:solidFill>
            </a:endParaRPr>
          </a:p>
        </p:txBody>
      </p:sp>
      <p:sp>
        <p:nvSpPr>
          <p:cNvPr id="55298" name="Rectangle 4"/>
          <p:cNvSpPr>
            <a:spLocks noChangeArrowheads="1"/>
          </p:cNvSpPr>
          <p:nvPr/>
        </p:nvSpPr>
        <p:spPr bwMode="auto">
          <a:xfrm>
            <a:off x="2109788" y="500063"/>
            <a:ext cx="9906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/>
              <a:t>Current technology of (static) automatic levelling devices is compatible  with repeatability for any load distribution on the car better than possible to measure (better than ± 0.1%). </a:t>
            </a:r>
            <a:endParaRPr lang="pl-PL"/>
          </a:p>
          <a:p>
            <a:r>
              <a:rPr lang="pl-PL"/>
              <a:t>As general rule it </a:t>
            </a:r>
            <a:r>
              <a:rPr lang="en-GB"/>
              <a:t>is proposed to restrict  “box” to ± 0.2% from initial aim value as the best choice. </a:t>
            </a:r>
          </a:p>
        </p:txBody>
      </p:sp>
      <p:pic>
        <p:nvPicPr>
          <p:cNvPr id="5529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1689100"/>
            <a:ext cx="566102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pole tekstowe 7"/>
          <p:cNvSpPr txBox="1">
            <a:spLocks noChangeArrowheads="1"/>
          </p:cNvSpPr>
          <p:nvPr/>
        </p:nvSpPr>
        <p:spPr bwMode="auto">
          <a:xfrm>
            <a:off x="0" y="842963"/>
            <a:ext cx="16811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rgbClr val="005BB1"/>
                </a:solidFill>
              </a:rPr>
              <a:t>Proposal</a:t>
            </a:r>
          </a:p>
          <a:p>
            <a:pPr algn="ctr"/>
            <a:endParaRPr lang="pl-PL" sz="2400" b="1">
              <a:solidFill>
                <a:srgbClr val="005BB1"/>
              </a:solidFill>
            </a:endParaRPr>
          </a:p>
          <a:p>
            <a:pPr algn="ctr"/>
            <a:endParaRPr lang="pl-PL" sz="2400">
              <a:solidFill>
                <a:srgbClr val="005BB1"/>
              </a:solidFill>
            </a:endParaRPr>
          </a:p>
        </p:txBody>
      </p:sp>
      <p:sp>
        <p:nvSpPr>
          <p:cNvPr id="57346" name="Rectangle 3"/>
          <p:cNvSpPr>
            <a:spLocks noChangeArrowheads="1"/>
          </p:cNvSpPr>
          <p:nvPr/>
        </p:nvSpPr>
        <p:spPr bwMode="auto">
          <a:xfrm>
            <a:off x="2109788" y="1157288"/>
            <a:ext cx="99060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 b="1"/>
              <a:t>Above requirements are optimal from safety and „technology neutral” point of view </a:t>
            </a:r>
          </a:p>
          <a:p>
            <a:endParaRPr lang="en-GB" b="1"/>
          </a:p>
          <a:p>
            <a:endParaRPr lang="en-GB" b="1"/>
          </a:p>
          <a:p>
            <a:r>
              <a:rPr lang="en-GB" b="1"/>
              <a:t>However while it is impossible to meet above requirements because of design constraints of vehicle which are impossible to avoid</a:t>
            </a:r>
            <a:r>
              <a:rPr lang="en-GB"/>
              <a:t> </a:t>
            </a:r>
            <a:r>
              <a:rPr lang="en-GB" b="1"/>
              <a:t> </a:t>
            </a:r>
          </a:p>
          <a:p>
            <a:endParaRPr lang="en-GB" b="1"/>
          </a:p>
          <a:p>
            <a:endParaRPr lang="en-GB" b="1"/>
          </a:p>
          <a:p>
            <a:pPr algn="ctr"/>
            <a:r>
              <a:rPr lang="en-GB" b="1"/>
              <a:t>it is proposed to allow </a:t>
            </a:r>
          </a:p>
          <a:p>
            <a:pPr algn="ctr"/>
            <a:endParaRPr lang="en-GB" b="1"/>
          </a:p>
          <a:p>
            <a:pPr algn="ctr"/>
            <a:endParaRPr lang="en-GB" b="1"/>
          </a:p>
          <a:p>
            <a:r>
              <a:rPr lang="en-GB" b="1"/>
              <a:t>values of levelling tolerances (”box shape”) as offered in GRE/2020/8/Rev.2</a:t>
            </a:r>
            <a:r>
              <a:rPr lang="en-GB"/>
              <a:t> </a:t>
            </a:r>
            <a:endParaRPr lang="en-GB" b="1"/>
          </a:p>
          <a:p>
            <a:pPr algn="ctr"/>
            <a:endParaRPr lang="en-GB" b="1"/>
          </a:p>
          <a:p>
            <a:pPr algn="ctr"/>
            <a:endParaRPr lang="en-GB" b="1"/>
          </a:p>
          <a:p>
            <a:pPr algn="ctr"/>
            <a:endParaRPr lang="en-GB"/>
          </a:p>
          <a:p>
            <a:endParaRPr lang="pl-PL"/>
          </a:p>
          <a:p>
            <a:endParaRPr lang="pl-PL"/>
          </a:p>
          <a:p>
            <a:endParaRPr lang="pl-PL"/>
          </a:p>
          <a:p>
            <a:r>
              <a:rPr lang="en-GB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24"/>
          <p:cNvGrpSpPr>
            <a:grpSpLocks/>
          </p:cNvGrpSpPr>
          <p:nvPr/>
        </p:nvGrpSpPr>
        <p:grpSpPr bwMode="auto">
          <a:xfrm>
            <a:off x="1482725" y="336550"/>
            <a:ext cx="10472738" cy="858838"/>
            <a:chOff x="1483113" y="2171756"/>
            <a:chExt cx="9565887" cy="452023"/>
          </a:xfrm>
        </p:grpSpPr>
        <p:sp>
          <p:nvSpPr>
            <p:cNvPr id="35" name="Rectangle 25"/>
            <p:cNvSpPr>
              <a:spLocks noChangeArrowheads="1"/>
            </p:cNvSpPr>
            <p:nvPr/>
          </p:nvSpPr>
          <p:spPr bwMode="auto">
            <a:xfrm>
              <a:off x="1483113" y="2217711"/>
              <a:ext cx="271157" cy="294942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22533" name="Title 1"/>
            <p:cNvSpPr txBox="1">
              <a:spLocks/>
            </p:cNvSpPr>
            <p:nvPr/>
          </p:nvSpPr>
          <p:spPr bwMode="auto">
            <a:xfrm>
              <a:off x="1967281" y="2171756"/>
              <a:ext cx="9081719" cy="452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l-PL" sz="3200" b="1"/>
                <a:t>Reg. 48</a:t>
              </a:r>
            </a:p>
          </p:txBody>
        </p:sp>
      </p:grpSp>
      <p:sp>
        <p:nvSpPr>
          <p:cNvPr id="22530" name="pole tekstowe 8"/>
          <p:cNvSpPr txBox="1">
            <a:spLocks noChangeArrowheads="1"/>
          </p:cNvSpPr>
          <p:nvPr/>
        </p:nvSpPr>
        <p:spPr bwMode="auto">
          <a:xfrm>
            <a:off x="-96838" y="1773238"/>
            <a:ext cx="19669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b="1">
                <a:solidFill>
                  <a:srgbClr val="005BB1"/>
                </a:solidFill>
              </a:rPr>
              <a:t>Existing </a:t>
            </a:r>
          </a:p>
          <a:p>
            <a:pPr algn="ctr"/>
            <a:r>
              <a:rPr lang="pl-PL" sz="2400" b="1">
                <a:solidFill>
                  <a:srgbClr val="005BB1"/>
                </a:solidFill>
              </a:rPr>
              <a:t>situation</a:t>
            </a:r>
          </a:p>
        </p:txBody>
      </p:sp>
      <p:pic>
        <p:nvPicPr>
          <p:cNvPr id="2253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9425" y="1589088"/>
            <a:ext cx="4735513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pole tekstowe 7"/>
          <p:cNvSpPr txBox="1">
            <a:spLocks noChangeArrowheads="1"/>
          </p:cNvSpPr>
          <p:nvPr/>
        </p:nvSpPr>
        <p:spPr bwMode="auto">
          <a:xfrm>
            <a:off x="0" y="842963"/>
            <a:ext cx="16811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rgbClr val="005BB1"/>
                </a:solidFill>
              </a:rPr>
              <a:t>Proposal</a:t>
            </a:r>
          </a:p>
          <a:p>
            <a:pPr algn="ctr"/>
            <a:endParaRPr lang="en-GB" sz="2400" b="1">
              <a:solidFill>
                <a:srgbClr val="005BB1"/>
              </a:solidFill>
            </a:endParaRPr>
          </a:p>
          <a:p>
            <a:pPr algn="ctr"/>
            <a:endParaRPr lang="pl-PL" sz="2400">
              <a:solidFill>
                <a:srgbClr val="005BB1"/>
              </a:solidFill>
            </a:endParaRPr>
          </a:p>
        </p:txBody>
      </p:sp>
      <p:sp>
        <p:nvSpPr>
          <p:cNvPr id="59394" name="Rectangle 3"/>
          <p:cNvSpPr>
            <a:spLocks noChangeArrowheads="1"/>
          </p:cNvSpPr>
          <p:nvPr/>
        </p:nvSpPr>
        <p:spPr bwMode="auto">
          <a:xfrm>
            <a:off x="2109788" y="911225"/>
            <a:ext cx="990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pl-PL" b="1"/>
              <a:t>ALTERNATIVE POSSIBILITY AS IN</a:t>
            </a:r>
            <a:r>
              <a:rPr lang="pl-PL"/>
              <a:t> </a:t>
            </a:r>
            <a:r>
              <a:rPr lang="en-GB" b="1"/>
              <a:t>GRE/2020/8/Rev.2</a:t>
            </a:r>
            <a:r>
              <a:rPr lang="pl-PL"/>
              <a:t> </a:t>
            </a:r>
            <a:endParaRPr lang="en-GB"/>
          </a:p>
        </p:txBody>
      </p:sp>
      <p:pic>
        <p:nvPicPr>
          <p:cNvPr id="5939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94238" y="1858963"/>
            <a:ext cx="4995862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pole tekstowe 7"/>
          <p:cNvSpPr txBox="1">
            <a:spLocks noChangeArrowheads="1"/>
          </p:cNvSpPr>
          <p:nvPr/>
        </p:nvSpPr>
        <p:spPr bwMode="auto">
          <a:xfrm>
            <a:off x="0" y="842963"/>
            <a:ext cx="16811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b="1">
                <a:solidFill>
                  <a:srgbClr val="005BB1"/>
                </a:solidFill>
              </a:rPr>
              <a:t>FINALLY</a:t>
            </a:r>
          </a:p>
          <a:p>
            <a:pPr algn="ctr"/>
            <a:endParaRPr lang="pl-PL" sz="2400" b="1">
              <a:solidFill>
                <a:srgbClr val="005BB1"/>
              </a:solidFill>
            </a:endParaRPr>
          </a:p>
          <a:p>
            <a:pPr algn="ctr"/>
            <a:endParaRPr lang="pl-PL" sz="2400">
              <a:solidFill>
                <a:srgbClr val="005BB1"/>
              </a:solidFill>
            </a:endParaRP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2109788" y="1119188"/>
            <a:ext cx="99060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GB" b="1"/>
              <a:t>Proposed solution IS OPTIMUM because allow TO AVIOD</a:t>
            </a:r>
          </a:p>
          <a:p>
            <a:pPr algn="ctr"/>
            <a:r>
              <a:rPr lang="en-GB" b="1"/>
              <a:t>AN UNSATISFACTORY COMPROMISE</a:t>
            </a:r>
            <a:r>
              <a:rPr lang="en-GB"/>
              <a:t>:</a:t>
            </a:r>
            <a:endParaRPr lang="en-GB" b="1"/>
          </a:p>
          <a:p>
            <a:endParaRPr lang="en-GB" b="1"/>
          </a:p>
          <a:p>
            <a:endParaRPr lang="en-GB" b="1"/>
          </a:p>
          <a:p>
            <a:pPr>
              <a:buFontTx/>
              <a:buChar char="•"/>
            </a:pPr>
            <a:r>
              <a:rPr lang="en-GB" b="1"/>
              <a:t> REQUIRE OPTIMAL BALANCE BETWEEN ROAD ILLUMINATION AND GLARE</a:t>
            </a:r>
          </a:p>
          <a:p>
            <a:endParaRPr lang="en-GB" b="1"/>
          </a:p>
          <a:p>
            <a:pPr algn="ctr"/>
            <a:endParaRPr lang="en-GB" b="1"/>
          </a:p>
          <a:p>
            <a:endParaRPr lang="en-GB" b="1"/>
          </a:p>
          <a:p>
            <a:pPr>
              <a:buFontTx/>
              <a:buChar char="•"/>
            </a:pPr>
            <a:r>
              <a:rPr lang="en-GB" b="1"/>
              <a:t> ALLOWS EXCEPTIONS BUT</a:t>
            </a:r>
            <a:r>
              <a:rPr lang="en-GB"/>
              <a:t> </a:t>
            </a:r>
            <a:r>
              <a:rPr lang="en-GB" b="1"/>
              <a:t>ONLY WHEN REALLY NECESSARY</a:t>
            </a:r>
            <a:r>
              <a:rPr lang="en-US" b="1"/>
              <a:t> </a:t>
            </a:r>
            <a:endParaRPr lang="pl-PL" b="1"/>
          </a:p>
          <a:p>
            <a:pPr algn="ctr"/>
            <a:endParaRPr lang="pl-PL"/>
          </a:p>
          <a:p>
            <a:endParaRPr lang="pl-PL"/>
          </a:p>
          <a:p>
            <a:r>
              <a:rPr lang="pl-PL" i="1"/>
              <a:t>A similar solution was applied in many other paragraphs of Reg. No 48 (e.g. </a:t>
            </a:r>
            <a:r>
              <a:rPr lang="en-GB" i="1"/>
              <a:t>6.5.4.3.</a:t>
            </a:r>
            <a:r>
              <a:rPr lang="pl-PL" i="1"/>
              <a:t>; </a:t>
            </a:r>
            <a:r>
              <a:rPr lang="en-GB" i="1"/>
              <a:t>6.7.4.2.1.</a:t>
            </a:r>
            <a:r>
              <a:rPr lang="pl-PL" i="1"/>
              <a:t>; </a:t>
            </a:r>
            <a:r>
              <a:rPr lang="en-GB" i="1"/>
              <a:t>6.9.4.2.</a:t>
            </a:r>
            <a:r>
              <a:rPr lang="pl-PL" i="1"/>
              <a:t>; </a:t>
            </a:r>
            <a:r>
              <a:rPr lang="en-GB" i="1"/>
              <a:t>6.10.4.2.</a:t>
            </a:r>
            <a:r>
              <a:rPr lang="pl-PL" i="1"/>
              <a:t>; </a:t>
            </a:r>
            <a:r>
              <a:rPr lang="en-GB" i="1"/>
              <a:t>6.14.4.2.</a:t>
            </a:r>
            <a:r>
              <a:rPr lang="pl-PL" i="1"/>
              <a:t>; </a:t>
            </a:r>
            <a:r>
              <a:rPr lang="en-GB" i="1"/>
              <a:t>6.15.4.2.</a:t>
            </a:r>
            <a:r>
              <a:rPr lang="pl-PL" i="1"/>
              <a:t>; </a:t>
            </a:r>
            <a:r>
              <a:rPr lang="en-GB" i="1"/>
              <a:t>6.17.4.2.</a:t>
            </a:r>
            <a:r>
              <a:rPr lang="pl-PL" i="1"/>
              <a:t>; </a:t>
            </a:r>
            <a:r>
              <a:rPr lang="en-GB" i="1"/>
              <a:t>6.17.4.3.</a:t>
            </a:r>
            <a:r>
              <a:rPr lang="pl-PL" i="1"/>
              <a:t>; </a:t>
            </a:r>
            <a:r>
              <a:rPr lang="en-GB" i="1"/>
              <a:t>6.18.4.2.</a:t>
            </a:r>
            <a:r>
              <a:rPr lang="pl-PL" i="1"/>
              <a:t>; </a:t>
            </a:r>
            <a:r>
              <a:rPr lang="en-GB" i="1"/>
              <a:t>6.18.4.3.</a:t>
            </a:r>
            <a:r>
              <a:rPr lang="pl-PL" i="1"/>
              <a:t>; </a:t>
            </a:r>
            <a:r>
              <a:rPr lang="en-GB" i="1"/>
              <a:t>6.19.7.3.</a:t>
            </a:r>
            <a:r>
              <a:rPr lang="pl-PL" i="1"/>
              <a:t>; </a:t>
            </a:r>
            <a:r>
              <a:rPr lang="en-GB" i="1"/>
              <a:t>6.21.1.2.3.</a:t>
            </a:r>
            <a:r>
              <a:rPr lang="pl-PL" i="1"/>
              <a:t>; </a:t>
            </a:r>
            <a:r>
              <a:rPr lang="en-GB" i="1"/>
              <a:t>6.21.7.1.</a:t>
            </a:r>
            <a:r>
              <a:rPr lang="pl-PL" i="1"/>
              <a:t>; </a:t>
            </a:r>
            <a:r>
              <a:rPr lang="en-GB" i="1"/>
              <a:t>6.21.1.2.3.</a:t>
            </a:r>
            <a:r>
              <a:rPr lang="pl-PL" i="1"/>
              <a:t>; </a:t>
            </a:r>
            <a:r>
              <a:rPr lang="en-GB" i="1"/>
              <a:t>6.21.7.1.</a:t>
            </a:r>
            <a:r>
              <a:rPr lang="pl-PL" i="1"/>
              <a:t>) </a:t>
            </a:r>
          </a:p>
          <a:p>
            <a:endParaRPr lang="pl-PL" i="1"/>
          </a:p>
          <a:p>
            <a:r>
              <a:rPr lang="en-GB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 txBox="1">
            <a:spLocks/>
          </p:cNvSpPr>
          <p:nvPr/>
        </p:nvSpPr>
        <p:spPr bwMode="auto">
          <a:xfrm>
            <a:off x="177800" y="2347913"/>
            <a:ext cx="552291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3200" b="1">
                <a:solidFill>
                  <a:srgbClr val="2F5597"/>
                </a:solidFill>
                <a:latin typeface="Calibri" pitchFamily="34" charset="0"/>
              </a:rPr>
              <a:t>Thank you for attention</a:t>
            </a:r>
          </a:p>
        </p:txBody>
      </p:sp>
      <p:sp>
        <p:nvSpPr>
          <p:cNvPr id="63490" name="TextBox 6"/>
          <p:cNvSpPr txBox="1">
            <a:spLocks noChangeArrowheads="1"/>
          </p:cNvSpPr>
          <p:nvPr/>
        </p:nvSpPr>
        <p:spPr bwMode="auto">
          <a:xfrm>
            <a:off x="8170863" y="-784225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63491" name="TextBox 7"/>
          <p:cNvSpPr txBox="1">
            <a:spLocks noChangeArrowheads="1"/>
          </p:cNvSpPr>
          <p:nvPr/>
        </p:nvSpPr>
        <p:spPr bwMode="auto">
          <a:xfrm>
            <a:off x="-479425" y="987425"/>
            <a:ext cx="1857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Line 4"/>
          <p:cNvSpPr>
            <a:spLocks noChangeShapeType="1"/>
          </p:cNvSpPr>
          <p:nvPr/>
        </p:nvSpPr>
        <p:spPr bwMode="auto">
          <a:xfrm flipH="1">
            <a:off x="1870075" y="3544888"/>
            <a:ext cx="10225088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2457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91725" y="2794000"/>
            <a:ext cx="2143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Oval 7"/>
          <p:cNvSpPr>
            <a:spLocks noChangeArrowheads="1"/>
          </p:cNvSpPr>
          <p:nvPr/>
        </p:nvSpPr>
        <p:spPr bwMode="auto">
          <a:xfrm>
            <a:off x="10380663" y="3228975"/>
            <a:ext cx="215900" cy="2603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4580" name="Oval 8"/>
          <p:cNvSpPr>
            <a:spLocks noChangeArrowheads="1"/>
          </p:cNvSpPr>
          <p:nvPr/>
        </p:nvSpPr>
        <p:spPr bwMode="auto">
          <a:xfrm>
            <a:off x="11542713" y="3228975"/>
            <a:ext cx="215900" cy="2603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pic>
        <p:nvPicPr>
          <p:cNvPr id="24581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247650"/>
            <a:ext cx="2660650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Oval 11"/>
          <p:cNvSpPr>
            <a:spLocks noChangeArrowheads="1"/>
          </p:cNvSpPr>
          <p:nvPr/>
        </p:nvSpPr>
        <p:spPr bwMode="auto">
          <a:xfrm flipV="1">
            <a:off x="1930400" y="15732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pic>
        <p:nvPicPr>
          <p:cNvPr id="24583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247650"/>
            <a:ext cx="2660650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269" name="Oval 13"/>
          <p:cNvSpPr>
            <a:spLocks noChangeArrowheads="1"/>
          </p:cNvSpPr>
          <p:nvPr/>
        </p:nvSpPr>
        <p:spPr bwMode="auto">
          <a:xfrm flipV="1">
            <a:off x="1930400" y="15732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96270" name="Oval 14"/>
          <p:cNvSpPr>
            <a:spLocks noChangeArrowheads="1"/>
          </p:cNvSpPr>
          <p:nvPr/>
        </p:nvSpPr>
        <p:spPr bwMode="auto">
          <a:xfrm flipV="1">
            <a:off x="1611313" y="157321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96271" name="Oval 15"/>
          <p:cNvSpPr>
            <a:spLocks noChangeArrowheads="1"/>
          </p:cNvSpPr>
          <p:nvPr/>
        </p:nvSpPr>
        <p:spPr bwMode="auto">
          <a:xfrm flipV="1">
            <a:off x="2838450" y="15732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96272" name="Line 16"/>
          <p:cNvSpPr>
            <a:spLocks noChangeShapeType="1"/>
          </p:cNvSpPr>
          <p:nvPr/>
        </p:nvSpPr>
        <p:spPr bwMode="auto">
          <a:xfrm flipH="1">
            <a:off x="5927725" y="3189288"/>
            <a:ext cx="426085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96274" name="Line 18"/>
          <p:cNvSpPr>
            <a:spLocks noChangeShapeType="1"/>
          </p:cNvSpPr>
          <p:nvPr/>
        </p:nvSpPr>
        <p:spPr bwMode="auto">
          <a:xfrm flipH="1">
            <a:off x="1870075" y="3189288"/>
            <a:ext cx="831850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96276" name="Line 20"/>
          <p:cNvSpPr>
            <a:spLocks noChangeShapeType="1"/>
          </p:cNvSpPr>
          <p:nvPr/>
        </p:nvSpPr>
        <p:spPr bwMode="auto">
          <a:xfrm flipH="1">
            <a:off x="9013825" y="3197225"/>
            <a:ext cx="117475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4590" name="Text Box 35"/>
          <p:cNvSpPr txBox="1">
            <a:spLocks noChangeArrowheads="1"/>
          </p:cNvSpPr>
          <p:nvPr/>
        </p:nvSpPr>
        <p:spPr bwMode="auto">
          <a:xfrm>
            <a:off x="2636838" y="4732338"/>
            <a:ext cx="7743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At the moment, t</a:t>
            </a:r>
            <a:r>
              <a:rPr lang="en-US" sz="2000"/>
              <a:t>here are very wide </a:t>
            </a:r>
            <a:r>
              <a:rPr lang="en-GB" sz="2000"/>
              <a:t>load/ levelling tolerance</a:t>
            </a:r>
            <a:r>
              <a:rPr lang="pl-PL" sz="2000"/>
              <a:t>s</a:t>
            </a:r>
            <a:endParaRPr lang="en-GB" sz="2000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492750" y="3641725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75m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8274050" y="3641725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30m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611313" y="3641725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150m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9" grpId="0" animBg="1"/>
      <p:bldP spid="96270" grpId="0" animBg="1"/>
      <p:bldP spid="96271" grpId="0" animBg="1"/>
      <p:bldP spid="96272" grpId="0" animBg="1"/>
      <p:bldP spid="96274" grpId="0" animBg="1"/>
      <p:bldP spid="96276" grpId="0" animBg="1"/>
      <p:bldP spid="245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Line 2"/>
          <p:cNvSpPr>
            <a:spLocks noChangeShapeType="1"/>
          </p:cNvSpPr>
          <p:nvPr/>
        </p:nvSpPr>
        <p:spPr bwMode="auto">
          <a:xfrm flipH="1">
            <a:off x="1870075" y="3544888"/>
            <a:ext cx="10225088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2662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247650"/>
            <a:ext cx="2660650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Oval 4"/>
          <p:cNvSpPr>
            <a:spLocks noChangeArrowheads="1"/>
          </p:cNvSpPr>
          <p:nvPr/>
        </p:nvSpPr>
        <p:spPr bwMode="auto">
          <a:xfrm flipV="1">
            <a:off x="1930400" y="15732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247650"/>
            <a:ext cx="2660650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83" name="Oval 7"/>
          <p:cNvSpPr>
            <a:spLocks noChangeArrowheads="1"/>
          </p:cNvSpPr>
          <p:nvPr/>
        </p:nvSpPr>
        <p:spPr bwMode="auto">
          <a:xfrm flipV="1">
            <a:off x="1306513" y="15652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pic>
        <p:nvPicPr>
          <p:cNvPr id="26630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28661">
            <a:off x="9998075" y="2833688"/>
            <a:ext cx="2143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Oval 15"/>
          <p:cNvSpPr>
            <a:spLocks noChangeArrowheads="1"/>
          </p:cNvSpPr>
          <p:nvPr/>
        </p:nvSpPr>
        <p:spPr bwMode="auto">
          <a:xfrm>
            <a:off x="10380663" y="3228975"/>
            <a:ext cx="215900" cy="2603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6632" name="Oval 16"/>
          <p:cNvSpPr>
            <a:spLocks noChangeArrowheads="1"/>
          </p:cNvSpPr>
          <p:nvPr/>
        </p:nvSpPr>
        <p:spPr bwMode="auto">
          <a:xfrm>
            <a:off x="11542713" y="3228975"/>
            <a:ext cx="215900" cy="2603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6633" name="Line 11"/>
          <p:cNvSpPr>
            <a:spLocks noChangeShapeType="1"/>
          </p:cNvSpPr>
          <p:nvPr/>
        </p:nvSpPr>
        <p:spPr bwMode="auto">
          <a:xfrm rot="246291" flipH="1">
            <a:off x="1120775" y="2816225"/>
            <a:ext cx="9058275" cy="612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26993" name="Text Box 17"/>
          <p:cNvSpPr txBox="1">
            <a:spLocks noChangeArrowheads="1"/>
          </p:cNvSpPr>
          <p:nvPr/>
        </p:nvSpPr>
        <p:spPr bwMode="auto">
          <a:xfrm>
            <a:off x="2636838" y="4732338"/>
            <a:ext cx="6491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/>
              <a:t>Necessity to use MANUAL LEVELING DEVICE</a:t>
            </a:r>
          </a:p>
        </p:txBody>
      </p:sp>
      <p:sp>
        <p:nvSpPr>
          <p:cNvPr id="26636" name="Line 11"/>
          <p:cNvSpPr>
            <a:spLocks noChangeShapeType="1"/>
          </p:cNvSpPr>
          <p:nvPr/>
        </p:nvSpPr>
        <p:spPr bwMode="auto">
          <a:xfrm rot="246291" flipH="1">
            <a:off x="5927725" y="2979738"/>
            <a:ext cx="4260850" cy="720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6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00023 L 0.07383 -0.00023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 animBg="1"/>
      <p:bldP spid="126983" grpId="1" animBg="1"/>
      <p:bldP spid="26633" grpId="0" animBg="1"/>
      <p:bldP spid="266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85375" y="2789238"/>
            <a:ext cx="2143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Line 4"/>
          <p:cNvSpPr>
            <a:spLocks noChangeShapeType="1"/>
          </p:cNvSpPr>
          <p:nvPr/>
        </p:nvSpPr>
        <p:spPr bwMode="auto">
          <a:xfrm flipH="1">
            <a:off x="1870075" y="3544888"/>
            <a:ext cx="10225088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85375" y="2789238"/>
            <a:ext cx="2143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8" name="Line 6"/>
          <p:cNvSpPr>
            <a:spLocks noChangeShapeType="1"/>
          </p:cNvSpPr>
          <p:nvPr/>
        </p:nvSpPr>
        <p:spPr bwMode="auto">
          <a:xfrm flipH="1">
            <a:off x="9013825" y="3189288"/>
            <a:ext cx="117475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8677" name="Oval 7"/>
          <p:cNvSpPr>
            <a:spLocks noChangeArrowheads="1"/>
          </p:cNvSpPr>
          <p:nvPr/>
        </p:nvSpPr>
        <p:spPr bwMode="auto">
          <a:xfrm>
            <a:off x="10380663" y="3228975"/>
            <a:ext cx="215900" cy="2603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8678" name="Oval 8"/>
          <p:cNvSpPr>
            <a:spLocks noChangeArrowheads="1"/>
          </p:cNvSpPr>
          <p:nvPr/>
        </p:nvSpPr>
        <p:spPr bwMode="auto">
          <a:xfrm>
            <a:off x="11542713" y="3228975"/>
            <a:ext cx="215900" cy="2603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20841" name="Line 9"/>
          <p:cNvSpPr>
            <a:spLocks noChangeShapeType="1"/>
          </p:cNvSpPr>
          <p:nvPr/>
        </p:nvSpPr>
        <p:spPr bwMode="auto">
          <a:xfrm flipH="1">
            <a:off x="1870075" y="3189288"/>
            <a:ext cx="831850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20842" name="Line 10"/>
          <p:cNvSpPr>
            <a:spLocks noChangeShapeType="1"/>
          </p:cNvSpPr>
          <p:nvPr/>
        </p:nvSpPr>
        <p:spPr bwMode="auto">
          <a:xfrm flipH="1">
            <a:off x="7178675" y="3189288"/>
            <a:ext cx="300990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20843" name="Line 11"/>
          <p:cNvSpPr>
            <a:spLocks noChangeShapeType="1"/>
          </p:cNvSpPr>
          <p:nvPr/>
        </p:nvSpPr>
        <p:spPr bwMode="auto">
          <a:xfrm flipH="1">
            <a:off x="8267700" y="3189288"/>
            <a:ext cx="1920875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20844" name="Line 12"/>
          <p:cNvSpPr>
            <a:spLocks noChangeShapeType="1"/>
          </p:cNvSpPr>
          <p:nvPr/>
        </p:nvSpPr>
        <p:spPr bwMode="auto">
          <a:xfrm flipH="1">
            <a:off x="4746625" y="3189288"/>
            <a:ext cx="544195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20835" name="Line 3"/>
          <p:cNvSpPr>
            <a:spLocks noChangeShapeType="1"/>
          </p:cNvSpPr>
          <p:nvPr/>
        </p:nvSpPr>
        <p:spPr bwMode="auto">
          <a:xfrm flipH="1">
            <a:off x="5927725" y="3189288"/>
            <a:ext cx="426085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8684" name="Text Box 33"/>
          <p:cNvSpPr txBox="1">
            <a:spLocks noChangeArrowheads="1"/>
          </p:cNvSpPr>
          <p:nvPr/>
        </p:nvSpPr>
        <p:spPr bwMode="auto">
          <a:xfrm>
            <a:off x="2636838" y="4732338"/>
            <a:ext cx="6491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8" grpId="0" animBg="1"/>
      <p:bldP spid="120841" grpId="0" animBg="1"/>
      <p:bldP spid="120841" grpId="1" animBg="1"/>
      <p:bldP spid="120841" grpId="2" animBg="1"/>
      <p:bldP spid="120842" grpId="0" animBg="1"/>
      <p:bldP spid="120842" grpId="1" animBg="1"/>
      <p:bldP spid="120843" grpId="0" animBg="1"/>
      <p:bldP spid="120843" grpId="1" animBg="1"/>
      <p:bldP spid="120844" grpId="0" animBg="1"/>
      <p:bldP spid="120844" grpId="1" animBg="1"/>
      <p:bldP spid="120835" grpId="0" animBg="1"/>
      <p:bldP spid="12083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85375" y="2789238"/>
            <a:ext cx="2143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Oval 7"/>
          <p:cNvSpPr>
            <a:spLocks noChangeArrowheads="1"/>
          </p:cNvSpPr>
          <p:nvPr/>
        </p:nvSpPr>
        <p:spPr bwMode="auto">
          <a:xfrm>
            <a:off x="10380663" y="3228975"/>
            <a:ext cx="215900" cy="2603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0723" name="Oval 8"/>
          <p:cNvSpPr>
            <a:spLocks noChangeArrowheads="1"/>
          </p:cNvSpPr>
          <p:nvPr/>
        </p:nvSpPr>
        <p:spPr bwMode="auto">
          <a:xfrm>
            <a:off x="11542713" y="3228975"/>
            <a:ext cx="215900" cy="2603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pSp>
        <p:nvGrpSpPr>
          <p:cNvPr id="122893" name="Group 13"/>
          <p:cNvGrpSpPr>
            <a:grpSpLocks/>
          </p:cNvGrpSpPr>
          <p:nvPr/>
        </p:nvGrpSpPr>
        <p:grpSpPr bwMode="auto">
          <a:xfrm flipH="1">
            <a:off x="12168188" y="3016250"/>
            <a:ext cx="1498600" cy="469900"/>
            <a:chOff x="5921" y="3001"/>
            <a:chExt cx="1350" cy="441"/>
          </a:xfrm>
        </p:grpSpPr>
        <p:pic>
          <p:nvPicPr>
            <p:cNvPr id="30733" name="Picture 1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21" y="3001"/>
              <a:ext cx="135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4" name="Picture 1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21" y="3001"/>
              <a:ext cx="135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35" name="Oval 16"/>
            <p:cNvSpPr>
              <a:spLocks noChangeArrowheads="1"/>
            </p:cNvSpPr>
            <p:nvPr/>
          </p:nvSpPr>
          <p:spPr bwMode="auto">
            <a:xfrm>
              <a:off x="6170" y="3278"/>
              <a:ext cx="136" cy="16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0736" name="Oval 17"/>
            <p:cNvSpPr>
              <a:spLocks noChangeArrowheads="1"/>
            </p:cNvSpPr>
            <p:nvPr/>
          </p:nvSpPr>
          <p:spPr bwMode="auto">
            <a:xfrm>
              <a:off x="6902" y="3278"/>
              <a:ext cx="136" cy="16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30725" name="Line 3"/>
          <p:cNvSpPr>
            <a:spLocks noChangeShapeType="1"/>
          </p:cNvSpPr>
          <p:nvPr/>
        </p:nvSpPr>
        <p:spPr bwMode="auto">
          <a:xfrm flipH="1">
            <a:off x="5927725" y="3189288"/>
            <a:ext cx="426085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26" name="Line 4"/>
          <p:cNvSpPr>
            <a:spLocks noChangeShapeType="1"/>
          </p:cNvSpPr>
          <p:nvPr/>
        </p:nvSpPr>
        <p:spPr bwMode="auto">
          <a:xfrm flipH="1">
            <a:off x="1870075" y="3544888"/>
            <a:ext cx="10225088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 flipH="1">
            <a:off x="9013825" y="3189288"/>
            <a:ext cx="117475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 flipH="1">
            <a:off x="1870075" y="3189288"/>
            <a:ext cx="831850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 flipH="1">
            <a:off x="7178675" y="3189288"/>
            <a:ext cx="300990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30" name="Line 11"/>
          <p:cNvSpPr>
            <a:spLocks noChangeShapeType="1"/>
          </p:cNvSpPr>
          <p:nvPr/>
        </p:nvSpPr>
        <p:spPr bwMode="auto">
          <a:xfrm flipH="1">
            <a:off x="8267700" y="3189288"/>
            <a:ext cx="1920875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 flipH="1">
            <a:off x="4746625" y="3189288"/>
            <a:ext cx="544195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0732" name="Text Box 25"/>
          <p:cNvSpPr txBox="1">
            <a:spLocks noChangeArrowheads="1"/>
          </p:cNvSpPr>
          <p:nvPr/>
        </p:nvSpPr>
        <p:spPr bwMode="auto">
          <a:xfrm>
            <a:off x="2636838" y="4732338"/>
            <a:ext cx="64912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sz="2000"/>
              <a:t>GLARE FOR IDEAL SITUTION</a:t>
            </a:r>
          </a:p>
          <a:p>
            <a:pPr algn="ctr">
              <a:spcBef>
                <a:spcPct val="50000"/>
              </a:spcBef>
            </a:pPr>
            <a:r>
              <a:rPr lang="pl-PL" sz="2000"/>
              <a:t>height of headlamp below 0.95 cm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52038" y="2343150"/>
            <a:ext cx="2143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52038" y="2343150"/>
            <a:ext cx="2143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4707" name="Group 19"/>
          <p:cNvGrpSpPr>
            <a:grpSpLocks/>
          </p:cNvGrpSpPr>
          <p:nvPr/>
        </p:nvGrpSpPr>
        <p:grpSpPr bwMode="auto">
          <a:xfrm flipH="1">
            <a:off x="8382000" y="3041650"/>
            <a:ext cx="1498600" cy="469900"/>
            <a:chOff x="5921" y="3001"/>
            <a:chExt cx="1350" cy="441"/>
          </a:xfrm>
        </p:grpSpPr>
        <p:pic>
          <p:nvPicPr>
            <p:cNvPr id="32801" name="Picture 2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21" y="3001"/>
              <a:ext cx="135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802" name="Picture 2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21" y="3001"/>
              <a:ext cx="135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803" name="Oval 22"/>
            <p:cNvSpPr>
              <a:spLocks noChangeArrowheads="1"/>
            </p:cNvSpPr>
            <p:nvPr/>
          </p:nvSpPr>
          <p:spPr bwMode="auto">
            <a:xfrm>
              <a:off x="6170" y="3278"/>
              <a:ext cx="136" cy="16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2804" name="Oval 23"/>
            <p:cNvSpPr>
              <a:spLocks noChangeArrowheads="1"/>
            </p:cNvSpPr>
            <p:nvPr/>
          </p:nvSpPr>
          <p:spPr bwMode="auto">
            <a:xfrm>
              <a:off x="6902" y="3278"/>
              <a:ext cx="136" cy="16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14736" name="AutoShape 48"/>
          <p:cNvSpPr>
            <a:spLocks noChangeArrowheads="1"/>
          </p:cNvSpPr>
          <p:nvPr/>
        </p:nvSpPr>
        <p:spPr bwMode="auto">
          <a:xfrm rot="10883322" flipV="1">
            <a:off x="7400925" y="2743200"/>
            <a:ext cx="2711450" cy="1066800"/>
          </a:xfrm>
          <a:prstGeom prst="rtTriangle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pSp>
        <p:nvGrpSpPr>
          <p:cNvPr id="114712" name="Group 24"/>
          <p:cNvGrpSpPr>
            <a:grpSpLocks/>
          </p:cNvGrpSpPr>
          <p:nvPr/>
        </p:nvGrpSpPr>
        <p:grpSpPr bwMode="auto">
          <a:xfrm flipH="1">
            <a:off x="5230813" y="3041650"/>
            <a:ext cx="1498600" cy="469900"/>
            <a:chOff x="5921" y="3001"/>
            <a:chExt cx="1350" cy="441"/>
          </a:xfrm>
        </p:grpSpPr>
        <p:pic>
          <p:nvPicPr>
            <p:cNvPr id="32797" name="Picture 2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21" y="3001"/>
              <a:ext cx="135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8" name="Picture 2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21" y="3001"/>
              <a:ext cx="135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99" name="Oval 27"/>
            <p:cNvSpPr>
              <a:spLocks noChangeArrowheads="1"/>
            </p:cNvSpPr>
            <p:nvPr/>
          </p:nvSpPr>
          <p:spPr bwMode="auto">
            <a:xfrm>
              <a:off x="6170" y="3278"/>
              <a:ext cx="136" cy="16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2800" name="Oval 28"/>
            <p:cNvSpPr>
              <a:spLocks noChangeArrowheads="1"/>
            </p:cNvSpPr>
            <p:nvPr/>
          </p:nvSpPr>
          <p:spPr bwMode="auto">
            <a:xfrm>
              <a:off x="6902" y="3278"/>
              <a:ext cx="136" cy="16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grpSp>
        <p:nvGrpSpPr>
          <p:cNvPr id="114717" name="Group 29"/>
          <p:cNvGrpSpPr>
            <a:grpSpLocks/>
          </p:cNvGrpSpPr>
          <p:nvPr/>
        </p:nvGrpSpPr>
        <p:grpSpPr bwMode="auto">
          <a:xfrm flipH="1">
            <a:off x="1181100" y="3033713"/>
            <a:ext cx="1498600" cy="469900"/>
            <a:chOff x="5921" y="3001"/>
            <a:chExt cx="1350" cy="441"/>
          </a:xfrm>
        </p:grpSpPr>
        <p:pic>
          <p:nvPicPr>
            <p:cNvPr id="32793" name="Picture 3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21" y="3001"/>
              <a:ext cx="135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94" name="Picture 3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21" y="3001"/>
              <a:ext cx="135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95" name="Oval 32"/>
            <p:cNvSpPr>
              <a:spLocks noChangeArrowheads="1"/>
            </p:cNvSpPr>
            <p:nvPr/>
          </p:nvSpPr>
          <p:spPr bwMode="auto">
            <a:xfrm>
              <a:off x="6170" y="3278"/>
              <a:ext cx="136" cy="16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2796" name="Oval 33"/>
            <p:cNvSpPr>
              <a:spLocks noChangeArrowheads="1"/>
            </p:cNvSpPr>
            <p:nvPr/>
          </p:nvSpPr>
          <p:spPr bwMode="auto">
            <a:xfrm>
              <a:off x="6902" y="3278"/>
              <a:ext cx="136" cy="16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14735" name="AutoShape 47"/>
          <p:cNvSpPr>
            <a:spLocks noChangeArrowheads="1"/>
          </p:cNvSpPr>
          <p:nvPr/>
        </p:nvSpPr>
        <p:spPr bwMode="auto">
          <a:xfrm rot="-345779">
            <a:off x="-200025" y="2733675"/>
            <a:ext cx="10375900" cy="519113"/>
          </a:xfrm>
          <a:prstGeom prst="rtTriangle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2" name="AutoShape 48"/>
          <p:cNvSpPr>
            <a:spLocks noChangeArrowheads="1"/>
          </p:cNvSpPr>
          <p:nvPr/>
        </p:nvSpPr>
        <p:spPr bwMode="auto">
          <a:xfrm rot="-1159330">
            <a:off x="955675" y="2165350"/>
            <a:ext cx="9142413" cy="2136775"/>
          </a:xfrm>
          <a:prstGeom prst="rtTriangle">
            <a:avLst/>
          </a:prstGeom>
          <a:solidFill>
            <a:srgbClr val="FFFF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2777" name="Rectangle 49"/>
          <p:cNvSpPr>
            <a:spLocks noChangeArrowheads="1"/>
          </p:cNvSpPr>
          <p:nvPr/>
        </p:nvSpPr>
        <p:spPr bwMode="auto">
          <a:xfrm>
            <a:off x="-200025" y="3544888"/>
            <a:ext cx="11385550" cy="2497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2778" name="Line 2"/>
          <p:cNvSpPr>
            <a:spLocks noChangeShapeType="1"/>
          </p:cNvSpPr>
          <p:nvPr/>
        </p:nvSpPr>
        <p:spPr bwMode="auto">
          <a:xfrm flipH="1">
            <a:off x="0" y="3544888"/>
            <a:ext cx="12095163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14693" name="Line 5"/>
          <p:cNvSpPr>
            <a:spLocks noChangeShapeType="1"/>
          </p:cNvSpPr>
          <p:nvPr/>
        </p:nvSpPr>
        <p:spPr bwMode="auto">
          <a:xfrm flipH="1">
            <a:off x="2252663" y="2743200"/>
            <a:ext cx="7902575" cy="8016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14692" name="Line 4"/>
          <p:cNvSpPr>
            <a:spLocks noChangeShapeType="1"/>
          </p:cNvSpPr>
          <p:nvPr/>
        </p:nvSpPr>
        <p:spPr bwMode="auto">
          <a:xfrm flipH="1">
            <a:off x="-1722438" y="2743200"/>
            <a:ext cx="11877676" cy="533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32781" name="Picture 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247650"/>
            <a:ext cx="2660650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2" name="Oval 35"/>
          <p:cNvSpPr>
            <a:spLocks noChangeArrowheads="1"/>
          </p:cNvSpPr>
          <p:nvPr/>
        </p:nvSpPr>
        <p:spPr bwMode="auto">
          <a:xfrm flipV="1">
            <a:off x="1930400" y="157321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pic>
        <p:nvPicPr>
          <p:cNvPr id="32783" name="Picture 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247650"/>
            <a:ext cx="2660650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725" name="Oval 37"/>
          <p:cNvSpPr>
            <a:spLocks noChangeArrowheads="1"/>
          </p:cNvSpPr>
          <p:nvPr/>
        </p:nvSpPr>
        <p:spPr bwMode="auto">
          <a:xfrm flipV="1">
            <a:off x="1947863" y="10318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14726" name="Oval 38"/>
          <p:cNvSpPr>
            <a:spLocks noChangeArrowheads="1"/>
          </p:cNvSpPr>
          <p:nvPr/>
        </p:nvSpPr>
        <p:spPr bwMode="auto">
          <a:xfrm flipV="1">
            <a:off x="1611313" y="10318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14727" name="Oval 39"/>
          <p:cNvSpPr>
            <a:spLocks noChangeArrowheads="1"/>
          </p:cNvSpPr>
          <p:nvPr/>
        </p:nvSpPr>
        <p:spPr bwMode="auto">
          <a:xfrm flipV="1">
            <a:off x="3141663" y="10318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14694" name="Line 6"/>
          <p:cNvSpPr>
            <a:spLocks noChangeShapeType="1"/>
          </p:cNvSpPr>
          <p:nvPr/>
        </p:nvSpPr>
        <p:spPr bwMode="auto">
          <a:xfrm flipH="1">
            <a:off x="7954963" y="2743200"/>
            <a:ext cx="2200275" cy="8016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788" name="Oval 7"/>
          <p:cNvSpPr>
            <a:spLocks noChangeArrowheads="1"/>
          </p:cNvSpPr>
          <p:nvPr/>
        </p:nvSpPr>
        <p:spPr bwMode="auto">
          <a:xfrm>
            <a:off x="10348913" y="2835275"/>
            <a:ext cx="215900" cy="6540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2789" name="Oval 8"/>
          <p:cNvSpPr>
            <a:spLocks noChangeArrowheads="1"/>
          </p:cNvSpPr>
          <p:nvPr/>
        </p:nvSpPr>
        <p:spPr bwMode="auto">
          <a:xfrm>
            <a:off x="11526838" y="2835275"/>
            <a:ext cx="215900" cy="6540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2790" name="Text Box 46"/>
          <p:cNvSpPr txBox="1">
            <a:spLocks noChangeArrowheads="1"/>
          </p:cNvSpPr>
          <p:nvPr/>
        </p:nvSpPr>
        <p:spPr bwMode="auto">
          <a:xfrm>
            <a:off x="2636838" y="4732338"/>
            <a:ext cx="64912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/>
              <a:t>GLARE FOR higher mounted headlamps</a:t>
            </a:r>
          </a:p>
          <a:p>
            <a:pPr algn="ctr">
              <a:spcBef>
                <a:spcPct val="50000"/>
              </a:spcBef>
            </a:pPr>
            <a:r>
              <a:rPr lang="en-GB" sz="2000"/>
              <a:t>height of headlamp over 1.0 m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7654925" y="3641725"/>
            <a:ext cx="113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33m</a:t>
            </a: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1835150" y="3633788"/>
            <a:ext cx="113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100m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4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4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4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4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35" grpId="0" animBg="1"/>
      <p:bldP spid="2" grpId="0" animBg="1"/>
      <p:bldP spid="114693" grpId="0" animBg="1"/>
      <p:bldP spid="114692" grpId="0" animBg="1"/>
      <p:bldP spid="114725" grpId="0" animBg="1"/>
      <p:bldP spid="114726" grpId="0" animBg="1"/>
      <p:bldP spid="114727" grpId="0" animBg="1"/>
      <p:bldP spid="114694" grpId="0" animBg="1"/>
      <p:bldP spid="34852" grpId="0"/>
      <p:bldP spid="348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46389">
            <a:off x="9993313" y="2828925"/>
            <a:ext cx="2143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Oval 3"/>
          <p:cNvSpPr>
            <a:spLocks noChangeArrowheads="1"/>
          </p:cNvSpPr>
          <p:nvPr/>
        </p:nvSpPr>
        <p:spPr bwMode="auto">
          <a:xfrm>
            <a:off x="10380663" y="3228975"/>
            <a:ext cx="215900" cy="2603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4819" name="Oval 4"/>
          <p:cNvSpPr>
            <a:spLocks noChangeArrowheads="1"/>
          </p:cNvSpPr>
          <p:nvPr/>
        </p:nvSpPr>
        <p:spPr bwMode="auto">
          <a:xfrm>
            <a:off x="11542713" y="3228975"/>
            <a:ext cx="215900" cy="2603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grpSp>
        <p:nvGrpSpPr>
          <p:cNvPr id="145413" name="Group 5"/>
          <p:cNvGrpSpPr>
            <a:grpSpLocks/>
          </p:cNvGrpSpPr>
          <p:nvPr/>
        </p:nvGrpSpPr>
        <p:grpSpPr bwMode="auto">
          <a:xfrm flipH="1">
            <a:off x="12168188" y="3016250"/>
            <a:ext cx="1498600" cy="469900"/>
            <a:chOff x="5921" y="3001"/>
            <a:chExt cx="1350" cy="441"/>
          </a:xfrm>
        </p:grpSpPr>
        <p:pic>
          <p:nvPicPr>
            <p:cNvPr id="34831" name="Picture 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21" y="3001"/>
              <a:ext cx="135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32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21" y="3001"/>
              <a:ext cx="1350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33" name="Oval 8"/>
            <p:cNvSpPr>
              <a:spLocks noChangeArrowheads="1"/>
            </p:cNvSpPr>
            <p:nvPr/>
          </p:nvSpPr>
          <p:spPr bwMode="auto">
            <a:xfrm>
              <a:off x="6170" y="3278"/>
              <a:ext cx="136" cy="16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34834" name="Oval 9"/>
            <p:cNvSpPr>
              <a:spLocks noChangeArrowheads="1"/>
            </p:cNvSpPr>
            <p:nvPr/>
          </p:nvSpPr>
          <p:spPr bwMode="auto">
            <a:xfrm>
              <a:off x="6902" y="3278"/>
              <a:ext cx="136" cy="164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34821" name="Line 10"/>
          <p:cNvSpPr>
            <a:spLocks noChangeShapeType="1"/>
          </p:cNvSpPr>
          <p:nvPr/>
        </p:nvSpPr>
        <p:spPr bwMode="auto">
          <a:xfrm flipH="1">
            <a:off x="5927725" y="3189288"/>
            <a:ext cx="426085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4822" name="Line 11"/>
          <p:cNvSpPr>
            <a:spLocks noChangeShapeType="1"/>
          </p:cNvSpPr>
          <p:nvPr/>
        </p:nvSpPr>
        <p:spPr bwMode="auto">
          <a:xfrm flipH="1">
            <a:off x="1870075" y="3544888"/>
            <a:ext cx="10225088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4823" name="Line 12"/>
          <p:cNvSpPr>
            <a:spLocks noChangeShapeType="1"/>
          </p:cNvSpPr>
          <p:nvPr/>
        </p:nvSpPr>
        <p:spPr bwMode="auto">
          <a:xfrm flipH="1">
            <a:off x="9013825" y="3189288"/>
            <a:ext cx="117475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4824" name="Line 13"/>
          <p:cNvSpPr>
            <a:spLocks noChangeShapeType="1"/>
          </p:cNvSpPr>
          <p:nvPr/>
        </p:nvSpPr>
        <p:spPr bwMode="auto">
          <a:xfrm flipH="1">
            <a:off x="1870075" y="3189288"/>
            <a:ext cx="831850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4825" name="Line 14"/>
          <p:cNvSpPr>
            <a:spLocks noChangeShapeType="1"/>
          </p:cNvSpPr>
          <p:nvPr/>
        </p:nvSpPr>
        <p:spPr bwMode="auto">
          <a:xfrm flipH="1">
            <a:off x="7178675" y="3189288"/>
            <a:ext cx="300990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4826" name="Line 15"/>
          <p:cNvSpPr>
            <a:spLocks noChangeShapeType="1"/>
          </p:cNvSpPr>
          <p:nvPr/>
        </p:nvSpPr>
        <p:spPr bwMode="auto">
          <a:xfrm flipH="1">
            <a:off x="8267700" y="3189288"/>
            <a:ext cx="1920875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4827" name="Line 16"/>
          <p:cNvSpPr>
            <a:spLocks noChangeShapeType="1"/>
          </p:cNvSpPr>
          <p:nvPr/>
        </p:nvSpPr>
        <p:spPr bwMode="auto">
          <a:xfrm flipH="1">
            <a:off x="4746625" y="3189288"/>
            <a:ext cx="544195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4828" name="Text Box 17"/>
          <p:cNvSpPr txBox="1">
            <a:spLocks noChangeArrowheads="1"/>
          </p:cNvSpPr>
          <p:nvPr/>
        </p:nvSpPr>
        <p:spPr bwMode="auto">
          <a:xfrm>
            <a:off x="1546225" y="4732338"/>
            <a:ext cx="10212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/>
              <a:t>GLARE FOR REAL SITUTION – improper use of manual levelling device</a:t>
            </a:r>
          </a:p>
        </p:txBody>
      </p:sp>
      <p:sp>
        <p:nvSpPr>
          <p:cNvPr id="145428" name="AutoShape 20"/>
          <p:cNvSpPr>
            <a:spLocks noChangeArrowheads="1"/>
          </p:cNvSpPr>
          <p:nvPr/>
        </p:nvSpPr>
        <p:spPr bwMode="auto">
          <a:xfrm rot="-135141">
            <a:off x="1868488" y="2541588"/>
            <a:ext cx="8318500" cy="803275"/>
          </a:xfrm>
          <a:prstGeom prst="rtTriangle">
            <a:avLst/>
          </a:prstGeom>
          <a:solidFill>
            <a:srgbClr val="FFFF00">
              <a:alpha val="5686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145429" name="Line 21"/>
          <p:cNvSpPr>
            <a:spLocks noChangeShapeType="1"/>
          </p:cNvSpPr>
          <p:nvPr/>
        </p:nvSpPr>
        <p:spPr bwMode="auto">
          <a:xfrm flipH="1" flipV="1">
            <a:off x="1868488" y="2667000"/>
            <a:ext cx="8320087" cy="5365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28" grpId="0" animBg="1"/>
      <p:bldP spid="1454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pole tekstowe 8"/>
          <p:cNvSpPr txBox="1">
            <a:spLocks noChangeArrowheads="1"/>
          </p:cNvSpPr>
          <p:nvPr/>
        </p:nvSpPr>
        <p:spPr bwMode="auto">
          <a:xfrm>
            <a:off x="-96838" y="1963738"/>
            <a:ext cx="19669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b="1">
                <a:solidFill>
                  <a:srgbClr val="005BB1"/>
                </a:solidFill>
              </a:rPr>
              <a:t>MISTAKE</a:t>
            </a:r>
          </a:p>
          <a:p>
            <a:pPr algn="ctr"/>
            <a:r>
              <a:rPr lang="pl-PL" sz="2400" b="1">
                <a:solidFill>
                  <a:srgbClr val="005BB1"/>
                </a:solidFill>
              </a:rPr>
              <a:t>OF</a:t>
            </a:r>
          </a:p>
          <a:p>
            <a:pPr algn="ctr"/>
            <a:r>
              <a:rPr lang="pl-PL" sz="2400" b="1">
                <a:solidFill>
                  <a:srgbClr val="005BB1"/>
                </a:solidFill>
              </a:rPr>
              <a:t>GRE/2020/8/Rev.2 </a:t>
            </a:r>
          </a:p>
          <a:p>
            <a:pPr algn="ctr"/>
            <a:endParaRPr lang="pl-PL" sz="2400" b="1">
              <a:solidFill>
                <a:srgbClr val="005BB1"/>
              </a:solidFill>
            </a:endParaRPr>
          </a:p>
          <a:p>
            <a:pPr algn="ctr"/>
            <a:endParaRPr lang="pl-PL" sz="2400" b="1">
              <a:solidFill>
                <a:srgbClr val="005BB1"/>
              </a:solidFill>
            </a:endParaRP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343275" y="1470025"/>
            <a:ext cx="8135938" cy="380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INITIAL AIM</a:t>
            </a:r>
            <a:r>
              <a:rPr lang="pl-PL" b="1"/>
              <a:t> ISSUE</a:t>
            </a:r>
            <a:r>
              <a:rPr lang="en-GB" b="1"/>
              <a:t> </a:t>
            </a:r>
            <a:r>
              <a:rPr lang="en-GB" b="1">
                <a:solidFill>
                  <a:srgbClr val="FF0000"/>
                </a:solidFill>
              </a:rPr>
              <a:t>ANYWHERE</a:t>
            </a:r>
            <a:r>
              <a:rPr lang="en-GB" b="1"/>
              <a:t> INSIDE BOX</a:t>
            </a:r>
            <a:r>
              <a:rPr lang="en-GB"/>
              <a:t> 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 lvl="1">
              <a:spcBef>
                <a:spcPct val="50000"/>
              </a:spcBef>
            </a:pPr>
            <a:r>
              <a:rPr lang="en-GB"/>
              <a:t>Poland proposed initial aim anywhere inside box </a:t>
            </a:r>
            <a:r>
              <a:rPr lang="en-GB" b="1" u="sng"/>
              <a:t>for IWG-VGL</a:t>
            </a:r>
            <a:r>
              <a:rPr lang="en-GB"/>
              <a:t> </a:t>
            </a:r>
          </a:p>
          <a:p>
            <a:pPr lvl="1">
              <a:spcBef>
                <a:spcPct val="50000"/>
              </a:spcBef>
            </a:pPr>
            <a:r>
              <a:rPr lang="en-GB"/>
              <a:t>because of OICA request for prolonged use of manual levelling device</a:t>
            </a:r>
          </a:p>
          <a:p>
            <a:pPr lvl="1">
              <a:spcBef>
                <a:spcPct val="50000"/>
              </a:spcBef>
            </a:pPr>
            <a:r>
              <a:rPr lang="en-GB" b="1" u="sng"/>
              <a:t>For today – automatic levelling only</a:t>
            </a:r>
          </a:p>
          <a:p>
            <a:pPr lvl="1">
              <a:spcBef>
                <a:spcPct val="50000"/>
              </a:spcBef>
            </a:pPr>
            <a:r>
              <a:rPr lang="en-GB"/>
              <a:t>Justification no longer valid - </a:t>
            </a:r>
            <a:r>
              <a:rPr lang="en-GB">
                <a:solidFill>
                  <a:srgbClr val="FF0000"/>
                </a:solidFill>
              </a:rPr>
              <a:t>Poland withdraws proposal for initial aim anywhere inside box </a:t>
            </a:r>
          </a:p>
          <a:p>
            <a:pPr lvl="1">
              <a:spcBef>
                <a:spcPct val="50000"/>
              </a:spcBef>
            </a:pPr>
            <a:r>
              <a:rPr lang="en-GB"/>
              <a:t>Initial aim should be </a:t>
            </a:r>
            <a:r>
              <a:rPr lang="en-GB" b="1"/>
              <a:t>performance based</a:t>
            </a:r>
            <a:r>
              <a:rPr lang="en-GB"/>
              <a:t> – the same road illumination for each mounting height</a:t>
            </a:r>
          </a:p>
          <a:p>
            <a:pPr>
              <a:spcBef>
                <a:spcPct val="50000"/>
              </a:spcBef>
            </a:pPr>
            <a:endParaRPr lang="en-GB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0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0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8ED306-7A33-4997-9C72-A3720E8F17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EE337AF-F95D-4F93-977F-73182F4D1B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2504CB-9807-4177-BFD5-1C31F560CAF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3128</TotalTime>
  <Words>548</Words>
  <Application>Microsoft Office PowerPoint</Application>
  <PresentationFormat>Widescreen</PresentationFormat>
  <Paragraphs>114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Calibri</vt:lpstr>
      <vt:lpstr>Calibri Light</vt:lpstr>
      <vt:lpstr>Custom Design</vt:lpstr>
      <vt:lpstr>3_Custom Design</vt:lpstr>
      <vt:lpstr>1_Custom Design</vt:lpstr>
      <vt:lpstr>2_Custom Design</vt:lpstr>
      <vt:lpstr>4_Custom Design</vt:lpstr>
      <vt:lpstr>7_Custom Design</vt:lpstr>
      <vt:lpstr>5_Custom Design</vt:lpstr>
      <vt:lpstr>6_Custom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GŁÓWNY</dc:title>
  <dc:creator>Tymon Wodnicki</dc:creator>
  <cp:lastModifiedBy>secretariat</cp:lastModifiedBy>
  <cp:revision>187</cp:revision>
  <cp:lastPrinted>2018-02-10T22:05:03Z</cp:lastPrinted>
  <dcterms:created xsi:type="dcterms:W3CDTF">2018-02-07T15:36:04Z</dcterms:created>
  <dcterms:modified xsi:type="dcterms:W3CDTF">2021-10-26T19:41:26Z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