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77" r:id="rId5"/>
    <p:sldId id="271" r:id="rId6"/>
    <p:sldId id="272" r:id="rId7"/>
    <p:sldId id="274" r:id="rId8"/>
    <p:sldId id="273" r:id="rId9"/>
    <p:sldId id="275" r:id="rId10"/>
    <p:sldId id="27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ter Kooß" initials="DK" lastIdx="1" clrIdx="0">
    <p:extLst>
      <p:ext uri="{19B8F6BF-5375-455C-9EA6-DF929625EA0E}">
        <p15:presenceInfo xmlns:p15="http://schemas.microsoft.com/office/powerpoint/2012/main" userId="S-1-5-21-4221642223-3021098404-2485189453-17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9ADC5F1A-1315-4C65-A41B-A6EEA00C447E}"/>
    <pc:docChg chg="modSld">
      <pc:chgData name="Konstantin Glukhenkiy" userId="24b49d37-c936-4e44-8fab-4bfac34f62f4" providerId="ADAL" clId="{9ADC5F1A-1315-4C65-A41B-A6EEA00C447E}" dt="2021-10-18T08:22:32.948" v="3" actId="6549"/>
      <pc:docMkLst>
        <pc:docMk/>
      </pc:docMkLst>
      <pc:sldChg chg="modSp mod">
        <pc:chgData name="Konstantin Glukhenkiy" userId="24b49d37-c936-4e44-8fab-4bfac34f62f4" providerId="ADAL" clId="{9ADC5F1A-1315-4C65-A41B-A6EEA00C447E}" dt="2021-10-18T08:22:32.948" v="3" actId="6549"/>
        <pc:sldMkLst>
          <pc:docMk/>
          <pc:sldMk cId="617575491" sldId="277"/>
        </pc:sldMkLst>
        <pc:spChg chg="mod">
          <ac:chgData name="Konstantin Glukhenkiy" userId="24b49d37-c936-4e44-8fab-4bfac34f62f4" providerId="ADAL" clId="{9ADC5F1A-1315-4C65-A41B-A6EEA00C447E}" dt="2021-10-18T08:22:32.948" v="3" actId="6549"/>
          <ac:spMkLst>
            <pc:docMk/>
            <pc:sldMk cId="617575491" sldId="277"/>
            <ac:spMk id="2" creationId="{5C8D1885-A613-4566-8A27-5392B6C6CD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89955-1980-471E-A623-303AD4C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F33D78-ABB7-49EE-B2B9-D00DA7C2B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839047-EFFB-4203-9580-C1678FF0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D0E05D-4494-4B32-89F9-4C59616C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3D1ED-257B-41EB-BB52-182F0C0E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3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4855B-EB52-4F0F-A624-2D599029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AA0646-DBA1-4987-B654-B2D641094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55F1BB-9D84-45E3-9749-5677F8B5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29748D-D34A-4A37-BE1F-9C6AFE98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5D463C-6DED-48E3-8DA7-1C85066A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A8CB94-87D7-4829-B107-EE0CB6606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910AF3-FE01-436F-A058-1ABF94F29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BFF93A-576B-4F0A-A331-27290334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FEABF-6701-4679-BD64-EC3ADB96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B7E18-BC1E-4AA7-B336-2ADB645A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7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9FC01-231D-40D9-A06F-CBF5DC42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4F4429-B7A5-437E-8CCC-29795F13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93C7F9-5565-4344-910C-7EE7D65F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6B535-949B-407F-BCEE-424C5070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27DA9-1DF8-4C1F-86DE-40779F13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D3B3F-41F9-48FE-A8AB-76AF9A92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4A7C19-9BD3-4EC1-9A8A-D120A5876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E112C5-6260-4835-B0A2-4E94DB0F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064395-0880-4C09-B412-527F65BF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E14481-36B4-49C5-B000-39767624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2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57D90-ACC1-4A3C-8362-D5A7A159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615D9C-1839-4EE2-A916-CFF4235C9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67B16A-63BC-4410-9214-0F9CAF132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4AB9AD-EC87-4186-BACE-B6CFFA40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DFBCE-61F4-47E4-89D8-3A1E2FAF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FF7977-BB15-4579-8822-5E43C02C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BE0DE-3824-4B3C-9E02-987A99F8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4C65D2-6103-4A53-A310-B15AAA8C8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5E6960-3E1B-41FA-950A-28F29A8D6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3C945B-51C9-4F2D-824F-CA0B8FB45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E42CF9-9BDD-445F-988E-295DCEBCD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9E3167-D3D4-4E9A-A242-26327D07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995A95-1588-4F18-B713-E4747382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E3ED078-10CB-4D4E-9A9F-3C509C2B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87AA4-40D0-4F6B-AF00-DCF5BDD3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77A15D-3978-4221-B242-016065A2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57215E-8A19-4E81-BB50-A3CE65C5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DA3163-8310-4471-89DD-215F1A74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0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F283BD-66A5-4184-8616-2DBAFDDB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9113DDB-7AB2-4F40-9F80-85737308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8B0432-D500-46DB-AE30-F21EF75B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8FF38-7F00-47AC-BE67-EF02F937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C31B87-47FA-48C3-90F3-CB4F49B87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D1142A-8FB7-41F4-A89C-262A69E94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2AB1AA-EF57-491E-ABC6-139123C7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74DCA5-2A5F-47E0-8F1D-4698DE17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0D961-C04A-49E8-A705-CB968987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463F2-E0B0-4723-9004-FCF96AC2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1D5A6D-916F-4BB4-92E4-4CD4E465F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AAFBD7-672F-416C-9D90-12DD4E7BD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CFAE50-5939-450C-A6E5-633C95B7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D83CF5-8F07-4BC9-B580-660D96FE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1469E0-B13F-4937-950C-D7184734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B172414-44D1-456A-8F8F-9786B37B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964554-B5A1-4DCE-AED5-73A9234E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F01A6B-BD44-4F1E-B4C6-3DFCD5FA1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756F-5564-4174-8494-78DA1435B9A5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3FA54F-E239-4FBD-A4E3-E1D150912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26C640-0460-4842-9888-D43BEBF12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CE39-2102-4CCF-B502-443531D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D1885-A613-4566-8A27-5392B6C6C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334998"/>
          </a:xfrm>
        </p:spPr>
        <p:txBody>
          <a:bodyPr anchor="t">
            <a:normAutofit fontScale="90000"/>
          </a:bodyPr>
          <a:lstStyle/>
          <a:p>
            <a:br>
              <a:rPr lang="en-US" sz="2800" dirty="0"/>
            </a:br>
            <a:r>
              <a:rPr lang="en-US" sz="2800" dirty="0"/>
              <a:t>GRE 85 – 16</a:t>
            </a:r>
            <a:br>
              <a:rPr lang="en-US" sz="2800" dirty="0"/>
            </a:br>
            <a:r>
              <a:rPr lang="en-US" sz="2800" dirty="0"/>
              <a:t>Informal document</a:t>
            </a:r>
            <a:br>
              <a:rPr lang="en-US" sz="2800" dirty="0"/>
            </a:br>
            <a:r>
              <a:rPr lang="en-US" sz="2800" dirty="0"/>
              <a:t>Submitted by the experts from France and Germany* </a:t>
            </a:r>
            <a:br>
              <a:rPr lang="en-US" sz="2800" dirty="0"/>
            </a:br>
            <a:r>
              <a:rPr lang="en-US" dirty="0"/>
              <a:t>manufacturers logo</a:t>
            </a:r>
            <a:br>
              <a:rPr lang="en-US" dirty="0"/>
            </a:br>
            <a:r>
              <a:rPr lang="en-US" sz="3200" dirty="0"/>
              <a:t>Size versus visual acuity</a:t>
            </a:r>
            <a:br>
              <a:rPr lang="en-US" sz="3200" dirty="0"/>
            </a:br>
            <a:br>
              <a:rPr lang="en-US" sz="3200" dirty="0"/>
            </a:br>
            <a:r>
              <a:rPr lang="en-US" sz="2700" dirty="0"/>
              <a:t>This informal document gives additional information to the proposal (working document ECE/TRANS/WP.29/GRE/2020/5/Rev.2 prepared by experts from France and Germany) allowing the use of manufacturer logos inside the illuminant surface of a </a:t>
            </a:r>
            <a:r>
              <a:rPr lang="en-US" sz="2700" dirty="0" err="1"/>
              <a:t>signalling</a:t>
            </a:r>
            <a:r>
              <a:rPr lang="en-US" sz="2700" dirty="0"/>
              <a:t> lamps.</a:t>
            </a:r>
            <a:br>
              <a:rPr lang="en-US" sz="27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7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18284E6-B9C2-41C6-8ED9-72CDF69EA6CC}"/>
              </a:ext>
            </a:extLst>
          </p:cNvPr>
          <p:cNvSpPr txBox="1"/>
          <p:nvPr/>
        </p:nvSpPr>
        <p:spPr>
          <a:xfrm>
            <a:off x="997527" y="1828800"/>
            <a:ext cx="96573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proposed size is 100 cm²</a:t>
            </a:r>
          </a:p>
          <a:p>
            <a:endParaRPr lang="en-US" sz="2400" dirty="0"/>
          </a:p>
          <a:p>
            <a:r>
              <a:rPr lang="en-US" sz="2400" dirty="0"/>
              <a:t>Within this area, there will be a luminosity distribution visible, which allows </a:t>
            </a:r>
          </a:p>
          <a:p>
            <a:r>
              <a:rPr lang="en-US" sz="2400" dirty="0"/>
              <a:t>to identify the brand of the car manufacturer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2400" dirty="0">
                <a:sym typeface="Wingdings" panose="05000000000000000000" pitchFamily="2" charset="2"/>
              </a:rPr>
              <a:t> Smaller structures have to be detected by the human eye</a:t>
            </a:r>
          </a:p>
          <a:p>
            <a:r>
              <a:rPr lang="en-US" sz="2400" dirty="0">
                <a:sym typeface="Wingdings" panose="05000000000000000000" pitchFamily="2" charset="2"/>
              </a:rPr>
              <a:t>      inside the proposed area.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 The visual acuity is important!</a:t>
            </a:r>
            <a:endParaRPr lang="en-US" sz="24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636F396-C487-46E1-941F-8EC23AF27FD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Manufacturers logo </a:t>
            </a:r>
            <a:r>
              <a:rPr lang="en-US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4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4201BB8-DAB0-4B7D-ABC5-BE7A5926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Manufacturers logo </a:t>
            </a:r>
            <a:r>
              <a:rPr lang="en-US" dirty="0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3F28DD9-6383-4EDC-A11A-A05A62EAA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8609"/>
              </p:ext>
            </p:extLst>
          </p:nvPr>
        </p:nvGraphicFramePr>
        <p:xfrm>
          <a:off x="838200" y="1176865"/>
          <a:ext cx="41494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9436">
                  <a:extLst>
                    <a:ext uri="{9D8B030D-6E8A-4147-A177-3AD203B41FA5}">
                      <a16:colId xmlns:a16="http://schemas.microsoft.com/office/drawing/2014/main" val="3696467526"/>
                    </a:ext>
                  </a:extLst>
                </a:gridCol>
              </a:tblGrid>
              <a:tr h="3708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06003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1DEBF1B-F688-42A6-9900-BEA5894C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06652"/>
              </p:ext>
            </p:extLst>
          </p:nvPr>
        </p:nvGraphicFramePr>
        <p:xfrm>
          <a:off x="5922818" y="1176865"/>
          <a:ext cx="404899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91">
                  <a:extLst>
                    <a:ext uri="{9D8B030D-6E8A-4147-A177-3AD203B41FA5}">
                      <a16:colId xmlns:a16="http://schemas.microsoft.com/office/drawing/2014/main" val="270456056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0610526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8037176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4674934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8395659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84605799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5250529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79536513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34534544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44042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02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0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1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42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3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27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4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0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75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6893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98C33E80-1377-4703-A733-8971E11C7A34}"/>
              </a:ext>
            </a:extLst>
          </p:cNvPr>
          <p:cNvSpPr txBox="1"/>
          <p:nvPr/>
        </p:nvSpPr>
        <p:spPr>
          <a:xfrm>
            <a:off x="744682" y="5661878"/>
            <a:ext cx="998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Inside the field of 100 cm² there must be a structure.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visual acuity determines the distance at which a logo is detected as such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B39190-106A-42E4-AAC6-88D3D67EF471}"/>
              </a:ext>
            </a:extLst>
          </p:cNvPr>
          <p:cNvSpPr txBox="1"/>
          <p:nvPr/>
        </p:nvSpPr>
        <p:spPr>
          <a:xfrm>
            <a:off x="838200" y="4904239"/>
            <a:ext cx="274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logo size 100 cm²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0AA51F-BADD-480C-9CF0-A183D56EF563}"/>
              </a:ext>
            </a:extLst>
          </p:cNvPr>
          <p:cNvSpPr txBox="1"/>
          <p:nvPr/>
        </p:nvSpPr>
        <p:spPr>
          <a:xfrm>
            <a:off x="5869480" y="4890328"/>
            <a:ext cx="390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 of 100 cm² with a simple structure</a:t>
            </a:r>
          </a:p>
        </p:txBody>
      </p:sp>
    </p:spTree>
    <p:extLst>
      <p:ext uri="{BB962C8B-B14F-4D97-AF65-F5344CB8AC3E}">
        <p14:creationId xmlns:p14="http://schemas.microsoft.com/office/powerpoint/2010/main" val="182830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7A2816-24E3-446E-A28C-47393D8B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4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highest for central vision (foveal)</a:t>
            </a:r>
          </a:p>
          <a:p>
            <a:r>
              <a:rPr lang="en-US" dirty="0"/>
              <a:t>It is lower for peripheral vision</a:t>
            </a:r>
          </a:p>
          <a:p>
            <a:r>
              <a:rPr lang="en-US" dirty="0"/>
              <a:t>It is measured as the spatial resolution of the visual processing system</a:t>
            </a:r>
          </a:p>
          <a:p>
            <a:r>
              <a:rPr lang="en-US" dirty="0"/>
              <a:t>It depends on the contrast to the surroundings and the adaptation of the eye</a:t>
            </a:r>
          </a:p>
          <a:p>
            <a:endParaRPr lang="en-US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0BFFB5D-C8E3-4258-81C7-8A21BBF8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Manufacturers logo </a:t>
            </a:r>
            <a:r>
              <a:rPr lang="en-US" dirty="0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885DFE-7D85-4B89-9C9C-B7722400343E}"/>
              </a:ext>
            </a:extLst>
          </p:cNvPr>
          <p:cNvSpPr txBox="1"/>
          <p:nvPr/>
        </p:nvSpPr>
        <p:spPr>
          <a:xfrm>
            <a:off x="838200" y="1083215"/>
            <a:ext cx="5215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Some facts on visual acuity</a:t>
            </a:r>
          </a:p>
        </p:txBody>
      </p:sp>
      <p:pic>
        <p:nvPicPr>
          <p:cNvPr id="6" name="Grafik 5" descr="https://upload.wikimedia.org/wikipedia/commons/2/27/Landoltring.jpg">
            <a:extLst>
              <a:ext uri="{FF2B5EF4-FFF2-40B4-BE49-F238E27FC236}">
                <a16:creationId xmlns:a16="http://schemas.microsoft.com/office/drawing/2014/main" id="{978E802B-743B-4193-A8E8-442D9A146A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51106"/>
            <a:ext cx="2152650" cy="1647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7B97E26-2A8D-424C-84D3-288B58A3EF53}"/>
              </a:ext>
            </a:extLst>
          </p:cNvPr>
          <p:cNvSpPr txBox="1"/>
          <p:nvPr/>
        </p:nvSpPr>
        <p:spPr>
          <a:xfrm>
            <a:off x="2990850" y="4130782"/>
            <a:ext cx="423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Landolt</a:t>
            </a:r>
            <a:r>
              <a:rPr lang="en-US" dirty="0"/>
              <a:t> ring for measuring the visual acuity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2BCB702-71FA-406B-9FCD-E1999C7946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35" y="3638393"/>
            <a:ext cx="2781665" cy="264258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6889DC1-E803-4740-A25F-7BE3D96B8BA5}"/>
              </a:ext>
            </a:extLst>
          </p:cNvPr>
          <p:cNvSpPr txBox="1"/>
          <p:nvPr/>
        </p:nvSpPr>
        <p:spPr>
          <a:xfrm>
            <a:off x="6629400" y="5787736"/>
            <a:ext cx="181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Chart with letters</a:t>
            </a:r>
          </a:p>
        </p:txBody>
      </p:sp>
    </p:spTree>
    <p:extLst>
      <p:ext uri="{BB962C8B-B14F-4D97-AF65-F5344CB8AC3E}">
        <p14:creationId xmlns:p14="http://schemas.microsoft.com/office/powerpoint/2010/main" val="418250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39564206-F027-4A2A-AD15-4817106A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Manufacturers logo </a:t>
            </a:r>
            <a:r>
              <a:rPr lang="en-US" dirty="0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A7A0A8C-CFA1-4B2D-9540-1ECDCAAAF590}"/>
              </a:ext>
            </a:extLst>
          </p:cNvPr>
          <p:cNvSpPr txBox="1"/>
          <p:nvPr/>
        </p:nvSpPr>
        <p:spPr>
          <a:xfrm>
            <a:off x="997527" y="1818409"/>
            <a:ext cx="96813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visual acuity of a normal observer is defined as the ability to distinguish </a:t>
            </a:r>
          </a:p>
          <a:p>
            <a:r>
              <a:rPr lang="en-US" sz="2400" dirty="0"/>
              <a:t>two objects with a distance of 1’ (one arc minute)</a:t>
            </a:r>
          </a:p>
          <a:p>
            <a:endParaRPr lang="en-US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283F860-3CB7-415C-877F-AB61884B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3096491"/>
            <a:ext cx="10515600" cy="3013365"/>
          </a:xfrm>
        </p:spPr>
        <p:txBody>
          <a:bodyPr>
            <a:normAutofit/>
          </a:bodyPr>
          <a:lstStyle/>
          <a:p>
            <a:r>
              <a:rPr lang="en-US" dirty="0"/>
              <a:t>1’, one arc minute</a:t>
            </a:r>
          </a:p>
          <a:p>
            <a:pPr lvl="1"/>
            <a:r>
              <a:rPr lang="en-US" dirty="0"/>
              <a:t>  1,5 mm 		from a distance of 	  5 m</a:t>
            </a:r>
          </a:p>
          <a:p>
            <a:pPr lvl="1"/>
            <a:r>
              <a:rPr lang="en-US" dirty="0"/>
              <a:t>  1,75 mm		from a distance of 	  6 m (20 feet)</a:t>
            </a:r>
          </a:p>
          <a:p>
            <a:pPr lvl="1"/>
            <a:r>
              <a:rPr lang="en-US" dirty="0"/>
              <a:t>  3 mm			from a distance of 	10 m</a:t>
            </a:r>
          </a:p>
          <a:p>
            <a:pPr lvl="1"/>
            <a:r>
              <a:rPr lang="en-US" dirty="0"/>
              <a:t>  6 mm 			from a distance of 	20 m</a:t>
            </a:r>
          </a:p>
          <a:p>
            <a:pPr lvl="1"/>
            <a:r>
              <a:rPr lang="en-US" dirty="0"/>
              <a:t>10 mm 			from a distance of	33 m</a:t>
            </a:r>
          </a:p>
          <a:p>
            <a:pPr lvl="1"/>
            <a:r>
              <a:rPr lang="en-US" dirty="0"/>
              <a:t>20 mm			from a distance of 	67 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9535262-07D3-49AD-B087-5D273A35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Manufacturers logo </a:t>
            </a:r>
            <a:r>
              <a:rPr lang="en-US" dirty="0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ABE132BB-2626-4EB8-99E1-6460033D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9073" y="2809476"/>
            <a:ext cx="6102927" cy="2209333"/>
          </a:xfrm>
        </p:spPr>
        <p:txBody>
          <a:bodyPr>
            <a:noAutofit/>
          </a:bodyPr>
          <a:lstStyle/>
          <a:p>
            <a:r>
              <a:rPr lang="en-US" sz="1400" dirty="0"/>
              <a:t>1’ one arc minute</a:t>
            </a:r>
          </a:p>
          <a:p>
            <a:pPr lvl="1"/>
            <a:r>
              <a:rPr lang="en-US" sz="1400" dirty="0"/>
              <a:t>  1,5 mm 		from a distance of 	  5 m</a:t>
            </a:r>
          </a:p>
          <a:p>
            <a:pPr lvl="1"/>
            <a:r>
              <a:rPr lang="en-US" sz="1400" dirty="0"/>
              <a:t>  1,75 mm		from a distance of 	  6 m</a:t>
            </a:r>
          </a:p>
          <a:p>
            <a:pPr lvl="1"/>
            <a:r>
              <a:rPr lang="en-US" sz="1400" dirty="0"/>
              <a:t>  3 mm		from a distance of 	10 m</a:t>
            </a:r>
          </a:p>
          <a:p>
            <a:pPr lvl="1"/>
            <a:r>
              <a:rPr lang="en-US" sz="1400" dirty="0"/>
              <a:t>  6 mm 		from a distance of 	20 m</a:t>
            </a:r>
          </a:p>
          <a:p>
            <a:pPr lvl="1"/>
            <a:r>
              <a:rPr lang="en-US" sz="1400" dirty="0"/>
              <a:t>10 mm 		from a distance of	33 m</a:t>
            </a:r>
          </a:p>
          <a:p>
            <a:pPr lvl="1"/>
            <a:r>
              <a:rPr lang="en-US" sz="1400" dirty="0"/>
              <a:t>20 mm		from a distance of 	67 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9FADDB-875C-44F5-BA35-CDBF90C11461}"/>
              </a:ext>
            </a:extLst>
          </p:cNvPr>
          <p:cNvSpPr txBox="1"/>
          <p:nvPr/>
        </p:nvSpPr>
        <p:spPr>
          <a:xfrm>
            <a:off x="838200" y="987136"/>
            <a:ext cx="939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Those observation distances have to be compared with the safety distance</a:t>
            </a:r>
          </a:p>
          <a:p>
            <a:r>
              <a:rPr lang="en-US" sz="2400" dirty="0"/>
              <a:t>  - in the city: 		distance passed in 1 s</a:t>
            </a:r>
          </a:p>
          <a:p>
            <a:r>
              <a:rPr lang="en-US" sz="2400" dirty="0"/>
              <a:t>- outside the city:	distance passed in 2 s</a:t>
            </a: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ED5ABC99-E112-4E01-AF46-86F1208F7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45976"/>
              </p:ext>
            </p:extLst>
          </p:nvPr>
        </p:nvGraphicFramePr>
        <p:xfrm>
          <a:off x="838200" y="2809476"/>
          <a:ext cx="4970319" cy="2919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773">
                  <a:extLst>
                    <a:ext uri="{9D8B030D-6E8A-4147-A177-3AD203B41FA5}">
                      <a16:colId xmlns:a16="http://schemas.microsoft.com/office/drawing/2014/main" val="442975435"/>
                    </a:ext>
                  </a:extLst>
                </a:gridCol>
                <a:gridCol w="1656773">
                  <a:extLst>
                    <a:ext uri="{9D8B030D-6E8A-4147-A177-3AD203B41FA5}">
                      <a16:colId xmlns:a16="http://schemas.microsoft.com/office/drawing/2014/main" val="1023869386"/>
                    </a:ext>
                  </a:extLst>
                </a:gridCol>
                <a:gridCol w="1656773">
                  <a:extLst>
                    <a:ext uri="{9D8B030D-6E8A-4147-A177-3AD203B41FA5}">
                      <a16:colId xmlns:a16="http://schemas.microsoft.com/office/drawing/2014/main" val="307160457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Safety distance in m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819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(rel.) Speed in  km/h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Inside the City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Outside the city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or highway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754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8,3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3212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165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r>
                        <a:rPr lang="en-US" sz="1600" baseline="30000" dirty="0">
                          <a:effectLst/>
                        </a:rPr>
                        <a:t>*)</a:t>
                      </a:r>
                      <a:endParaRPr lang="de-DE" sz="1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(17)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(34)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535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89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1269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581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966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83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4126"/>
                  </a:ext>
                </a:extLst>
              </a:tr>
            </a:tbl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2224117E-28F2-4AC8-9B46-9FAF7F63554E}"/>
              </a:ext>
            </a:extLst>
          </p:cNvPr>
          <p:cNvSpPr txBox="1"/>
          <p:nvPr/>
        </p:nvSpPr>
        <p:spPr>
          <a:xfrm>
            <a:off x="838200" y="5728952"/>
            <a:ext cx="2614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*) Unusual speed for the specific zones</a:t>
            </a:r>
          </a:p>
        </p:txBody>
      </p:sp>
    </p:spTree>
    <p:extLst>
      <p:ext uri="{BB962C8B-B14F-4D97-AF65-F5344CB8AC3E}">
        <p14:creationId xmlns:p14="http://schemas.microsoft.com/office/powerpoint/2010/main" val="84709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ACC201-672A-481F-BD73-60E391514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23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lower speed &lt; 50 km/h you may distinguish two lines or areas as separated objects within a logo if their distance is larger than 3 mm</a:t>
            </a:r>
          </a:p>
          <a:p>
            <a:pPr lvl="1"/>
            <a:r>
              <a:rPr lang="en-US" dirty="0"/>
              <a:t>Remark: in the city, at lower speed, not self-luminous logos are already visible</a:t>
            </a:r>
          </a:p>
          <a:p>
            <a:pPr lvl="1"/>
            <a:endParaRPr lang="en-US" dirty="0"/>
          </a:p>
          <a:p>
            <a:r>
              <a:rPr lang="en-US" dirty="0"/>
              <a:t>For higher speed even 10 mm separation is not enough to identify a logo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4CAF3D3-D66E-4C7C-9830-E642C81A75B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Manufacturers logo </a:t>
            </a:r>
            <a:r>
              <a:rPr lang="en-US">
                <a:sym typeface="Wingdings" panose="05000000000000000000" pitchFamily="2" charset="2"/>
              </a:rPr>
              <a:t> size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9B5A42B-F5AD-4DD2-B4A7-2A2C5297E14C}"/>
              </a:ext>
            </a:extLst>
          </p:cNvPr>
          <p:cNvSpPr txBox="1"/>
          <p:nvPr/>
        </p:nvSpPr>
        <p:spPr>
          <a:xfrm>
            <a:off x="838200" y="987136"/>
            <a:ext cx="2178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conclusion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338B69D-D01B-410D-A0DB-D940E0041252}"/>
              </a:ext>
            </a:extLst>
          </p:cNvPr>
          <p:cNvSpPr txBox="1"/>
          <p:nvPr/>
        </p:nvSpPr>
        <p:spPr>
          <a:xfrm>
            <a:off x="1028700" y="4008349"/>
            <a:ext cx="102404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By restricting the size to 100 cm², it is already very hard </a:t>
            </a:r>
          </a:p>
          <a:p>
            <a:r>
              <a:rPr lang="en-US" sz="3200" dirty="0"/>
              <a:t>to identify a logo in normal traffic situations outside the city.</a:t>
            </a:r>
          </a:p>
          <a:p>
            <a:r>
              <a:rPr lang="en-US" sz="3200" dirty="0"/>
              <a:t>In the city all logos, self-luminous or not, are visible anyway.</a:t>
            </a:r>
          </a:p>
        </p:txBody>
      </p:sp>
    </p:spTree>
    <p:extLst>
      <p:ext uri="{BB962C8B-B14F-4D97-AF65-F5344CB8AC3E}">
        <p14:creationId xmlns:p14="http://schemas.microsoft.com/office/powerpoint/2010/main" val="98305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AE0A72-E54A-4E11-9FDA-C9254E9577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BB99C0-0766-456D-AD4F-FAB1A8243A01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18c4ba6f-d527-4ad4-b72d-26debba0bb1c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8eda3587-ba2b-44a8-8c68-e0670579f79e"/>
  </ds:schemaRefs>
</ds:datastoreItem>
</file>

<file path=customXml/itemProps3.xml><?xml version="1.0" encoding="utf-8"?>
<ds:datastoreItem xmlns:ds="http://schemas.openxmlformats.org/officeDocument/2006/customXml" ds:itemID="{8C436083-FB04-4F16-8B6B-019F07DF1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 GRE 85 – 16 Informal document Submitted by the experts from France and Germany*  manufacturers logo Size versus visual acuity  This informal document gives additional information to the proposal (working document ECE/TRANS/WP.29/GRE/2020/5/Rev.2 prepared by experts from France and Germany) allowing the use of manufacturer logos inside the illuminant surface of a signalling lamps.  </vt:lpstr>
      <vt:lpstr>PowerPoint Presentation</vt:lpstr>
      <vt:lpstr>Manufacturers logo  size</vt:lpstr>
      <vt:lpstr>Manufacturers logo  size</vt:lpstr>
      <vt:lpstr>Manufacturers logo  size</vt:lpstr>
      <vt:lpstr>Manufacturers logo  size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 Kooß</dc:creator>
  <cp:lastModifiedBy>secretariat</cp:lastModifiedBy>
  <cp:revision>73</cp:revision>
  <dcterms:created xsi:type="dcterms:W3CDTF">2020-10-27T08:16:39Z</dcterms:created>
  <dcterms:modified xsi:type="dcterms:W3CDTF">2021-10-18T08:22:41Z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