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4"/>
  </p:sldMasterIdLst>
  <p:notesMasterIdLst>
    <p:notesMasterId r:id="rId28"/>
  </p:notesMasterIdLst>
  <p:sldIdLst>
    <p:sldId id="297" r:id="rId5"/>
    <p:sldId id="294" r:id="rId6"/>
    <p:sldId id="295" r:id="rId7"/>
    <p:sldId id="296" r:id="rId8"/>
    <p:sldId id="302" r:id="rId9"/>
    <p:sldId id="303" r:id="rId10"/>
    <p:sldId id="312" r:id="rId11"/>
    <p:sldId id="304" r:id="rId12"/>
    <p:sldId id="315" r:id="rId13"/>
    <p:sldId id="307" r:id="rId14"/>
    <p:sldId id="309" r:id="rId15"/>
    <p:sldId id="305" r:id="rId16"/>
    <p:sldId id="306" r:id="rId17"/>
    <p:sldId id="308" r:id="rId18"/>
    <p:sldId id="310" r:id="rId19"/>
    <p:sldId id="311" r:id="rId20"/>
    <p:sldId id="316" r:id="rId21"/>
    <p:sldId id="317" r:id="rId22"/>
    <p:sldId id="313" r:id="rId23"/>
    <p:sldId id="300" r:id="rId24"/>
    <p:sldId id="301" r:id="rId25"/>
    <p:sldId id="314" r:id="rId26"/>
    <p:sldId id="299" r:id="rId27"/>
  </p:sldIdLst>
  <p:sldSz cx="9144000" cy="6858000" type="screen4x3"/>
  <p:notesSz cx="6738938" cy="9869488"/>
  <p:custDataLst>
    <p:tags r:id="rId29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99FF"/>
    <a:srgbClr val="0000FF"/>
    <a:srgbClr val="33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71" autoAdjust="0"/>
  </p:normalViewPr>
  <p:slideViewPr>
    <p:cSldViewPr>
      <p:cViewPr varScale="1">
        <p:scale>
          <a:sx n="78" d="100"/>
          <a:sy n="78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stantin Glukhenkiy" userId="24b49d37-c936-4e44-8fab-4bfac34f62f4" providerId="ADAL" clId="{FE7500FF-6C60-410E-B9B2-04252E21D186}"/>
    <pc:docChg chg="modSld">
      <pc:chgData name="Konstantin Glukhenkiy" userId="24b49d37-c936-4e44-8fab-4bfac34f62f4" providerId="ADAL" clId="{FE7500FF-6C60-410E-B9B2-04252E21D186}" dt="2021-10-15T08:31:42.666" v="8" actId="6549"/>
      <pc:docMkLst>
        <pc:docMk/>
      </pc:docMkLst>
      <pc:sldChg chg="modSp mod">
        <pc:chgData name="Konstantin Glukhenkiy" userId="24b49d37-c936-4e44-8fab-4bfac34f62f4" providerId="ADAL" clId="{FE7500FF-6C60-410E-B9B2-04252E21D186}" dt="2021-10-15T08:31:42.666" v="8" actId="6549"/>
        <pc:sldMkLst>
          <pc:docMk/>
          <pc:sldMk cId="4034798416" sldId="297"/>
        </pc:sldMkLst>
        <pc:spChg chg="mod">
          <ac:chgData name="Konstantin Glukhenkiy" userId="24b49d37-c936-4e44-8fab-4bfac34f62f4" providerId="ADAL" clId="{FE7500FF-6C60-410E-B9B2-04252E21D186}" dt="2021-10-15T08:31:42.666" v="8" actId="6549"/>
          <ac:spMkLst>
            <pc:docMk/>
            <pc:sldMk cId="4034798416" sldId="297"/>
            <ac:spMk id="7" creationId="{B8A717AB-2CF2-4C5B-B1D6-6953BCB8B369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2021/10/15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748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Folie" r:id="rId15" imgW="493" imgH="493" progId="TCLayout.ActiveDocument.1">
                  <p:embed/>
                </p:oleObj>
              </mc:Choice>
              <mc:Fallback>
                <p:oleObj name="think-cell Folie" r:id="rId15" imgW="493" imgH="493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2021/10/15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Folie" r:id="rId6" imgW="493" imgH="493" progId="TCLayout.ActiveDocument.1">
                  <p:embed/>
                </p:oleObj>
              </mc:Choice>
              <mc:Fallback>
                <p:oleObj name="think-cell Folie" r:id="rId6" imgW="493" imgH="493" progId="TCLayout.ActiveDocument.1">
                  <p:embed/>
                  <p:pic>
                    <p:nvPicPr>
                      <p:cNvPr id="3" name="Objekt 2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(TF-EMC)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GRE-85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8A717AB-2CF2-4C5B-B1D6-6953BCB8B369}"/>
              </a:ext>
            </a:extLst>
          </p:cNvPr>
          <p:cNvSpPr/>
          <p:nvPr/>
        </p:nvSpPr>
        <p:spPr>
          <a:xfrm>
            <a:off x="251519" y="138698"/>
            <a:ext cx="8640961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sv-S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Submitted by the expert of TF-EMC			</a:t>
            </a:r>
            <a:r>
              <a:rPr lang="en-GB" sz="100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Informal document </a:t>
            </a:r>
            <a:r>
              <a:rPr lang="en-GB" sz="1000" b="1">
                <a:latin typeface="Times New Roman" panose="02020603050405020304" pitchFamily="18" charset="0"/>
                <a:cs typeface="Times New Roman" panose="02020603050405020304" pitchFamily="18" charset="0"/>
              </a:rPr>
              <a:t>GRE-85-10</a:t>
            </a:r>
            <a:b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85</a:t>
            </a:r>
            <a:r>
              <a:rPr lang="en-US" sz="1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GRE, 26-29 October 2021</a:t>
            </a:r>
          </a:p>
          <a:p>
            <a:pPr algn="r"/>
            <a:r>
              <a:rPr lang="en-GB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	agenda item 7.(a)</a:t>
            </a:r>
          </a:p>
        </p:txBody>
      </p:sp>
    </p:spTree>
    <p:extLst>
      <p:ext uri="{BB962C8B-B14F-4D97-AF65-F5344CB8AC3E}">
        <p14:creationId xmlns:p14="http://schemas.microsoft.com/office/powerpoint/2010/main" val="4034798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Precision for minimum charging current for vehicle and ESA in charging mode emission test 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4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50848" y="5358419"/>
            <a:ext cx="8363272" cy="950901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Editorial change for « nominal »</a:t>
            </a:r>
          </a:p>
          <a:p>
            <a:r>
              <a:rPr lang="en-GB" dirty="0">
                <a:solidFill>
                  <a:schemeClr val="tx1"/>
                </a:solidFill>
              </a:rPr>
              <a:t>Potential technical modification for minimum charging current value in DC charging mode (test facility limitation, no proven impact)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7" y="1988840"/>
            <a:ext cx="6240694" cy="1872208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250848" y="2509012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7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50848" y="306896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13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41176" y="3640188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14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41176" y="4221088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19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60520" y="474126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079585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Precision in each concerned annex for vehicle in charging mode of the charging modes to be tested and of the charging cables to be used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4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770574"/>
            <a:ext cx="8363272" cy="950901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ECE R10.06 does not states explicitly which charging modes should be tested and with which charging cables in emission and immunity annexes concerning vehicle in charging mode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41176" y="2420888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6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41176" y="2852936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11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41176" y="328498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12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41176" y="3717032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13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612" y="2741277"/>
            <a:ext cx="3455424" cy="1951509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241176" y="41490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14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41176" y="4567416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15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49705" y="4992198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16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969243"/>
            <a:ext cx="3964856" cy="337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60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Extension of possible use of simplified measurement for test performed by technical services on vehicle in charging mode test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4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6055096"/>
            <a:ext cx="8363272" cy="666379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Use of simplified test method by technical services (under certain conditions) already included in previous R10 versions for vehicle  not in charging mode.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089" y="1702682"/>
            <a:ext cx="5571446" cy="3313322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249705" y="2614751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6</a:t>
            </a:r>
          </a:p>
        </p:txBody>
      </p:sp>
      <p:sp>
        <p:nvSpPr>
          <p:cNvPr id="14" name="Rectangle à coins arrondis 13"/>
          <p:cNvSpPr/>
          <p:nvPr/>
        </p:nvSpPr>
        <p:spPr>
          <a:xfrm>
            <a:off x="241176" y="3240662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13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41176" y="384855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14</a:t>
            </a: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387" y="5016004"/>
            <a:ext cx="4362450" cy="952500"/>
          </a:xfrm>
          <a:prstGeom prst="rect">
            <a:avLst/>
          </a:prstGeom>
        </p:spPr>
      </p:pic>
      <p:sp>
        <p:nvSpPr>
          <p:cNvPr id="16" name="Rectangle à coins arrondis 15"/>
          <p:cNvSpPr/>
          <p:nvPr/>
        </p:nvSpPr>
        <p:spPr>
          <a:xfrm>
            <a:off x="249705" y="443775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15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62462" y="497863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16</a:t>
            </a:r>
          </a:p>
        </p:txBody>
      </p:sp>
    </p:spTree>
    <p:extLst>
      <p:ext uri="{BB962C8B-B14F-4D97-AF65-F5344CB8AC3E}">
        <p14:creationId xmlns:p14="http://schemas.microsoft.com/office/powerpoint/2010/main" val="150300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Emission measurement (conducted and radiated) instrumentation – Potential use of FFT (Fast Fourier Transform)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4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770575"/>
            <a:ext cx="8363272" cy="826778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Last reference standard CISPR 16-1-1 allows to use FFT for emission measurement. On-going revision of CISPR 12 and CISPR 25 have also included possible use of FFT.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41176" y="2420888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5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934082"/>
            <a:ext cx="6054046" cy="1782950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250848" y="2852936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7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41176" y="3284984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8</a:t>
            </a:r>
          </a:p>
        </p:txBody>
      </p:sp>
      <p:sp>
        <p:nvSpPr>
          <p:cNvPr id="15" name="Rectangle à coins arrondis 14"/>
          <p:cNvSpPr/>
          <p:nvPr/>
        </p:nvSpPr>
        <p:spPr>
          <a:xfrm>
            <a:off x="241176" y="3717032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13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241176" y="414908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14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223283" y="4581128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19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23283" y="5013176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20</a:t>
            </a:r>
          </a:p>
        </p:txBody>
      </p:sp>
    </p:spTree>
    <p:extLst>
      <p:ext uri="{BB962C8B-B14F-4D97-AF65-F5344CB8AC3E}">
        <p14:creationId xmlns:p14="http://schemas.microsoft.com/office/powerpoint/2010/main" val="340538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Consideration of autonomous vehicles (ADAS functions) for radiated immunity test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6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770574"/>
            <a:ext cx="8363272" cy="950901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Autonomous vehicle functions shall be considered for R10 radiated immunity test. Operating conditions still under discussion.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19" y="1988840"/>
            <a:ext cx="6235135" cy="12961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8502" y="3428504"/>
            <a:ext cx="6157548" cy="169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223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Precision on e-call testing for vehicle radiated immunity 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6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323528" y="5456276"/>
            <a:ext cx="8363272" cy="950901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E-call test during immunity to be precise (operating conditions and failure criteria); testing in EMC laboratory to be </a:t>
            </a:r>
            <a:r>
              <a:rPr lang="en-GB" dirty="0" err="1">
                <a:solidFill>
                  <a:schemeClr val="tx1"/>
                </a:solidFill>
              </a:rPr>
              <a:t>precised</a:t>
            </a:r>
            <a:r>
              <a:rPr lang="en-GB" dirty="0">
                <a:solidFill>
                  <a:schemeClr val="tx1"/>
                </a:solidFill>
              </a:rPr>
              <a:t>; test level to be confirmed. 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185987"/>
            <a:ext cx="6840684" cy="2955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24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Precision on operating conditions and failure criteria for ESA in charging mode immunity test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9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6021287"/>
            <a:ext cx="8363272" cy="700187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No technical change for operating conditions</a:t>
            </a:r>
          </a:p>
          <a:p>
            <a:r>
              <a:rPr lang="en-GB" dirty="0">
                <a:solidFill>
                  <a:schemeClr val="tx1"/>
                </a:solidFill>
              </a:rPr>
              <a:t>Potential change of failure criteria.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41176" y="2511555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21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3" y="1781347"/>
            <a:ext cx="4680520" cy="2300255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241176" y="306896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22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7756" y="4102245"/>
            <a:ext cx="3809044" cy="177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146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Extension of frequency range up to 6 GHz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6.4.2.1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00823" y="5229201"/>
            <a:ext cx="8363272" cy="1309712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Need to consider new services above 2 GHz (</a:t>
            </a:r>
            <a:r>
              <a:rPr lang="en-GB" dirty="0" err="1">
                <a:solidFill>
                  <a:schemeClr val="tx1"/>
                </a:solidFill>
              </a:rPr>
              <a:t>e.g</a:t>
            </a:r>
            <a:r>
              <a:rPr lang="en-GB" dirty="0">
                <a:solidFill>
                  <a:schemeClr val="tx1"/>
                </a:solidFill>
              </a:rPr>
              <a:t> 4G, 5G) for immunity to external sources. </a:t>
            </a:r>
          </a:p>
          <a:p>
            <a:r>
              <a:rPr lang="en-GB" dirty="0">
                <a:solidFill>
                  <a:schemeClr val="tx1"/>
                </a:solidFill>
              </a:rPr>
              <a:t>Conditions for testing long vehicle shall be </a:t>
            </a:r>
            <a:r>
              <a:rPr lang="en-GB" dirty="0" err="1">
                <a:solidFill>
                  <a:schemeClr val="tx1"/>
                </a:solidFill>
              </a:rPr>
              <a:t>precised</a:t>
            </a:r>
            <a:r>
              <a:rPr lang="en-GB" dirty="0">
                <a:solidFill>
                  <a:schemeClr val="tx1"/>
                </a:solidFill>
              </a:rPr>
              <a:t>, test level above 2 GHz to be </a:t>
            </a:r>
            <a:r>
              <a:rPr lang="en-GB" dirty="0" err="1">
                <a:solidFill>
                  <a:schemeClr val="tx1"/>
                </a:solidFill>
              </a:rPr>
              <a:t>precised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41176" y="2511555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6.9.2.1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41176" y="306896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7.7.2.1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991" y="1994533"/>
            <a:ext cx="6614667" cy="1866515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272509" y="3655976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7.18.2.1</a:t>
            </a:r>
          </a:p>
        </p:txBody>
      </p:sp>
    </p:spTree>
    <p:extLst>
      <p:ext uri="{BB962C8B-B14F-4D97-AF65-F5344CB8AC3E}">
        <p14:creationId xmlns:p14="http://schemas.microsoft.com/office/powerpoint/2010/main" val="3165474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Introduction of vehicle ESD test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6.5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00823" y="5229201"/>
            <a:ext cx="8363272" cy="648071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Topic </a:t>
            </a:r>
            <a:r>
              <a:rPr lang="en-GB" dirty="0">
                <a:solidFill>
                  <a:schemeClr val="tx1"/>
                </a:solidFill>
              </a:rPr>
              <a:t>under</a:t>
            </a:r>
            <a:r>
              <a:rPr lang="fr-FR" dirty="0">
                <a:solidFill>
                  <a:schemeClr val="tx1"/>
                </a:solidFill>
              </a:rPr>
              <a:t> discussion.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963860"/>
            <a:ext cx="6418402" cy="27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21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4417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Precision on ESA transient immunity test for charging mode configuration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10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6083584"/>
            <a:ext cx="8363272" cy="585776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err="1">
                <a:solidFill>
                  <a:schemeClr val="tx1"/>
                </a:solidFill>
              </a:rPr>
              <a:t>Annex</a:t>
            </a:r>
            <a:r>
              <a:rPr lang="fr-FR" dirty="0">
                <a:solidFill>
                  <a:schemeClr val="tx1"/>
                </a:solidFill>
              </a:rPr>
              <a:t> 10 </a:t>
            </a:r>
            <a:r>
              <a:rPr lang="fr-FR" dirty="0" err="1">
                <a:solidFill>
                  <a:schemeClr val="tx1"/>
                </a:solidFill>
              </a:rPr>
              <a:t>wording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is</a:t>
            </a:r>
            <a:r>
              <a:rPr lang="fr-FR" dirty="0">
                <a:solidFill>
                  <a:schemeClr val="tx1"/>
                </a:solidFill>
              </a:rPr>
              <a:t> not </a:t>
            </a:r>
            <a:r>
              <a:rPr lang="fr-FR" dirty="0" err="1">
                <a:solidFill>
                  <a:schemeClr val="tx1"/>
                </a:solidFill>
              </a:rPr>
              <a:t>fully</a:t>
            </a:r>
            <a:r>
              <a:rPr lang="fr-FR" dirty="0">
                <a:solidFill>
                  <a:schemeClr val="tx1"/>
                </a:solidFill>
              </a:rPr>
              <a:t> consistent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requirement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described</a:t>
            </a:r>
            <a:r>
              <a:rPr lang="fr-FR" dirty="0">
                <a:solidFill>
                  <a:schemeClr val="tx1"/>
                </a:solidFill>
              </a:rPr>
              <a:t> in clauses 6 and 7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283" y="4019340"/>
            <a:ext cx="3752662" cy="192994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4019370"/>
            <a:ext cx="3851430" cy="192991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3849" y="1878706"/>
            <a:ext cx="6415222" cy="201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9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251520" y="1387798"/>
            <a:ext cx="8667750" cy="253896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4 TF-EMC meetings </a:t>
            </a:r>
            <a:r>
              <a:rPr lang="en-GB" sz="2000" dirty="0">
                <a:latin typeface="+mn-lt"/>
                <a:cs typeface="Arial" panose="020B0604020202020204" pitchFamily="34" charset="0"/>
              </a:rPr>
              <a:t>took place since March 2021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Proposals from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OICA EMC-TF 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and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CPs have been issued and discussed.</a:t>
            </a:r>
          </a:p>
          <a:p>
            <a:pPr>
              <a:spcAft>
                <a:spcPts val="6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As scheduled, </a:t>
            </a:r>
            <a:r>
              <a:rPr lang="en-US" sz="20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an informal document has been prepared for the GRE-85 session with :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agreed proposals 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and/or proposals still under discussion (but with detailed proposed wording)</a:t>
            </a: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General</a:t>
            </a:r>
          </a:p>
        </p:txBody>
      </p:sp>
      <p:sp>
        <p:nvSpPr>
          <p:cNvPr id="5" name="Chevron 4"/>
          <p:cNvSpPr/>
          <p:nvPr/>
        </p:nvSpPr>
        <p:spPr>
          <a:xfrm>
            <a:off x="2699792" y="5085184"/>
            <a:ext cx="2482313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75600" y="442840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/>
              <a:t>October</a:t>
            </a:r>
            <a:r>
              <a:rPr lang="fr-FR" sz="1600" b="1" i="1" dirty="0"/>
              <a:t> 2021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7" name="Étoile à 5 branches 6"/>
          <p:cNvSpPr/>
          <p:nvPr/>
        </p:nvSpPr>
        <p:spPr>
          <a:xfrm>
            <a:off x="4758368" y="5893480"/>
            <a:ext cx="398007" cy="33506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156375" y="5692453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cs typeface="Arial" panose="020B0604020202020204" pitchFamily="34" charset="0"/>
              </a:rPr>
              <a:t>R10 </a:t>
            </a:r>
            <a:r>
              <a:rPr lang="fr-FR" dirty="0" err="1">
                <a:cs typeface="Arial" panose="020B0604020202020204" pitchFamily="34" charset="0"/>
              </a:rPr>
              <a:t>revision</a:t>
            </a:r>
            <a:r>
              <a:rPr lang="fr-FR" dirty="0">
                <a:cs typeface="Arial" panose="020B0604020202020204" pitchFamily="34" charset="0"/>
              </a:rPr>
              <a:t> Informal document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23880" y="440271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April 2021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031428" y="583095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>
                <a:cs typeface="Arial" panose="020B0604020202020204" pitchFamily="34" charset="0"/>
              </a:rPr>
              <a:t>Status</a:t>
            </a:r>
            <a:r>
              <a:rPr lang="fr-FR" dirty="0">
                <a:cs typeface="Arial" panose="020B0604020202020204" pitchFamily="34" charset="0"/>
              </a:rPr>
              <a:t> report </a:t>
            </a:r>
            <a:r>
              <a:rPr lang="fr-FR" dirty="0" err="1">
                <a:cs typeface="Arial" panose="020B0604020202020204" pitchFamily="34" charset="0"/>
              </a:rPr>
              <a:t>from</a:t>
            </a:r>
            <a:r>
              <a:rPr lang="fr-FR" dirty="0">
                <a:cs typeface="Arial" panose="020B0604020202020204" pitchFamily="34" charset="0"/>
              </a:rPr>
              <a:t> TF-EMC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4320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Miscellaneous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67426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Scope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540" y="1581651"/>
            <a:ext cx="5846578" cy="1054100"/>
          </a:xfrm>
          <a:prstGeom prst="rect">
            <a:avLst/>
          </a:prstGeom>
        </p:spPr>
      </p:pic>
      <p:sp>
        <p:nvSpPr>
          <p:cNvPr id="6" name="Rectangle à coins arrondis 5"/>
          <p:cNvSpPr/>
          <p:nvPr/>
        </p:nvSpPr>
        <p:spPr>
          <a:xfrm>
            <a:off x="241176" y="2730495"/>
            <a:ext cx="8363272" cy="578004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</a:rPr>
              <a:t>Note to </a:t>
            </a:r>
            <a:r>
              <a:rPr lang="fr-FR" dirty="0" err="1">
                <a:solidFill>
                  <a:schemeClr val="tx1"/>
                </a:solidFill>
              </a:rPr>
              <a:t>precise</a:t>
            </a:r>
            <a:r>
              <a:rPr lang="fr-FR" dirty="0">
                <a:solidFill>
                  <a:schemeClr val="tx1"/>
                </a:solidFill>
              </a:rPr>
              <a:t> « </a:t>
            </a:r>
            <a:r>
              <a:rPr lang="fr-FR" dirty="0" err="1">
                <a:solidFill>
                  <a:schemeClr val="tx1"/>
                </a:solidFill>
              </a:rPr>
              <a:t>link</a:t>
            </a:r>
            <a:r>
              <a:rPr lang="fr-FR" dirty="0">
                <a:solidFill>
                  <a:schemeClr val="tx1"/>
                </a:solidFill>
              </a:rPr>
              <a:t> » </a:t>
            </a:r>
            <a:r>
              <a:rPr lang="fr-FR" dirty="0" err="1">
                <a:solidFill>
                  <a:schemeClr val="tx1"/>
                </a:solidFill>
              </a:rPr>
              <a:t>between</a:t>
            </a:r>
            <a:r>
              <a:rPr lang="fr-FR" dirty="0">
                <a:solidFill>
                  <a:schemeClr val="tx1"/>
                </a:solidFill>
              </a:rPr>
              <a:t> ECE R10 and ISO 26262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205" y="4004687"/>
            <a:ext cx="7140548" cy="1521392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241176" y="4221154"/>
            <a:ext cx="148334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Definitions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770575"/>
            <a:ext cx="8363272" cy="578004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Addition of official definitions in regard to autonomous vehicles </a:t>
            </a:r>
          </a:p>
        </p:txBody>
      </p:sp>
    </p:spTree>
    <p:extLst>
      <p:ext uri="{BB962C8B-B14F-4D97-AF65-F5344CB8AC3E}">
        <p14:creationId xmlns:p14="http://schemas.microsoft.com/office/powerpoint/2010/main" val="22961576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4320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Miscellaneous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674267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Clause 6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241176" y="2730495"/>
            <a:ext cx="8363272" cy="578004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Precision for trolleybuses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630449"/>
            <a:ext cx="6408712" cy="52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4144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Revision of  R10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302433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100" b="1" dirty="0">
                <a:latin typeface="+mn-lt"/>
                <a:cs typeface="Arial" panose="020B0604020202020204" pitchFamily="34" charset="0"/>
              </a:rPr>
              <a:t>Proposals still under consideration within TF-EMC (not included in informal document)</a:t>
            </a:r>
            <a:endParaRPr lang="en-GB" sz="2000" b="1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Improvement of test set-up figures and descriptions for vehicle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in configuration "REESS charging mode coupled to the power grid" 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Improvement of test set-up figures and descriptions for ESA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in configuration "REESS charging mode coupled to the power grid" 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+mn-lt"/>
                <a:cs typeface="Arial" panose="020B0604020202020204" pitchFamily="34" charset="0"/>
              </a:rPr>
              <a:t>Update of standards normative references to more recent editions</a:t>
            </a:r>
          </a:p>
        </p:txBody>
      </p:sp>
    </p:spTree>
    <p:extLst>
      <p:ext uri="{BB962C8B-B14F-4D97-AF65-F5344CB8AC3E}">
        <p14:creationId xmlns:p14="http://schemas.microsoft.com/office/powerpoint/2010/main" val="42933592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Revision of  R10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5802465"/>
            <a:ext cx="2133600" cy="365125"/>
          </a:xfrm>
        </p:spPr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1054285"/>
            <a:ext cx="8667750" cy="151061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FR" sz="2100" b="1" dirty="0">
                <a:latin typeface="+mn-lt"/>
                <a:cs typeface="Arial" panose="020B0604020202020204" pitchFamily="34" charset="0"/>
              </a:rPr>
              <a:t>Next </a:t>
            </a:r>
            <a:r>
              <a:rPr lang="en-GB" sz="2100" b="1" dirty="0">
                <a:latin typeface="+mn-lt"/>
                <a:cs typeface="Arial" panose="020B0604020202020204" pitchFamily="34" charset="0"/>
              </a:rPr>
              <a:t>steps</a:t>
            </a:r>
            <a:r>
              <a:rPr lang="fr-FR" sz="2100" b="1" dirty="0">
                <a:latin typeface="+mn-lt"/>
                <a:cs typeface="Arial" panose="020B0604020202020204" pitchFamily="34" charset="0"/>
              </a:rPr>
              <a:t> for R10 </a:t>
            </a:r>
            <a:r>
              <a:rPr lang="en-GB" sz="2100" b="1" dirty="0">
                <a:latin typeface="+mn-lt"/>
                <a:cs typeface="Arial" panose="020B0604020202020204" pitchFamily="34" charset="0"/>
              </a:rPr>
              <a:t>revision</a:t>
            </a:r>
            <a:endParaRPr lang="en-GB" sz="1600" dirty="0">
              <a:latin typeface="+mn-lt"/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r>
              <a:rPr lang="en-GB" sz="1900" dirty="0">
                <a:latin typeface="+mn-lt"/>
                <a:cs typeface="Arial" panose="020B0604020202020204" pitchFamily="34" charset="0"/>
              </a:rPr>
              <a:t>As proposed and agreed during GRE 84</a:t>
            </a:r>
            <a:r>
              <a:rPr lang="en-GB" sz="1900" baseline="30000" dirty="0">
                <a:latin typeface="+mn-lt"/>
                <a:cs typeface="Arial" panose="020B0604020202020204" pitchFamily="34" charset="0"/>
              </a:rPr>
              <a:t>th</a:t>
            </a:r>
            <a:r>
              <a:rPr lang="en-GB" sz="1900" dirty="0">
                <a:latin typeface="+mn-lt"/>
                <a:cs typeface="Arial" panose="020B0604020202020204" pitchFamily="34" charset="0"/>
              </a:rPr>
              <a:t> session the next steps will be </a:t>
            </a:r>
            <a:r>
              <a:rPr lang="en-GB" sz="19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to propose formal working documents for R10 revision</a:t>
            </a:r>
            <a:r>
              <a:rPr lang="en-GB" sz="1900" dirty="0">
                <a:latin typeface="+mn-lt"/>
                <a:cs typeface="Arial" panose="020B0604020202020204" pitchFamily="34" charset="0"/>
              </a:rPr>
              <a:t> at the 2 next GRE sessions</a:t>
            </a:r>
          </a:p>
        </p:txBody>
      </p:sp>
      <p:sp>
        <p:nvSpPr>
          <p:cNvPr id="6" name="Chevron 5"/>
          <p:cNvSpPr/>
          <p:nvPr/>
        </p:nvSpPr>
        <p:spPr>
          <a:xfrm>
            <a:off x="2915816" y="3487597"/>
            <a:ext cx="2482313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675912" y="3496595"/>
            <a:ext cx="2482313" cy="648072"/>
          </a:xfrm>
          <a:prstGeom prst="chevron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5180800" y="3487597"/>
            <a:ext cx="2482313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2051720" y="278092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/>
              <a:t>October</a:t>
            </a:r>
            <a:r>
              <a:rPr lang="fr-FR" sz="1600" b="1" i="1" dirty="0"/>
              <a:t> 2021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9" name="Étoile à 5 branches 8"/>
          <p:cNvSpPr/>
          <p:nvPr/>
        </p:nvSpPr>
        <p:spPr>
          <a:xfrm>
            <a:off x="2734488" y="4304891"/>
            <a:ext cx="398007" cy="33506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069395" y="4785025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cs typeface="Arial" panose="020B0604020202020204" pitchFamily="34" charset="0"/>
              </a:rPr>
              <a:t>R10 revision Informal document</a:t>
            </a:r>
            <a:endParaRPr lang="en-GB" dirty="0"/>
          </a:p>
        </p:txBody>
      </p:sp>
      <p:sp>
        <p:nvSpPr>
          <p:cNvPr id="13" name="ZoneTexte 12"/>
          <p:cNvSpPr txBox="1"/>
          <p:nvPr/>
        </p:nvSpPr>
        <p:spPr>
          <a:xfrm>
            <a:off x="4283007" y="478502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cs typeface="Arial" panose="020B0604020202020204" pitchFamily="34" charset="0"/>
              </a:rPr>
              <a:t>R10 revision Formal working document</a:t>
            </a:r>
            <a:endParaRPr lang="en-GB" dirty="0"/>
          </a:p>
        </p:txBody>
      </p:sp>
      <p:sp>
        <p:nvSpPr>
          <p:cNvPr id="14" name="ZoneTexte 13"/>
          <p:cNvSpPr txBox="1"/>
          <p:nvPr/>
        </p:nvSpPr>
        <p:spPr>
          <a:xfrm>
            <a:off x="6421956" y="4785023"/>
            <a:ext cx="20999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cs typeface="Arial" panose="020B0604020202020204" pitchFamily="34" charset="0"/>
              </a:rPr>
              <a:t>R10 revision Final formal working document</a:t>
            </a:r>
            <a:endParaRPr lang="en-GB" dirty="0"/>
          </a:p>
        </p:txBody>
      </p:sp>
      <p:sp>
        <p:nvSpPr>
          <p:cNvPr id="15" name="ZoneTexte 14"/>
          <p:cNvSpPr txBox="1"/>
          <p:nvPr/>
        </p:nvSpPr>
        <p:spPr>
          <a:xfrm>
            <a:off x="6516216" y="278092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 err="1"/>
              <a:t>October</a:t>
            </a:r>
            <a:r>
              <a:rPr lang="fr-FR" sz="1600" b="1" i="1" dirty="0"/>
              <a:t> 2022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283968" y="278092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/>
              <a:t>April 2022</a:t>
            </a:r>
          </a:p>
          <a:p>
            <a:pPr algn="ctr"/>
            <a:r>
              <a:rPr lang="fr-FR" sz="1600" b="1" i="1" dirty="0"/>
              <a:t>GRE session</a:t>
            </a:r>
          </a:p>
        </p:txBody>
      </p:sp>
      <p:sp>
        <p:nvSpPr>
          <p:cNvPr id="17" name="Chevron 16"/>
          <p:cNvSpPr/>
          <p:nvPr/>
        </p:nvSpPr>
        <p:spPr>
          <a:xfrm>
            <a:off x="7444307" y="3488198"/>
            <a:ext cx="1036840" cy="64807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Étoile à 5 branches 17"/>
          <p:cNvSpPr/>
          <p:nvPr/>
        </p:nvSpPr>
        <p:spPr>
          <a:xfrm>
            <a:off x="4949060" y="4338225"/>
            <a:ext cx="398007" cy="33506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Étoile à 5 branches 18"/>
          <p:cNvSpPr/>
          <p:nvPr/>
        </p:nvSpPr>
        <p:spPr>
          <a:xfrm>
            <a:off x="7209911" y="4304970"/>
            <a:ext cx="398007" cy="33506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0" y="2814123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i="1" dirty="0">
                <a:solidFill>
                  <a:schemeClr val="bg1">
                    <a:lumMod val="65000"/>
                  </a:schemeClr>
                </a:solidFill>
              </a:rPr>
              <a:t>April 2021</a:t>
            </a:r>
          </a:p>
          <a:p>
            <a:pPr algn="ctr"/>
            <a:r>
              <a:rPr lang="fr-FR" sz="1600" b="1" i="1" dirty="0">
                <a:solidFill>
                  <a:schemeClr val="bg1">
                    <a:lumMod val="65000"/>
                  </a:schemeClr>
                </a:solidFill>
              </a:rPr>
              <a:t>GRE session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548" y="424236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65000"/>
                  </a:schemeClr>
                </a:solidFill>
                <a:cs typeface="Arial" panose="020B0604020202020204" pitchFamily="34" charset="0"/>
              </a:rPr>
              <a:t>Status report from TF-EMC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86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179512" y="1122788"/>
            <a:ext cx="8667750" cy="38903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100" b="1" dirty="0">
                <a:latin typeface="+mn-lt"/>
                <a:cs typeface="Arial" panose="020B0604020202020204" pitchFamily="34" charset="0"/>
              </a:rPr>
              <a:t>Proposals in informal document already agreed within </a:t>
            </a:r>
            <a:r>
              <a:rPr lang="en-GB" sz="2000" b="1" dirty="0">
                <a:latin typeface="+mn-lt"/>
                <a:cs typeface="Arial" panose="020B0604020202020204" pitchFamily="34" charset="0"/>
              </a:rPr>
              <a:t>TF-EMC (highlighted in green)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Suppression of FM band CISPR 25 measurement as alternative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to vehicle CISPR 12 measurement for narrowband radiated emission</a:t>
            </a:r>
          </a:p>
          <a:p>
            <a:pPr lvl="1">
              <a:spcAft>
                <a:spcPts val="600"/>
              </a:spcAft>
            </a:pP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Suppression of 800 mm </a:t>
            </a:r>
            <a:r>
              <a:rPr lang="en-GB" sz="1600" dirty="0" err="1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Stripline</a:t>
            </a:r>
            <a:r>
              <a:rPr lang="en-US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 method </a:t>
            </a:r>
            <a:r>
              <a:rPr lang="en-US" sz="1600" dirty="0">
                <a:latin typeface="+mn-lt"/>
                <a:cs typeface="Arial" panose="020B0604020202020204" pitchFamily="34" charset="0"/>
              </a:rPr>
              <a:t>for ESA immunity testing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Extension of possible use of simplified measurement for test performed by technical services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to vehicle in charging mode test</a:t>
            </a:r>
          </a:p>
          <a:p>
            <a:pPr lvl="1">
              <a:spcAft>
                <a:spcPts val="600"/>
              </a:spcAft>
            </a:pPr>
            <a:r>
              <a:rPr lang="fr-FR" sz="1600" dirty="0">
                <a:latin typeface="+mn-lt"/>
                <a:cs typeface="Arial" panose="020B0604020202020204" pitchFamily="34" charset="0"/>
              </a:rPr>
              <a:t>Note to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precise </a:t>
            </a: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« link » between </a:t>
            </a:r>
            <a:r>
              <a:rPr lang="fr-FR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ECE R10 and ISO 26262</a:t>
            </a:r>
          </a:p>
          <a:p>
            <a:pPr lvl="1">
              <a:spcAft>
                <a:spcPts val="600"/>
              </a:spcAft>
            </a:pPr>
            <a:r>
              <a:rPr lang="fr-FR" sz="1600" dirty="0">
                <a:latin typeface="+mn-lt"/>
                <a:cs typeface="Arial" panose="020B0604020202020204" pitchFamily="34" charset="0"/>
              </a:rPr>
              <a:t>Addition of </a:t>
            </a:r>
            <a:r>
              <a:rPr lang="fr-FR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official </a:t>
            </a: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definitions in regard to autonomous vehicles </a:t>
            </a:r>
          </a:p>
          <a:p>
            <a:pPr lvl="1">
              <a:spcAft>
                <a:spcPts val="600"/>
              </a:spcAft>
            </a:pPr>
            <a:r>
              <a:rPr lang="en-GB" sz="1600" dirty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Precision on ESA transient immunity test for charging mode </a:t>
            </a:r>
            <a:r>
              <a:rPr lang="en-GB" sz="1600" dirty="0">
                <a:latin typeface="+mn-lt"/>
                <a:cs typeface="Arial" panose="020B0604020202020204" pitchFamily="34" charset="0"/>
              </a:rPr>
              <a:t>configuration</a:t>
            </a:r>
          </a:p>
          <a:p>
            <a:pPr lvl="1">
              <a:spcAft>
                <a:spcPts val="600"/>
              </a:spcAft>
            </a:pPr>
            <a:endParaRPr lang="de-DE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65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-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554461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100" b="1" dirty="0">
                <a:latin typeface="+mn-lt"/>
                <a:cs typeface="Arial" panose="020B0604020202020204" pitchFamily="34" charset="0"/>
              </a:rPr>
              <a:t>Proposals in informal document still under discussion within TF-EMC (highlighted in yellow)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rgbClr val="0000FF"/>
                </a:solidFill>
                <a:cs typeface="Arial" panose="020B0604020202020204" pitchFamily="34" charset="0"/>
              </a:rPr>
              <a:t>Addition of reverberation chamber method </a:t>
            </a:r>
            <a:r>
              <a:rPr lang="en-US" sz="1600" dirty="0">
                <a:cs typeface="Arial" panose="020B0604020202020204" pitchFamily="34" charset="0"/>
              </a:rPr>
              <a:t>for ESA testing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solidFill>
                  <a:srgbClr val="0000FF"/>
                </a:solidFill>
                <a:cs typeface="Arial" panose="020B0604020202020204" pitchFamily="34" charset="0"/>
              </a:rPr>
              <a:t>Consideration of non-residential environment for </a:t>
            </a: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emission of radiofrequency conducted disturbances </a:t>
            </a:r>
            <a:r>
              <a:rPr lang="en-GB" sz="1600" dirty="0">
                <a:cs typeface="Arial" panose="020B0604020202020204" pitchFamily="34" charset="0"/>
              </a:rPr>
              <a:t>on AC or DC power lines – Vehicle in charging mode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Precision for minimum charging current for vehicle and ESA in DC charging mode </a:t>
            </a:r>
            <a:r>
              <a:rPr lang="en-GB" sz="1600" dirty="0">
                <a:cs typeface="Arial" panose="020B0604020202020204" pitchFamily="34" charset="0"/>
              </a:rPr>
              <a:t>emission test 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Precision in each concerned annex for vehicle in charging mode of the charging modes to be tested and of the charging cables to be used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cs typeface="Arial" panose="020B0604020202020204" pitchFamily="34" charset="0"/>
              </a:rPr>
              <a:t>Emission measurement (conducted and radiated) instrumentation – </a:t>
            </a: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Potential use of FFT (Fast Fourier Transform)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cs typeface="Arial" panose="020B0604020202020204" pitchFamily="34" charset="0"/>
              </a:rPr>
              <a:t>Consideration of </a:t>
            </a: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autonomous vehicles (ADAS functions) for radiated immunity test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Precision on e-call testing </a:t>
            </a:r>
            <a:r>
              <a:rPr lang="en-GB" sz="1600" dirty="0">
                <a:cs typeface="Arial" panose="020B0604020202020204" pitchFamily="34" charset="0"/>
              </a:rPr>
              <a:t>for vehicle radiated immunity 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Precision on operating conditions and failure criteria for ESA in charging mode </a:t>
            </a:r>
            <a:r>
              <a:rPr lang="en-GB" sz="1600" dirty="0">
                <a:cs typeface="Arial" panose="020B0604020202020204" pitchFamily="34" charset="0"/>
              </a:rPr>
              <a:t>immunity test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cs typeface="Arial" panose="020B0604020202020204" pitchFamily="34" charset="0"/>
              </a:rPr>
              <a:t>Precisions for </a:t>
            </a: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trolleybuses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Extension up to 6 GHz </a:t>
            </a:r>
            <a:r>
              <a:rPr lang="en-GB" sz="1600" dirty="0">
                <a:cs typeface="Arial" panose="020B0604020202020204" pitchFamily="34" charset="0"/>
              </a:rPr>
              <a:t>of radiated immunity test frequency range</a:t>
            </a:r>
          </a:p>
          <a:p>
            <a:pPr lvl="1">
              <a:spcAft>
                <a:spcPts val="1200"/>
              </a:spcAft>
            </a:pPr>
            <a:r>
              <a:rPr lang="en-GB" sz="1600" dirty="0">
                <a:cs typeface="Arial" panose="020B0604020202020204" pitchFamily="34" charset="0"/>
              </a:rPr>
              <a:t>Introduction of </a:t>
            </a:r>
            <a:r>
              <a:rPr lang="en-GB" sz="1600" dirty="0">
                <a:solidFill>
                  <a:srgbClr val="0000FF"/>
                </a:solidFill>
                <a:cs typeface="Arial" panose="020B0604020202020204" pitchFamily="34" charset="0"/>
              </a:rPr>
              <a:t>vehicle ESD test</a:t>
            </a:r>
            <a:endParaRPr lang="en-US" sz="16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endParaRPr lang="fr-FR" sz="16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endParaRPr lang="fr-FR" sz="1600" dirty="0">
              <a:solidFill>
                <a:srgbClr val="0000FF"/>
              </a:solidFill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endParaRPr lang="en-GB" sz="1600" b="1" dirty="0">
              <a:cs typeface="Arial" panose="020B0604020202020204" pitchFamily="34" charset="0"/>
            </a:endParaRPr>
          </a:p>
          <a:p>
            <a:pPr lvl="1">
              <a:spcAft>
                <a:spcPts val="1200"/>
              </a:spcAft>
            </a:pPr>
            <a:endParaRPr lang="en-US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230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43204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Suppression of FM band CISPR 25 measurement as alternative to vehicle CISPR 12 measurement for narrowband radiated emission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Clause 6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157192"/>
            <a:ext cx="8363272" cy="1080120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Suppression of this alternative method (voltage at antenna terminal in FM band) because cannot be considered as representative of vehicle radiated emission in the 30 MHz – 1 GHz frequency band.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474" y="1870025"/>
            <a:ext cx="6593942" cy="163976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5" y="3619872"/>
            <a:ext cx="6038225" cy="1249288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241176" y="361020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49724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ESA immunity test methods : suppression of 800 mm </a:t>
            </a:r>
            <a:r>
              <a:rPr lang="en-GB" sz="2000" b="1" dirty="0" err="1">
                <a:latin typeface="+mn-lt"/>
                <a:cs typeface="Arial" panose="020B0604020202020204" pitchFamily="34" charset="0"/>
              </a:rPr>
              <a:t>Stripline</a:t>
            </a:r>
            <a:r>
              <a:rPr lang="en-GB" sz="2000" b="1" dirty="0">
                <a:latin typeface="+mn-lt"/>
                <a:cs typeface="Arial" panose="020B0604020202020204" pitchFamily="34" charset="0"/>
              </a:rPr>
              <a:t> + potential addition of Reverberation chamber method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Clause 6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085184"/>
            <a:ext cx="8363272" cy="1271166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Suppression of 800 mm </a:t>
            </a:r>
            <a:r>
              <a:rPr lang="en-GB" dirty="0" err="1">
                <a:solidFill>
                  <a:schemeClr val="tx1"/>
                </a:solidFill>
              </a:rPr>
              <a:t>Stripline</a:t>
            </a:r>
            <a:r>
              <a:rPr lang="en-GB" dirty="0">
                <a:solidFill>
                  <a:schemeClr val="tx1"/>
                </a:solidFill>
              </a:rPr>
              <a:t> test method because test method not standardized and not used anymore.</a:t>
            </a:r>
          </a:p>
          <a:p>
            <a:r>
              <a:rPr lang="en-GB" dirty="0">
                <a:solidFill>
                  <a:schemeClr val="tx1"/>
                </a:solidFill>
              </a:rPr>
              <a:t>Potential addition of reverberating chamber test method because standardized (ISO 11452-11) and more representative / robust.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844824"/>
            <a:ext cx="4838444" cy="2065085"/>
          </a:xfrm>
          <a:prstGeom prst="rect">
            <a:avLst/>
          </a:prstGeom>
        </p:spPr>
      </p:pic>
      <p:sp>
        <p:nvSpPr>
          <p:cNvPr id="9" name="Rectangle à coins arrondis 8"/>
          <p:cNvSpPr/>
          <p:nvPr/>
        </p:nvSpPr>
        <p:spPr>
          <a:xfrm>
            <a:off x="241176" y="2602719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Clause 7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3862" y="3140968"/>
            <a:ext cx="4343400" cy="1762125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241176" y="3392996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9</a:t>
            </a:r>
          </a:p>
        </p:txBody>
      </p:sp>
    </p:spTree>
    <p:extLst>
      <p:ext uri="{BB962C8B-B14F-4D97-AF65-F5344CB8AC3E}">
        <p14:creationId xmlns:p14="http://schemas.microsoft.com/office/powerpoint/2010/main" val="206553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ESA immunity test methods : suppression of 800 mm </a:t>
            </a:r>
            <a:r>
              <a:rPr lang="en-GB" sz="2000" b="1" dirty="0" err="1">
                <a:latin typeface="+mn-lt"/>
                <a:cs typeface="Arial" panose="020B0604020202020204" pitchFamily="34" charset="0"/>
              </a:rPr>
              <a:t>Stripline</a:t>
            </a:r>
            <a:r>
              <a:rPr lang="en-GB" sz="2000" b="1" dirty="0">
                <a:latin typeface="+mn-lt"/>
                <a:cs typeface="Arial" panose="020B0604020202020204" pitchFamily="34" charset="0"/>
              </a:rPr>
              <a:t> + potential addition of Reverberation chamber method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085184"/>
            <a:ext cx="8363272" cy="1271166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Suppression of 800 mm </a:t>
            </a:r>
            <a:r>
              <a:rPr lang="en-GB" dirty="0" err="1">
                <a:solidFill>
                  <a:schemeClr val="tx1"/>
                </a:solidFill>
              </a:rPr>
              <a:t>Stripline</a:t>
            </a:r>
            <a:r>
              <a:rPr lang="en-GB" dirty="0">
                <a:solidFill>
                  <a:schemeClr val="tx1"/>
                </a:solidFill>
              </a:rPr>
              <a:t> test method because test method not standardized and not use anymore</a:t>
            </a:r>
          </a:p>
          <a:p>
            <a:r>
              <a:rPr lang="en-GB" dirty="0">
                <a:solidFill>
                  <a:schemeClr val="tx1"/>
                </a:solidFill>
              </a:rPr>
              <a:t>Potential addition of reverberating chamber test method because standardized (ISO 11452-11) and more representative / robust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241176" y="2060848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9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033126"/>
            <a:ext cx="3168352" cy="2847420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5101" y="2957583"/>
            <a:ext cx="4391025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84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Emission of radiofrequency conducted disturbances on AC or DC power lines – Vehicle in charging mode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Clause 7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770574"/>
            <a:ext cx="8363272" cy="950901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Distinction between residential and other environments (less stringent requirement for non-residential environment) in line with IEC 61000-6-3 and 61000-6-4 with associated statement that vehicle can be charged only in non-residential environment.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568337"/>
            <a:ext cx="3751882" cy="298278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00" y="1494307"/>
            <a:ext cx="3625924" cy="418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6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179512" y="188640"/>
            <a:ext cx="86400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TF-EMC Status Report – Informal document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9512" y="980728"/>
            <a:ext cx="8667750" cy="72008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GB" sz="2000" b="1" dirty="0">
                <a:latin typeface="+mn-lt"/>
                <a:cs typeface="Arial" panose="020B0604020202020204" pitchFamily="34" charset="0"/>
              </a:rPr>
              <a:t>Emission of radiofrequency conducted disturbances on AC or DC power lines – Vehicle in charging mode</a:t>
            </a:r>
          </a:p>
        </p:txBody>
      </p:sp>
      <p:sp>
        <p:nvSpPr>
          <p:cNvPr id="2" name="Rectangle à coins arrondis 1"/>
          <p:cNvSpPr/>
          <p:nvPr/>
        </p:nvSpPr>
        <p:spPr>
          <a:xfrm>
            <a:off x="241176" y="1988840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2A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241176" y="5770574"/>
            <a:ext cx="8363272" cy="950901"/>
          </a:xfrm>
          <a:prstGeom prst="roundRect">
            <a:avLst/>
          </a:prstGeom>
          <a:solidFill>
            <a:srgbClr val="99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Distinction between residential and other environments (less stringent requirement for non-residential environment) in line with IEC 61000-6-3 and 61000-6-4 with associated statement that vehicle can be charged only in non-residential environment.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963045"/>
            <a:ext cx="5165615" cy="46625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373" y="2708080"/>
            <a:ext cx="6878965" cy="1109865"/>
          </a:xfrm>
          <a:prstGeom prst="rect">
            <a:avLst/>
          </a:prstGeom>
        </p:spPr>
      </p:pic>
      <p:sp>
        <p:nvSpPr>
          <p:cNvPr id="11" name="Rectangle à coins arrondis 10"/>
          <p:cNvSpPr/>
          <p:nvPr/>
        </p:nvSpPr>
        <p:spPr>
          <a:xfrm>
            <a:off x="241176" y="2871595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Annex</a:t>
            </a:r>
            <a:r>
              <a:rPr lang="fr-FR" dirty="0"/>
              <a:t> 3A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241176" y="3817945"/>
            <a:ext cx="115212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Clause 7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1" y="3882020"/>
            <a:ext cx="6776397" cy="161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9726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CD3674-38FB-4E37-8197-8F6E091D4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0B6318-818E-4F8A-B7D5-5478158873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EBBAD6-1CA3-4FD1-B62B-2F0AABDF3EF0}">
  <ds:schemaRefs>
    <ds:schemaRef ds:uri="http://schemas.microsoft.com/office/2006/metadata/properties"/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acccb6d4-dbe5-46d2-b4d3-5733603d8cc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1087</TotalTime>
  <Words>1395</Words>
  <Application>Microsoft Office PowerPoint</Application>
  <PresentationFormat>On-screen Show (4:3)</PresentationFormat>
  <Paragraphs>194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Office ​​テーマ</vt:lpstr>
      <vt:lpstr>think-cell Folie</vt:lpstr>
      <vt:lpstr>Task Force  on Electro-Magnetic Compatibility  (TF-EMC)  Status report to GRE-85 October 2021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Report WG# to ISO/TC22/SC32 Month dd, 20yy</dc:title>
  <dc:creator>jsae</dc:creator>
  <cp:lastModifiedBy>secretariat</cp:lastModifiedBy>
  <cp:revision>495</cp:revision>
  <cp:lastPrinted>2016-10-19T06:28:33Z</cp:lastPrinted>
  <dcterms:created xsi:type="dcterms:W3CDTF">2014-08-07T00:59:03Z</dcterms:created>
  <dcterms:modified xsi:type="dcterms:W3CDTF">2021-10-15T08:31:49Z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2fd53d93-3f4c-4b90-b511-bd6bdbb4fba9_Enabled">
    <vt:lpwstr>true</vt:lpwstr>
  </property>
  <property fmtid="{D5CDD505-2E9C-101B-9397-08002B2CF9AE}" pid="4" name="MSIP_Label_2fd53d93-3f4c-4b90-b511-bd6bdbb4fba9_SetDate">
    <vt:lpwstr>2021-02-11T07:47:10Z</vt:lpwstr>
  </property>
  <property fmtid="{D5CDD505-2E9C-101B-9397-08002B2CF9AE}" pid="5" name="MSIP_Label_2fd53d93-3f4c-4b90-b511-bd6bdbb4fba9_Method">
    <vt:lpwstr>Standard</vt:lpwstr>
  </property>
  <property fmtid="{D5CDD505-2E9C-101B-9397-08002B2CF9AE}" pid="6" name="MSIP_Label_2fd53d93-3f4c-4b90-b511-bd6bdbb4fba9_Name">
    <vt:lpwstr>2fd53d93-3f4c-4b90-b511-bd6bdbb4fba9</vt:lpwstr>
  </property>
  <property fmtid="{D5CDD505-2E9C-101B-9397-08002B2CF9AE}" pid="7" name="MSIP_Label_2fd53d93-3f4c-4b90-b511-bd6bdbb4fba9_SiteId">
    <vt:lpwstr>d852d5cd-724c-4128-8812-ffa5db3f8507</vt:lpwstr>
  </property>
  <property fmtid="{D5CDD505-2E9C-101B-9397-08002B2CF9AE}" pid="8" name="MSIP_Label_2fd53d93-3f4c-4b90-b511-bd6bdbb4fba9_ActionId">
    <vt:lpwstr>862f2ed1-b439-4e8f-a5fb-009d67eae554</vt:lpwstr>
  </property>
  <property fmtid="{D5CDD505-2E9C-101B-9397-08002B2CF9AE}" pid="9" name="MSIP_Label_2fd53d93-3f4c-4b90-b511-bd6bdbb4fba9_ContentBits">
    <vt:lpwstr>0</vt:lpwstr>
  </property>
  <property fmtid="{D5CDD505-2E9C-101B-9397-08002B2CF9AE}" pid="10" name="ContentTypeId">
    <vt:lpwstr>0x0101003B8422D08C252547BB1CFA7F78E2CB83</vt:lpwstr>
  </property>
</Properties>
</file>