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96" r:id="rId3"/>
    <p:sldId id="260" r:id="rId4"/>
    <p:sldId id="261" r:id="rId5"/>
    <p:sldId id="267" r:id="rId6"/>
    <p:sldId id="268" r:id="rId7"/>
    <p:sldId id="269" r:id="rId8"/>
    <p:sldId id="262" r:id="rId9"/>
    <p:sldId id="265" r:id="rId10"/>
    <p:sldId id="270" r:id="rId11"/>
    <p:sldId id="271" r:id="rId12"/>
    <p:sldId id="272" r:id="rId13"/>
    <p:sldId id="274"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p:cViewPr varScale="1">
        <p:scale>
          <a:sx n="105" d="100"/>
          <a:sy n="105" d="100"/>
        </p:scale>
        <p:origin x="71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5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D75681-A945-4679-B1EA-9C9556FEFF8E}" type="datetimeFigureOut">
              <a:rPr lang="en-US" smtClean="0"/>
              <a:t>10/15/2021</a:t>
            </a:fld>
            <a:endParaRPr lang="en-US"/>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D9DBDF0-D6DF-4366-837B-5DF7465AF566}" type="slidenum">
              <a:rPr lang="en-US" smtClean="0"/>
              <a:t>‹N›</a:t>
            </a:fld>
            <a:endParaRPr lang="en-US"/>
          </a:p>
        </p:txBody>
      </p:sp>
    </p:spTree>
    <p:extLst>
      <p:ext uri="{BB962C8B-B14F-4D97-AF65-F5344CB8AC3E}">
        <p14:creationId xmlns:p14="http://schemas.microsoft.com/office/powerpoint/2010/main" val="868503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de-DE"/>
              <a:t>Titelmasterformat durch Klicken bearbeiten</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7" name="Date Placeholder 6"/>
          <p:cNvSpPr>
            <a:spLocks noGrp="1"/>
          </p:cNvSpPr>
          <p:nvPr>
            <p:ph type="dt" sz="half" idx="10"/>
          </p:nvPr>
        </p:nvSpPr>
        <p:spPr/>
        <p:txBody>
          <a:bodyPr/>
          <a:lstStyle/>
          <a:p>
            <a:r>
              <a:rPr lang="de-DE"/>
              <a:t>19/07/2021</a:t>
            </a:r>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a:t>R149-Stage II-Step 1_Main changes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r>
              <a:rPr lang="de-DE"/>
              <a:t>19/07/2021</a:t>
            </a:r>
            <a:endParaRPr lang="en-US" dirty="0"/>
          </a:p>
        </p:txBody>
      </p:sp>
      <p:sp>
        <p:nvSpPr>
          <p:cNvPr id="5" name="Footer Placeholder 4"/>
          <p:cNvSpPr>
            <a:spLocks noGrp="1"/>
          </p:cNvSpPr>
          <p:nvPr>
            <p:ph type="ftr" sz="quarter" idx="11"/>
          </p:nvPr>
        </p:nvSpPr>
        <p:spPr/>
        <p:txBody>
          <a:bodyPr/>
          <a:lstStyle/>
          <a:p>
            <a:r>
              <a:rPr lang="en-US"/>
              <a:t>R149-Stage II-Step 1_Main changes</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r>
              <a:rPr lang="de-DE"/>
              <a:t>19/07/2021</a:t>
            </a:r>
            <a:endParaRPr lang="en-US" dirty="0"/>
          </a:p>
        </p:txBody>
      </p:sp>
      <p:sp>
        <p:nvSpPr>
          <p:cNvPr id="5" name="Footer Placeholder 4"/>
          <p:cNvSpPr>
            <a:spLocks noGrp="1"/>
          </p:cNvSpPr>
          <p:nvPr>
            <p:ph type="ftr" sz="quarter" idx="11"/>
          </p:nvPr>
        </p:nvSpPr>
        <p:spPr/>
        <p:txBody>
          <a:bodyPr/>
          <a:lstStyle/>
          <a:p>
            <a:r>
              <a:rPr lang="en-US"/>
              <a:t>R149-Stage II-Step 1_Main changes</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dirty="0"/>
              <a:t>13/10/2021</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e-DE"/>
              <a:t>Titelmasterformat durch Klicken bearbeiten</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r>
              <a:rPr lang="de-DE"/>
              <a:t>19/07/2021</a:t>
            </a:r>
            <a:endParaRPr lang="en-US" dirty="0"/>
          </a:p>
        </p:txBody>
      </p:sp>
      <p:sp>
        <p:nvSpPr>
          <p:cNvPr id="5" name="Footer Placeholder 4"/>
          <p:cNvSpPr>
            <a:spLocks noGrp="1"/>
          </p:cNvSpPr>
          <p:nvPr>
            <p:ph type="ftr" sz="quarter" idx="11"/>
          </p:nvPr>
        </p:nvSpPr>
        <p:spPr/>
        <p:txBody>
          <a:bodyPr/>
          <a:lstStyle/>
          <a:p>
            <a:r>
              <a:rPr lang="en-US"/>
              <a:t>R149-Stage II-Step 1_Main changes</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19/07/2021</a:t>
            </a:r>
            <a:endParaRPr lang="en-US" dirty="0"/>
          </a:p>
        </p:txBody>
      </p:sp>
      <p:sp>
        <p:nvSpPr>
          <p:cNvPr id="6" name="Footer Placeholder 5"/>
          <p:cNvSpPr>
            <a:spLocks noGrp="1"/>
          </p:cNvSpPr>
          <p:nvPr>
            <p:ph type="ftr" sz="quarter" idx="11"/>
          </p:nvPr>
        </p:nvSpPr>
        <p:spPr/>
        <p:txBody>
          <a:bodyPr/>
          <a:lstStyle/>
          <a:p>
            <a:r>
              <a:rPr lang="en-US"/>
              <a:t>R149-Stage II-Step 1_Main changes</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7" name="Date Placeholder 6"/>
          <p:cNvSpPr>
            <a:spLocks noGrp="1"/>
          </p:cNvSpPr>
          <p:nvPr>
            <p:ph type="dt" sz="half" idx="10"/>
          </p:nvPr>
        </p:nvSpPr>
        <p:spPr/>
        <p:txBody>
          <a:bodyPr/>
          <a:lstStyle/>
          <a:p>
            <a:r>
              <a:rPr lang="de-DE"/>
              <a:t>19/07/2021</a:t>
            </a:r>
            <a:endParaRPr lang="en-US" dirty="0"/>
          </a:p>
        </p:txBody>
      </p:sp>
      <p:sp>
        <p:nvSpPr>
          <p:cNvPr id="8" name="Footer Placeholder 7"/>
          <p:cNvSpPr>
            <a:spLocks noGrp="1"/>
          </p:cNvSpPr>
          <p:nvPr>
            <p:ph type="ftr" sz="quarter" idx="11"/>
          </p:nvPr>
        </p:nvSpPr>
        <p:spPr/>
        <p:txBody>
          <a:bodyPr/>
          <a:lstStyle/>
          <a:p>
            <a:r>
              <a:rPr lang="en-US"/>
              <a:t>R149-Stage II-Step 1_Main changes</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r>
              <a:rPr lang="de-DE"/>
              <a:t>19/07/2021</a:t>
            </a:r>
            <a:endParaRPr lang="en-US" dirty="0"/>
          </a:p>
        </p:txBody>
      </p:sp>
      <p:sp>
        <p:nvSpPr>
          <p:cNvPr id="4" name="Footer Placeholder 3"/>
          <p:cNvSpPr>
            <a:spLocks noGrp="1"/>
          </p:cNvSpPr>
          <p:nvPr>
            <p:ph type="ftr" sz="quarter" idx="11"/>
          </p:nvPr>
        </p:nvSpPr>
        <p:spPr/>
        <p:txBody>
          <a:bodyPr/>
          <a:lstStyle/>
          <a:p>
            <a:r>
              <a:rPr lang="en-US"/>
              <a:t>R149-Stage II-Step 1_Main changes</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a:t>19/07/2021</a:t>
            </a:r>
            <a:endParaRPr lang="en-US" dirty="0"/>
          </a:p>
        </p:txBody>
      </p:sp>
      <p:sp>
        <p:nvSpPr>
          <p:cNvPr id="3" name="Footer Placeholder 2"/>
          <p:cNvSpPr>
            <a:spLocks noGrp="1"/>
          </p:cNvSpPr>
          <p:nvPr>
            <p:ph type="ftr" sz="quarter" idx="11"/>
          </p:nvPr>
        </p:nvSpPr>
        <p:spPr/>
        <p:txBody>
          <a:bodyPr/>
          <a:lstStyle/>
          <a:p>
            <a:r>
              <a:rPr lang="en-US"/>
              <a:t>R149-Stage II-Step 1_Main changes</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a:t>Titelmasterformat durch Klicken bearbeiten</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r>
              <a:rPr lang="de-DE"/>
              <a:t>19/07/2021</a:t>
            </a:r>
            <a:endParaRPr lang="en-US" dirty="0"/>
          </a:p>
        </p:txBody>
      </p:sp>
      <p:sp>
        <p:nvSpPr>
          <p:cNvPr id="6" name="Footer Placeholder 5"/>
          <p:cNvSpPr>
            <a:spLocks noGrp="1"/>
          </p:cNvSpPr>
          <p:nvPr>
            <p:ph type="ftr" sz="quarter" idx="11"/>
          </p:nvPr>
        </p:nvSpPr>
        <p:spPr/>
        <p:txBody>
          <a:bodyPr/>
          <a:lstStyle/>
          <a:p>
            <a:r>
              <a:rPr lang="en-US"/>
              <a:t>R149-Stage II-Step 1_Main changes</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de-DE"/>
              <a:t>Titelmasterformat durch Klicken bearbeiten</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r>
              <a:rPr lang="de-DE"/>
              <a:t>19/07/2021</a:t>
            </a:r>
            <a:endParaRPr lang="en-US" dirty="0"/>
          </a:p>
        </p:txBody>
      </p:sp>
      <p:sp>
        <p:nvSpPr>
          <p:cNvPr id="6" name="Footer Placeholder 5"/>
          <p:cNvSpPr>
            <a:spLocks noGrp="1"/>
          </p:cNvSpPr>
          <p:nvPr>
            <p:ph type="ftr" sz="quarter" idx="11"/>
          </p:nvPr>
        </p:nvSpPr>
        <p:spPr/>
        <p:txBody>
          <a:bodyPr/>
          <a:lstStyle/>
          <a:p>
            <a:r>
              <a:rPr lang="en-US"/>
              <a:t>R149-Stage II-Step 1_Main changes</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de-DE"/>
              <a:t>Titelmasterformat durch Klicken bearbeiten</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de-DE"/>
              <a:t>19/07/2021</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t>R149-Stage II-Step 1_Main changes</a:t>
            </a:r>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3"/>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a:t>
            </a:fld>
            <a:endParaRPr lang="de-DE" sz="1000" b="0" strike="noStrike" spc="-1" dirty="0">
              <a:latin typeface="Arial"/>
            </a:endParaRPr>
          </a:p>
        </p:txBody>
      </p:sp>
      <p:sp>
        <p:nvSpPr>
          <p:cNvPr id="96" name="CustomShape 17"/>
          <p:cNvSpPr/>
          <p:nvPr/>
        </p:nvSpPr>
        <p:spPr>
          <a:xfrm>
            <a:off x="600392" y="2924944"/>
            <a:ext cx="10782000" cy="1691317"/>
          </a:xfrm>
          <a:prstGeom prst="rect">
            <a:avLst/>
          </a:prstGeom>
          <a:solidFill>
            <a:schemeClr val="accent2">
              <a:lumMod val="20000"/>
              <a:lumOff val="80000"/>
            </a:schemeClr>
          </a:solidFill>
          <a:ln>
            <a:solidFill>
              <a:schemeClr val="tx1">
                <a:lumMod val="75000"/>
                <a:lumOff val="25000"/>
              </a:schemeClr>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spcBef>
                <a:spcPts val="601"/>
              </a:spcBef>
              <a:spcAft>
                <a:spcPts val="601"/>
              </a:spcAft>
            </a:pPr>
            <a:r>
              <a:rPr lang="en-GB" sz="2800" strike="noStrike" spc="-1" dirty="0">
                <a:solidFill>
                  <a:srgbClr val="000000"/>
                </a:solidFill>
                <a:latin typeface="Times New Roman"/>
                <a:ea typeface="Times New Roman"/>
              </a:rPr>
              <a:t>This presentation supports the draft proposal for the </a:t>
            </a:r>
          </a:p>
          <a:p>
            <a:pPr algn="ctr">
              <a:lnSpc>
                <a:spcPct val="100000"/>
              </a:lnSpc>
              <a:spcBef>
                <a:spcPts val="601"/>
              </a:spcBef>
              <a:spcAft>
                <a:spcPts val="601"/>
              </a:spcAft>
            </a:pPr>
            <a:r>
              <a:rPr lang="en-GB" sz="2800" strike="noStrike" spc="-1" dirty="0">
                <a:solidFill>
                  <a:srgbClr val="000000"/>
                </a:solidFill>
                <a:latin typeface="Times New Roman"/>
                <a:ea typeface="Times New Roman"/>
              </a:rPr>
              <a:t>new 01 series of amendments to UN Regulation No. 150</a:t>
            </a:r>
          </a:p>
          <a:p>
            <a:pPr algn="ctr">
              <a:lnSpc>
                <a:spcPct val="100000"/>
              </a:lnSpc>
              <a:spcBef>
                <a:spcPts val="601"/>
              </a:spcBef>
              <a:spcAft>
                <a:spcPts val="601"/>
              </a:spcAft>
            </a:pPr>
            <a:r>
              <a:rPr lang="en-GB" sz="2800" strike="noStrike" spc="-1" dirty="0">
                <a:solidFill>
                  <a:srgbClr val="000000"/>
                </a:solidFill>
                <a:latin typeface="Times New Roman"/>
                <a:ea typeface="Times New Roman"/>
              </a:rPr>
              <a:t>(</a:t>
            </a:r>
            <a:r>
              <a:rPr lang="en-GB" sz="2800" strike="noStrike" spc="-1" dirty="0">
                <a:solidFill>
                  <a:srgbClr val="000000"/>
                </a:solidFill>
                <a:latin typeface="Times New Roman"/>
              </a:rPr>
              <a:t>GRE/2021/15)</a:t>
            </a:r>
            <a:endParaRPr lang="en-GB" sz="2800" strike="noStrike" spc="-1" dirty="0">
              <a:latin typeface="Arial"/>
            </a:endParaRPr>
          </a:p>
        </p:txBody>
      </p:sp>
      <p:sp>
        <p:nvSpPr>
          <p:cNvPr id="45" name="CustomShape 14">
            <a:extLst>
              <a:ext uri="{FF2B5EF4-FFF2-40B4-BE49-F238E27FC236}">
                <a16:creationId xmlns:a16="http://schemas.microsoft.com/office/drawing/2014/main" id="{DE2EB65A-6FB5-4094-94A9-66A9D4B25017}"/>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150 Stage II, </a:t>
            </a:r>
            <a:r>
              <a:rPr lang="de-DE" sz="1800" b="1" strike="noStrike" spc="-1" dirty="0" err="1">
                <a:solidFill>
                  <a:srgbClr val="000000"/>
                </a:solidFill>
                <a:latin typeface="Tw Cen MT"/>
                <a:ea typeface="DejaVu Sans"/>
              </a:rPr>
              <a:t>Step</a:t>
            </a:r>
            <a:r>
              <a:rPr lang="de-DE" sz="1800" b="1" strike="noStrike" spc="-1" dirty="0">
                <a:solidFill>
                  <a:srgbClr val="000000"/>
                </a:solidFill>
                <a:latin typeface="Tw Cen MT"/>
                <a:ea typeface="DejaVu Sans"/>
              </a:rPr>
              <a:t> 1 – Summary</a:t>
            </a:r>
            <a:endParaRPr lang="de-DE" sz="1800" b="0" strike="noStrike" spc="-1" dirty="0">
              <a:latin typeface="Arial"/>
            </a:endParaRPr>
          </a:p>
        </p:txBody>
      </p:sp>
      <p:grpSp>
        <p:nvGrpSpPr>
          <p:cNvPr id="46" name="Group 45">
            <a:extLst>
              <a:ext uri="{FF2B5EF4-FFF2-40B4-BE49-F238E27FC236}">
                <a16:creationId xmlns:a16="http://schemas.microsoft.com/office/drawing/2014/main" id="{DF4CEBCA-EDCC-44BB-89A6-12B5449232BD}"/>
              </a:ext>
            </a:extLst>
          </p:cNvPr>
          <p:cNvGrpSpPr/>
          <p:nvPr/>
        </p:nvGrpSpPr>
        <p:grpSpPr>
          <a:xfrm>
            <a:off x="689880" y="173403"/>
            <a:ext cx="576000" cy="585125"/>
            <a:chOff x="689880" y="173403"/>
            <a:chExt cx="576000" cy="585125"/>
          </a:xfrm>
        </p:grpSpPr>
        <p:sp>
          <p:nvSpPr>
            <p:cNvPr id="47"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8"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8" name="CasellaDiTesto 9">
            <a:extLst>
              <a:ext uri="{FF2B5EF4-FFF2-40B4-BE49-F238E27FC236}">
                <a16:creationId xmlns:a16="http://schemas.microsoft.com/office/drawing/2014/main" id="{863225A6-458A-4E18-BB86-D8F89A7CD576}"/>
              </a:ext>
            </a:extLst>
          </p:cNvPr>
          <p:cNvSpPr txBox="1"/>
          <p:nvPr/>
        </p:nvSpPr>
        <p:spPr>
          <a:xfrm>
            <a:off x="571080" y="1403081"/>
            <a:ext cx="3528392" cy="73866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u="sng" dirty="0">
                <a:effectLst/>
                <a:latin typeface="Times New Roman" panose="02020603050405020304" pitchFamily="18" charset="0"/>
                <a:ea typeface="Times New Roman" panose="02020603050405020304" pitchFamily="18" charset="0"/>
                <a:cs typeface="Arial" panose="020B0604020202020204" pitchFamily="34" charset="0"/>
              </a:rPr>
              <a:t>Informal document</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400" b="1" dirty="0">
                <a:effectLst/>
                <a:latin typeface="Times New Roman" panose="02020603050405020304" pitchFamily="18" charset="0"/>
                <a:ea typeface="Times New Roman" panose="02020603050405020304" pitchFamily="18" charset="0"/>
                <a:cs typeface="Arial" panose="020B0604020202020204" pitchFamily="34" charset="0"/>
              </a:rPr>
              <a:t>GRE-85-05</a:t>
            </a:r>
            <a:endParaRPr lang="it-IT" sz="1400" dirty="0">
              <a:effectLst/>
              <a:latin typeface="Calibri" panose="020F0502020204030204" pitchFamily="34" charset="0"/>
              <a:ea typeface="MS Mincho" panose="02020609040205080304" pitchFamily="49" charset="-128"/>
              <a:cs typeface="Arial" panose="020B0604020202020204" pitchFamily="34" charset="0"/>
            </a:endParaRPr>
          </a:p>
          <a:p>
            <a:pPr>
              <a:tabLst>
                <a:tab pos="2969895" algn="ctr"/>
                <a:tab pos="5940425" algn="r"/>
              </a:tabLst>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8</a:t>
            </a:r>
            <a:r>
              <a:rPr lang="en-US" sz="1400" dirty="0">
                <a:effectLst/>
                <a:latin typeface="Times New Roman" panose="02020603050405020304" pitchFamily="18" charset="0"/>
                <a:ea typeface="Yu Mincho" panose="02020400000000000000" pitchFamily="18" charset="-128"/>
                <a:cs typeface="Arial" panose="020B0604020202020204" pitchFamily="34" charset="0"/>
              </a:rPr>
              <a:t>5</a:t>
            </a:r>
            <a:r>
              <a:rPr lang="en-US" sz="1400" baseline="30000" dirty="0">
                <a:effectLst/>
                <a:latin typeface="Times New Roman" panose="02020603050405020304" pitchFamily="18" charset="0"/>
                <a:ea typeface="Yu Mincho" panose="02020400000000000000" pitchFamily="18" charset="-128"/>
                <a:cs typeface="Arial" panose="020B0604020202020204" pitchFamily="34" charset="0"/>
              </a:rPr>
              <a:t>th</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GRE, </a:t>
            </a:r>
            <a:r>
              <a:rPr lang="en-US" sz="1400" dirty="0">
                <a:effectLst/>
                <a:latin typeface="Times New Roman" panose="02020603050405020304" pitchFamily="18" charset="0"/>
                <a:ea typeface="Yu Mincho" panose="02020400000000000000" pitchFamily="18" charset="-128"/>
                <a:cs typeface="Arial" panose="020B0604020202020204" pitchFamily="34" charset="0"/>
              </a:rPr>
              <a:t>26</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a:t>
            </a:r>
            <a:r>
              <a:rPr lang="en-US" sz="1400" dirty="0">
                <a:effectLst/>
                <a:latin typeface="Times New Roman" panose="02020603050405020304" pitchFamily="18" charset="0"/>
                <a:ea typeface="Yu Mincho" panose="02020400000000000000" pitchFamily="18" charset="-128"/>
                <a:cs typeface="Arial" panose="020B0604020202020204" pitchFamily="34" charset="0"/>
              </a:rPr>
              <a:t>29</a:t>
            </a:r>
            <a:r>
              <a:rPr lang="en-US" sz="1400" dirty="0">
                <a:effectLst/>
                <a:latin typeface="Times New Roman" panose="02020603050405020304" pitchFamily="18" charset="0"/>
                <a:ea typeface="Times New Roman" panose="02020603050405020304" pitchFamily="18" charset="0"/>
                <a:cs typeface="Arial" panose="020B0604020202020204" pitchFamily="34" charset="0"/>
              </a:rPr>
              <a:t> October 20</a:t>
            </a:r>
            <a:r>
              <a:rPr lang="en-US" sz="1400" dirty="0">
                <a:effectLst/>
                <a:latin typeface="Times New Roman" panose="02020603050405020304" pitchFamily="18" charset="0"/>
                <a:ea typeface="Yu Mincho" panose="02020400000000000000" pitchFamily="18" charset="-128"/>
                <a:cs typeface="Arial" panose="020B0604020202020204" pitchFamily="34" charset="0"/>
              </a:rPr>
              <a:t>21</a:t>
            </a:r>
            <a:endParaRPr lang="it-IT" sz="1400" dirty="0">
              <a:effectLst/>
              <a:latin typeface="Calibri" panose="020F0502020204030204" pitchFamily="34" charset="0"/>
              <a:ea typeface="MS Mincho" panose="02020609040205080304" pitchFamily="49" charset="-128"/>
              <a:cs typeface="Arial" panose="020B0604020202020204" pitchFamily="34" charset="0"/>
            </a:endParaRPr>
          </a:p>
          <a:p>
            <a:r>
              <a:rPr lang="en-GB" sz="1400" dirty="0">
                <a:effectLst/>
                <a:latin typeface="Times New Roman" panose="02020603050405020304" pitchFamily="18" charset="0"/>
                <a:ea typeface="Times New Roman" panose="02020603050405020304" pitchFamily="18" charset="0"/>
              </a:rPr>
              <a:t>Agenda item 4 (d)</a:t>
            </a:r>
            <a:endParaRPr lang="it-IT" sz="1400" dirty="0"/>
          </a:p>
        </p:txBody>
      </p:sp>
    </p:spTree>
    <p:extLst>
      <p:ext uri="{BB962C8B-B14F-4D97-AF65-F5344CB8AC3E}">
        <p14:creationId xmlns:p14="http://schemas.microsoft.com/office/powerpoint/2010/main" val="3782089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79376" y="842124"/>
            <a:ext cx="11305256" cy="5827236"/>
          </a:xfrm>
          <a:prstGeom prst="rect">
            <a:avLst/>
          </a:prstGeom>
        </p:spPr>
        <p:txBody>
          <a:bodyPr wrap="square">
            <a:spAutoFit/>
          </a:bodyPr>
          <a:lstStyle/>
          <a:p>
            <a:pPr marL="180340">
              <a:spcAft>
                <a:spcPts val="200"/>
              </a:spcAft>
              <a:tabLst>
                <a:tab pos="540385" algn="r"/>
                <a:tab pos="5671185" algn="r"/>
              </a:tabLst>
            </a:pPr>
            <a:r>
              <a:rPr lang="en-GB" sz="1400" dirty="0">
                <a:ea typeface="MS Mincho"/>
              </a:rPr>
              <a:t>	1  Communication</a:t>
            </a:r>
            <a:endParaRPr lang="de-DE" sz="1400" dirty="0">
              <a:ea typeface="MS Mincho"/>
            </a:endParaRPr>
          </a:p>
          <a:p>
            <a:pPr marL="180340">
              <a:spcAft>
                <a:spcPts val="200"/>
              </a:spcAft>
              <a:tabLst>
                <a:tab pos="540385" algn="r"/>
                <a:tab pos="5671185" algn="r"/>
              </a:tabLst>
            </a:pPr>
            <a:r>
              <a:rPr lang="en-GB" sz="1400" dirty="0">
                <a:ea typeface="MS Mincho"/>
              </a:rPr>
              <a:t>	2  Minimum requirements for conformity of production control procedures</a:t>
            </a:r>
          </a:p>
          <a:p>
            <a:pPr marL="180340">
              <a:spcAft>
                <a:spcPts val="200"/>
              </a:spcAft>
              <a:tabLst>
                <a:tab pos="540385" algn="r"/>
                <a:tab pos="5671185" algn="r"/>
              </a:tabLst>
            </a:pPr>
            <a:r>
              <a:rPr lang="en-GB" sz="1400" dirty="0">
                <a:ea typeface="MS Mincho"/>
              </a:rPr>
              <a:t>	3  Minimum requirements for sampling by an inspector</a:t>
            </a:r>
          </a:p>
          <a:p>
            <a:pPr marL="180340">
              <a:spcAft>
                <a:spcPts val="200"/>
              </a:spcAft>
              <a:tabLst>
                <a:tab pos="540385" algn="r"/>
                <a:tab pos="5671185" algn="r"/>
              </a:tabLst>
            </a:pPr>
            <a:r>
              <a:rPr lang="en-GB" sz="1400" dirty="0">
                <a:ea typeface="MS Mincho"/>
              </a:rPr>
              <a:t>	4  Photometric measurements of retro-reflective devices and marking materials</a:t>
            </a:r>
          </a:p>
          <a:p>
            <a:pPr marL="180340">
              <a:spcAft>
                <a:spcPts val="200"/>
              </a:spcAft>
              <a:tabLst>
                <a:tab pos="540385" algn="r"/>
                <a:tab pos="5671185" algn="r"/>
              </a:tabLst>
            </a:pPr>
            <a:r>
              <a:rPr lang="en-GB" sz="1400" dirty="0">
                <a:ea typeface="MS Mincho"/>
              </a:rPr>
              <a:t>	5  Specifications of shape and dimensions</a:t>
            </a:r>
          </a:p>
          <a:p>
            <a:pPr marL="180340">
              <a:spcAft>
                <a:spcPts val="200"/>
              </a:spcAft>
              <a:tabLst>
                <a:tab pos="540385" algn="r"/>
                <a:tab pos="5671185" algn="r"/>
              </a:tabLst>
            </a:pPr>
            <a:r>
              <a:rPr lang="en-GB" sz="1400" dirty="0">
                <a:ea typeface="MS Mincho"/>
              </a:rPr>
              <a:t>	6  Resistance to heat</a:t>
            </a:r>
          </a:p>
          <a:p>
            <a:pPr marL="180340">
              <a:spcAft>
                <a:spcPts val="200"/>
              </a:spcAft>
              <a:tabLst>
                <a:tab pos="540385" algn="r"/>
                <a:tab pos="5671185" algn="r"/>
              </a:tabLst>
            </a:pPr>
            <a:r>
              <a:rPr lang="en-GB" sz="1400" dirty="0">
                <a:ea typeface="MS Mincho"/>
              </a:rPr>
              <a:t>	7  Resistance to water penetration for retro-reflective devices</a:t>
            </a:r>
          </a:p>
          <a:p>
            <a:pPr marL="180340">
              <a:spcAft>
                <a:spcPts val="200"/>
              </a:spcAft>
              <a:tabLst>
                <a:tab pos="540385" algn="r"/>
                <a:tab pos="5671185" algn="r"/>
              </a:tabLst>
            </a:pPr>
            <a:r>
              <a:rPr lang="en-GB" sz="1400" dirty="0">
                <a:ea typeface="MS Mincho"/>
              </a:rPr>
              <a:t>	8  Alternative test procedures of resistance to water penetration for retro-reflective devices of the Classes IB and IIIB</a:t>
            </a:r>
          </a:p>
          <a:p>
            <a:pPr marL="180340">
              <a:spcAft>
                <a:spcPts val="200"/>
              </a:spcAft>
              <a:tabLst>
                <a:tab pos="540385" algn="r"/>
                <a:tab pos="5671185" algn="r"/>
              </a:tabLst>
            </a:pPr>
            <a:r>
              <a:rPr lang="en-GB" sz="1400" dirty="0">
                <a:ea typeface="MS Mincho"/>
              </a:rPr>
              <a:t>	9  Resistance to fuels</a:t>
            </a:r>
          </a:p>
          <a:p>
            <a:pPr marL="180340">
              <a:spcAft>
                <a:spcPts val="200"/>
              </a:spcAft>
              <a:tabLst>
                <a:tab pos="540385" algn="r"/>
                <a:tab pos="5671185" algn="r"/>
              </a:tabLst>
            </a:pPr>
            <a:r>
              <a:rPr lang="en-GB" sz="1400" dirty="0">
                <a:ea typeface="MS Mincho"/>
              </a:rPr>
              <a:t>	10  Resistance to lubricating oils</a:t>
            </a:r>
          </a:p>
          <a:p>
            <a:pPr marL="180340">
              <a:spcAft>
                <a:spcPts val="200"/>
              </a:spcAft>
              <a:tabLst>
                <a:tab pos="540385" algn="r"/>
                <a:tab pos="5671185" algn="r"/>
              </a:tabLst>
            </a:pPr>
            <a:r>
              <a:rPr lang="en-GB" sz="1400" dirty="0">
                <a:ea typeface="MS Mincho"/>
              </a:rPr>
              <a:t>	11  Resistance to corrosion</a:t>
            </a:r>
            <a:endParaRPr lang="de-DE" sz="1400" dirty="0">
              <a:ea typeface="MS Mincho"/>
            </a:endParaRPr>
          </a:p>
          <a:p>
            <a:pPr marL="180340">
              <a:spcAft>
                <a:spcPts val="200"/>
              </a:spcAft>
              <a:tabLst>
                <a:tab pos="540385" algn="r"/>
                <a:tab pos="5671185" algn="r"/>
              </a:tabLst>
            </a:pPr>
            <a:r>
              <a:rPr lang="en-GB" sz="1400" dirty="0">
                <a:ea typeface="MS Mincho"/>
              </a:rPr>
              <a:t>	12  Resistance of the accessible rear face of mirror-backed retro-reflective devices</a:t>
            </a:r>
          </a:p>
          <a:p>
            <a:pPr marL="180340">
              <a:spcAft>
                <a:spcPts val="200"/>
              </a:spcAft>
              <a:tabLst>
                <a:tab pos="540385" algn="r"/>
                <a:tab pos="5671185" algn="r"/>
              </a:tabLst>
            </a:pPr>
            <a:r>
              <a:rPr lang="en-GB" sz="1400" dirty="0">
                <a:ea typeface="MS Mincho"/>
              </a:rPr>
              <a:t>	13  Resistance to weathering</a:t>
            </a:r>
          </a:p>
          <a:p>
            <a:pPr marL="180340">
              <a:spcAft>
                <a:spcPts val="200"/>
              </a:spcAft>
              <a:tabLst>
                <a:tab pos="540385" algn="r"/>
                <a:tab pos="5671185" algn="r"/>
              </a:tabLst>
            </a:pPr>
            <a:r>
              <a:rPr lang="en-GB" sz="1400" dirty="0">
                <a:ea typeface="MS Mincho"/>
              </a:rPr>
              <a:t>	14  Stability of photometric properties</a:t>
            </a:r>
          </a:p>
          <a:p>
            <a:pPr marL="180340">
              <a:spcAft>
                <a:spcPts val="200"/>
              </a:spcAft>
              <a:tabLst>
                <a:tab pos="540385" algn="r"/>
                <a:tab pos="5671185" algn="r"/>
              </a:tabLst>
            </a:pPr>
            <a:r>
              <a:rPr lang="en-GB" sz="1400" dirty="0">
                <a:ea typeface="MS Mincho"/>
              </a:rPr>
              <a:t>	15  Resistance to cleaning in the case of a sample unit of retro-reflective marking devices</a:t>
            </a:r>
          </a:p>
          <a:p>
            <a:pPr marL="180340">
              <a:spcAft>
                <a:spcPts val="200"/>
              </a:spcAft>
              <a:tabLst>
                <a:tab pos="540385" algn="r"/>
                <a:tab pos="5671185" algn="r"/>
              </a:tabLst>
            </a:pPr>
            <a:r>
              <a:rPr lang="en-GB" sz="1400" dirty="0">
                <a:ea typeface="MS Mincho"/>
              </a:rPr>
              <a:t>	16  Bonding strength in the case of adhesive materials</a:t>
            </a:r>
          </a:p>
          <a:p>
            <a:pPr marL="180340">
              <a:spcAft>
                <a:spcPts val="200"/>
              </a:spcAft>
              <a:tabLst>
                <a:tab pos="540385" algn="r"/>
                <a:tab pos="5671185" algn="r"/>
              </a:tabLst>
            </a:pPr>
            <a:r>
              <a:rPr lang="en-GB" sz="1400" dirty="0">
                <a:ea typeface="MS Mincho"/>
              </a:rPr>
              <a:t>	17  Flexing - Retro-reflecting Markings</a:t>
            </a:r>
          </a:p>
          <a:p>
            <a:pPr marL="180340">
              <a:spcAft>
                <a:spcPts val="200"/>
              </a:spcAft>
              <a:tabLst>
                <a:tab pos="540385" algn="r"/>
                <a:tab pos="5671185" algn="r"/>
              </a:tabLst>
            </a:pPr>
            <a:r>
              <a:rPr lang="en-GB" sz="1400" dirty="0">
                <a:ea typeface="MS Mincho"/>
              </a:rPr>
              <a:t>	18  Resistance to impact</a:t>
            </a:r>
          </a:p>
          <a:p>
            <a:pPr marL="180340">
              <a:spcAft>
                <a:spcPts val="200"/>
              </a:spcAft>
              <a:tabLst>
                <a:tab pos="540385" algn="r"/>
                <a:tab pos="5671185" algn="r"/>
              </a:tabLst>
            </a:pPr>
            <a:r>
              <a:rPr lang="en-GB" sz="1400" dirty="0">
                <a:ea typeface="MS Mincho"/>
              </a:rPr>
              <a:t>	19  Rigidity of plates</a:t>
            </a:r>
          </a:p>
          <a:p>
            <a:pPr marL="180340">
              <a:spcAft>
                <a:spcPts val="200"/>
              </a:spcAft>
              <a:tabLst>
                <a:tab pos="540385" algn="r"/>
                <a:tab pos="5671185" algn="r"/>
              </a:tabLst>
            </a:pPr>
            <a:r>
              <a:rPr lang="en-GB" sz="1400" dirty="0">
                <a:ea typeface="MS Mincho"/>
              </a:rPr>
              <a:t>	20  Further test procedure for Advance Warning Triangles of Type 1 and 2 </a:t>
            </a:r>
          </a:p>
          <a:p>
            <a:pPr marL="180340">
              <a:spcAft>
                <a:spcPts val="200"/>
              </a:spcAft>
              <a:tabLst>
                <a:tab pos="540385" algn="r"/>
                <a:tab pos="5671185" algn="r"/>
              </a:tabLst>
            </a:pPr>
            <a:r>
              <a:rPr lang="en-GB" sz="1400" dirty="0">
                <a:ea typeface="MS Mincho"/>
              </a:rPr>
              <a:t>	21  </a:t>
            </a:r>
            <a:r>
              <a:rPr lang="en-US" sz="1400" dirty="0">
                <a:ea typeface="MS Mincho"/>
              </a:rPr>
              <a:t>Arrangement of approval markings</a:t>
            </a:r>
          </a:p>
          <a:p>
            <a:pPr marL="180340">
              <a:spcAft>
                <a:spcPts val="200"/>
              </a:spcAft>
              <a:tabLst>
                <a:tab pos="540385" algn="r"/>
                <a:tab pos="5671185" algn="r"/>
              </a:tabLst>
            </a:pPr>
            <a:r>
              <a:rPr lang="en-GB" sz="1400" dirty="0">
                <a:ea typeface="MS Mincho"/>
              </a:rPr>
              <a:t>22  Guidelines for installation of rear marking plates on slow-moving vehicles (by construction) and their trailers</a:t>
            </a:r>
          </a:p>
          <a:p>
            <a:pPr marL="180340">
              <a:spcAft>
                <a:spcPts val="200"/>
              </a:spcAft>
              <a:tabLst>
                <a:tab pos="540385" algn="r"/>
                <a:tab pos="5671185" algn="r"/>
              </a:tabLst>
            </a:pPr>
            <a:r>
              <a:rPr lang="en-GB" sz="1400" dirty="0">
                <a:ea typeface="MS Mincho"/>
              </a:rPr>
              <a:t>23  Description of the measurement geometry for measurement of the daytime colour and the luminance factor of retro-reflective material</a:t>
            </a:r>
            <a:endParaRPr lang="de-DE" sz="1400" dirty="0"/>
          </a:p>
        </p:txBody>
      </p:sp>
      <p:sp>
        <p:nvSpPr>
          <p:cNvPr id="4" name="CustomShape 13">
            <a:extLst>
              <a:ext uri="{FF2B5EF4-FFF2-40B4-BE49-F238E27FC236}">
                <a16:creationId xmlns:a16="http://schemas.microsoft.com/office/drawing/2014/main" id="{50BC5795-D60E-48A7-A749-AC770A39F0A9}"/>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10</a:t>
            </a:fld>
            <a:endParaRPr lang="de-DE" sz="1000" b="0" strike="noStrike" spc="-1" dirty="0">
              <a:latin typeface="Arial"/>
            </a:endParaRPr>
          </a:p>
        </p:txBody>
      </p:sp>
      <p:grpSp>
        <p:nvGrpSpPr>
          <p:cNvPr id="5" name="Group 45">
            <a:extLst>
              <a:ext uri="{FF2B5EF4-FFF2-40B4-BE49-F238E27FC236}">
                <a16:creationId xmlns:a16="http://schemas.microsoft.com/office/drawing/2014/main" id="{EF789DE3-807A-4D4A-85C6-FBB7271848C6}"/>
              </a:ext>
            </a:extLst>
          </p:cNvPr>
          <p:cNvGrpSpPr/>
          <p:nvPr/>
        </p:nvGrpSpPr>
        <p:grpSpPr>
          <a:xfrm>
            <a:off x="689880" y="173403"/>
            <a:ext cx="576000" cy="585125"/>
            <a:chOff x="689880" y="173403"/>
            <a:chExt cx="576000" cy="585125"/>
          </a:xfrm>
        </p:grpSpPr>
        <p:sp>
          <p:nvSpPr>
            <p:cNvPr id="6" name="CustomShape 4">
              <a:extLst>
                <a:ext uri="{FF2B5EF4-FFF2-40B4-BE49-F238E27FC236}">
                  <a16:creationId xmlns:a16="http://schemas.microsoft.com/office/drawing/2014/main" id="{D12C57B9-C2A2-456C-88D3-D014F48EBDC2}"/>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7" name="CustomShape 5">
              <a:extLst>
                <a:ext uri="{FF2B5EF4-FFF2-40B4-BE49-F238E27FC236}">
                  <a16:creationId xmlns:a16="http://schemas.microsoft.com/office/drawing/2014/main" id="{257935EF-DF49-4298-A2F9-AB845FC18A87}"/>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8" name="Titel 1">
            <a:extLst>
              <a:ext uri="{FF2B5EF4-FFF2-40B4-BE49-F238E27FC236}">
                <a16:creationId xmlns:a16="http://schemas.microsoft.com/office/drawing/2014/main" id="{94CCFC33-BA02-49AD-BDF9-2B7519576EA2}"/>
              </a:ext>
            </a:extLst>
          </p:cNvPr>
          <p:cNvSpPr txBox="1">
            <a:spLocks/>
          </p:cNvSpPr>
          <p:nvPr/>
        </p:nvSpPr>
        <p:spPr>
          <a:xfrm>
            <a:off x="6384033" y="173403"/>
            <a:ext cx="5575060" cy="584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latin typeface="+mn-lt"/>
              </a:rPr>
              <a:t>Current structure of the Annexes in R150</a:t>
            </a:r>
          </a:p>
        </p:txBody>
      </p:sp>
    </p:spTree>
    <p:extLst>
      <p:ext uri="{BB962C8B-B14F-4D97-AF65-F5344CB8AC3E}">
        <p14:creationId xmlns:p14="http://schemas.microsoft.com/office/powerpoint/2010/main" val="52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63203371"/>
              </p:ext>
            </p:extLst>
          </p:nvPr>
        </p:nvGraphicFramePr>
        <p:xfrm>
          <a:off x="975602" y="199501"/>
          <a:ext cx="10232966" cy="6463874"/>
        </p:xfrm>
        <a:graphic>
          <a:graphicData uri="http://schemas.openxmlformats.org/drawingml/2006/table">
            <a:tbl>
              <a:tblPr firstRow="1" bandRow="1">
                <a:tableStyleId>{5C22544A-7EE6-4342-B048-85BDC9FD1C3A}</a:tableStyleId>
              </a:tblPr>
              <a:tblGrid>
                <a:gridCol w="389443">
                  <a:extLst>
                    <a:ext uri="{9D8B030D-6E8A-4147-A177-3AD203B41FA5}">
                      <a16:colId xmlns:a16="http://schemas.microsoft.com/office/drawing/2014/main" val="87165789"/>
                    </a:ext>
                  </a:extLst>
                </a:gridCol>
                <a:gridCol w="4018508">
                  <a:extLst>
                    <a:ext uri="{9D8B030D-6E8A-4147-A177-3AD203B41FA5}">
                      <a16:colId xmlns:a16="http://schemas.microsoft.com/office/drawing/2014/main" val="115037036"/>
                    </a:ext>
                  </a:extLst>
                </a:gridCol>
                <a:gridCol w="949099">
                  <a:extLst>
                    <a:ext uri="{9D8B030D-6E8A-4147-A177-3AD203B41FA5}">
                      <a16:colId xmlns:a16="http://schemas.microsoft.com/office/drawing/2014/main" val="4051171453"/>
                    </a:ext>
                  </a:extLst>
                </a:gridCol>
                <a:gridCol w="897073">
                  <a:extLst>
                    <a:ext uri="{9D8B030D-6E8A-4147-A177-3AD203B41FA5}">
                      <a16:colId xmlns:a16="http://schemas.microsoft.com/office/drawing/2014/main" val="1686457373"/>
                    </a:ext>
                  </a:extLst>
                </a:gridCol>
                <a:gridCol w="609332">
                  <a:extLst>
                    <a:ext uri="{9D8B030D-6E8A-4147-A177-3AD203B41FA5}">
                      <a16:colId xmlns:a16="http://schemas.microsoft.com/office/drawing/2014/main" val="1345977031"/>
                    </a:ext>
                  </a:extLst>
                </a:gridCol>
                <a:gridCol w="710888">
                  <a:extLst>
                    <a:ext uri="{9D8B030D-6E8A-4147-A177-3AD203B41FA5}">
                      <a16:colId xmlns:a16="http://schemas.microsoft.com/office/drawing/2014/main" val="2134707042"/>
                    </a:ext>
                  </a:extLst>
                </a:gridCol>
                <a:gridCol w="812444">
                  <a:extLst>
                    <a:ext uri="{9D8B030D-6E8A-4147-A177-3AD203B41FA5}">
                      <a16:colId xmlns:a16="http://schemas.microsoft.com/office/drawing/2014/main" val="1474592715"/>
                    </a:ext>
                  </a:extLst>
                </a:gridCol>
                <a:gridCol w="956314">
                  <a:extLst>
                    <a:ext uri="{9D8B030D-6E8A-4147-A177-3AD203B41FA5}">
                      <a16:colId xmlns:a16="http://schemas.microsoft.com/office/drawing/2014/main" val="4102222665"/>
                    </a:ext>
                  </a:extLst>
                </a:gridCol>
                <a:gridCol w="889865">
                  <a:extLst>
                    <a:ext uri="{9D8B030D-6E8A-4147-A177-3AD203B41FA5}">
                      <a16:colId xmlns:a16="http://schemas.microsoft.com/office/drawing/2014/main" val="3243261815"/>
                    </a:ext>
                  </a:extLst>
                </a:gridCol>
              </a:tblGrid>
              <a:tr h="240335">
                <a:tc>
                  <a:txBody>
                    <a:bodyPr/>
                    <a:lstStyle/>
                    <a:p>
                      <a:endParaRPr lang="de-DE" sz="900" dirty="0"/>
                    </a:p>
                  </a:txBody>
                  <a:tcPr/>
                </a:tc>
                <a:tc>
                  <a:txBody>
                    <a:bodyPr/>
                    <a:lstStyle/>
                    <a:p>
                      <a:r>
                        <a:rPr lang="de-DE" sz="900" dirty="0"/>
                        <a:t>Annex </a:t>
                      </a:r>
                    </a:p>
                    <a:p>
                      <a:pPr algn="r"/>
                      <a:r>
                        <a:rPr lang="de-DE" sz="900" dirty="0"/>
                        <a:t>Type </a:t>
                      </a:r>
                      <a:r>
                        <a:rPr lang="de-DE" sz="900" dirty="0" err="1"/>
                        <a:t>of</a:t>
                      </a:r>
                      <a:r>
                        <a:rPr lang="de-DE" sz="900" dirty="0"/>
                        <a:t> </a:t>
                      </a:r>
                      <a:r>
                        <a:rPr lang="de-DE" sz="900" dirty="0" err="1"/>
                        <a:t>testing</a:t>
                      </a:r>
                      <a:endParaRPr lang="de-DE" sz="900" dirty="0"/>
                    </a:p>
                  </a:txBody>
                  <a:tcPr/>
                </a:tc>
                <a:tc>
                  <a:txBody>
                    <a:bodyPr/>
                    <a:lstStyle/>
                    <a:p>
                      <a:pPr algn="ctr"/>
                      <a:r>
                        <a:rPr lang="de-DE" sz="900" dirty="0"/>
                        <a:t>Administrativ</a:t>
                      </a:r>
                    </a:p>
                  </a:txBody>
                  <a:tcPr/>
                </a:tc>
                <a:tc>
                  <a:txBody>
                    <a:bodyPr/>
                    <a:lstStyle/>
                    <a:p>
                      <a:pPr algn="ctr"/>
                      <a:r>
                        <a:rPr lang="de-DE" sz="900" dirty="0" err="1"/>
                        <a:t>Photom</a:t>
                      </a:r>
                      <a:r>
                        <a:rPr lang="de-DE" sz="900" dirty="0"/>
                        <a:t>. </a:t>
                      </a:r>
                      <a:r>
                        <a:rPr lang="de-DE" sz="900" dirty="0" err="1"/>
                        <a:t>measurment</a:t>
                      </a:r>
                      <a:endParaRPr lang="de-DE" sz="900" dirty="0"/>
                    </a:p>
                  </a:txBody>
                  <a:tcPr/>
                </a:tc>
                <a:tc>
                  <a:txBody>
                    <a:bodyPr/>
                    <a:lstStyle/>
                    <a:p>
                      <a:pPr algn="ctr"/>
                      <a:r>
                        <a:rPr lang="de-DE" sz="900" dirty="0"/>
                        <a:t>Drawing</a:t>
                      </a:r>
                    </a:p>
                  </a:txBody>
                  <a:tcPr/>
                </a:tc>
                <a:tc>
                  <a:txBody>
                    <a:bodyPr/>
                    <a:lstStyle/>
                    <a:p>
                      <a:pPr algn="ctr"/>
                      <a:r>
                        <a:rPr lang="de-DE" sz="900" dirty="0"/>
                        <a:t>Chemical Test</a:t>
                      </a:r>
                    </a:p>
                  </a:txBody>
                  <a:tcPr/>
                </a:tc>
                <a:tc>
                  <a:txBody>
                    <a:bodyPr/>
                    <a:lstStyle/>
                    <a:p>
                      <a:pPr algn="ctr"/>
                      <a:r>
                        <a:rPr lang="de-DE" sz="900" dirty="0" err="1"/>
                        <a:t>Mechanical</a:t>
                      </a:r>
                      <a:r>
                        <a:rPr lang="de-DE" sz="900" dirty="0"/>
                        <a:t> Test</a:t>
                      </a:r>
                    </a:p>
                  </a:txBody>
                  <a:tcPr/>
                </a:tc>
                <a:tc>
                  <a:txBody>
                    <a:bodyPr/>
                    <a:lstStyle/>
                    <a:p>
                      <a:pPr algn="ctr"/>
                      <a:r>
                        <a:rPr lang="de-DE" sz="900" dirty="0"/>
                        <a:t>Ad. </a:t>
                      </a:r>
                      <a:r>
                        <a:rPr lang="de-DE" sz="900" dirty="0" err="1"/>
                        <a:t>Warning</a:t>
                      </a:r>
                      <a:r>
                        <a:rPr lang="de-DE" sz="900" dirty="0"/>
                        <a:t> </a:t>
                      </a:r>
                      <a:r>
                        <a:rPr lang="de-DE" sz="900" dirty="0" err="1"/>
                        <a:t>Triangle</a:t>
                      </a:r>
                      <a:r>
                        <a:rPr lang="de-DE" sz="900" dirty="0"/>
                        <a:t> </a:t>
                      </a:r>
                      <a:r>
                        <a:rPr lang="de-DE" sz="900" dirty="0" err="1"/>
                        <a:t>only</a:t>
                      </a:r>
                      <a:endParaRPr lang="de-DE" sz="900" dirty="0"/>
                    </a:p>
                  </a:txBody>
                  <a:tcPr/>
                </a:tc>
                <a:tc>
                  <a:txBody>
                    <a:bodyPr/>
                    <a:lstStyle/>
                    <a:p>
                      <a:pPr algn="ctr"/>
                      <a:r>
                        <a:rPr lang="de-DE" sz="900" dirty="0"/>
                        <a:t>Environmental Test</a:t>
                      </a:r>
                    </a:p>
                  </a:txBody>
                  <a:tcPr/>
                </a:tc>
                <a:extLst>
                  <a:ext uri="{0D108BD9-81ED-4DB2-BD59-A6C34878D82A}">
                    <a16:rowId xmlns:a16="http://schemas.microsoft.com/office/drawing/2014/main" val="1140908052"/>
                  </a:ext>
                </a:extLst>
              </a:tr>
              <a:tr h="240335">
                <a:tc>
                  <a:txBody>
                    <a:bodyPr/>
                    <a:lstStyle/>
                    <a:p>
                      <a:r>
                        <a:rPr lang="de-DE" sz="900"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Communication</a:t>
                      </a:r>
                      <a:endParaRPr lang="de-DE" sz="900" dirty="0"/>
                    </a:p>
                  </a:txBody>
                  <a:tcPr/>
                </a:tc>
                <a:tc>
                  <a:txBody>
                    <a:bodyPr/>
                    <a:lstStyle/>
                    <a:p>
                      <a:pPr algn="ct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3486412724"/>
                  </a:ext>
                </a:extLst>
              </a:tr>
              <a:tr h="266746">
                <a:tc>
                  <a:txBody>
                    <a:bodyPr/>
                    <a:lstStyle/>
                    <a:p>
                      <a:r>
                        <a:rPr lang="de-DE" sz="9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Minimum requirements for conformity of production control procedures</a:t>
                      </a: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1950028392"/>
                  </a:ext>
                </a:extLst>
              </a:tr>
              <a:tr h="282633">
                <a:tc>
                  <a:txBody>
                    <a:bodyPr/>
                    <a:lstStyle/>
                    <a:p>
                      <a:r>
                        <a:rPr lang="de-DE" sz="9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Minimum requirements for sampling by an inspector</a:t>
                      </a: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3975499346"/>
                  </a:ext>
                </a:extLst>
              </a:tr>
              <a:tr h="240335">
                <a:tc>
                  <a:txBody>
                    <a:bodyPr/>
                    <a:lstStyle/>
                    <a:p>
                      <a:r>
                        <a:rPr lang="de-DE" sz="9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Photometric measurements of retro-reflective devices and marking materials</a:t>
                      </a:r>
                      <a:endParaRPr lang="de-DE" sz="900" dirty="0"/>
                    </a:p>
                  </a:txBody>
                  <a:tcPr/>
                </a:tc>
                <a:tc>
                  <a:txBody>
                    <a:bodyPr/>
                    <a:lstStyle/>
                    <a:p>
                      <a:pPr algn="ct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3010979996"/>
                  </a:ext>
                </a:extLst>
              </a:tr>
              <a:tr h="240335">
                <a:tc>
                  <a:txBody>
                    <a:bodyPr/>
                    <a:lstStyle/>
                    <a:p>
                      <a:r>
                        <a:rPr lang="de-DE" sz="900"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Specifications of shape and dimensions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dirty="0"/>
                    </a:p>
                  </a:txBody>
                  <a:tcPr/>
                </a:tc>
                <a:extLst>
                  <a:ext uri="{0D108BD9-81ED-4DB2-BD59-A6C34878D82A}">
                    <a16:rowId xmlns:a16="http://schemas.microsoft.com/office/drawing/2014/main" val="418835754"/>
                  </a:ext>
                </a:extLst>
              </a:tr>
              <a:tr h="240335">
                <a:tc>
                  <a:txBody>
                    <a:bodyPr/>
                    <a:lstStyle/>
                    <a:p>
                      <a:r>
                        <a:rPr lang="de-DE" sz="900"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heat</a:t>
                      </a:r>
                      <a:endParaRPr lang="de-DE" sz="900" dirty="0"/>
                    </a:p>
                  </a:txBody>
                  <a:tcPr/>
                </a:tc>
                <a:tc>
                  <a:txBody>
                    <a:bodyPr/>
                    <a:lstStyle/>
                    <a:p>
                      <a:pPr algn="ctr"/>
                      <a:endParaRPr lang="de-DE" sz="900"/>
                    </a:p>
                  </a:txBody>
                  <a:tcPr/>
                </a:tc>
                <a:tc>
                  <a:txBody>
                    <a:bodyPr/>
                    <a:lstStyle/>
                    <a:p>
                      <a:pPr algn="ct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extLst>
                  <a:ext uri="{0D108BD9-81ED-4DB2-BD59-A6C34878D82A}">
                    <a16:rowId xmlns:a16="http://schemas.microsoft.com/office/drawing/2014/main" val="1925361231"/>
                  </a:ext>
                </a:extLst>
              </a:tr>
              <a:tr h="240335">
                <a:tc>
                  <a:txBody>
                    <a:bodyPr/>
                    <a:lstStyle/>
                    <a:p>
                      <a:r>
                        <a:rPr lang="de-DE" sz="900"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water penetration for retro-reflective devices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extLst>
                  <a:ext uri="{0D108BD9-81ED-4DB2-BD59-A6C34878D82A}">
                    <a16:rowId xmlns:a16="http://schemas.microsoft.com/office/drawing/2014/main" val="1602330000"/>
                  </a:ext>
                </a:extLst>
              </a:tr>
              <a:tr h="240335">
                <a:tc>
                  <a:txBody>
                    <a:bodyPr/>
                    <a:lstStyle/>
                    <a:p>
                      <a:r>
                        <a:rPr lang="de-DE" sz="900"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Alternative test procedures of resistance to water penetration for retro-reflective devices of the Classes IB and IIIB</a:t>
                      </a:r>
                      <a:endParaRPr lang="de-DE" sz="900" dirty="0"/>
                    </a:p>
                  </a:txBody>
                  <a:tcPr/>
                </a:tc>
                <a:tc>
                  <a:txBody>
                    <a:bodyPr/>
                    <a:lstStyle/>
                    <a:p>
                      <a:pPr algn="ctr"/>
                      <a:endParaRPr lang="de-DE" sz="900"/>
                    </a:p>
                  </a:txBody>
                  <a:tcPr/>
                </a:tc>
                <a:tc>
                  <a:txBody>
                    <a:bodyPr/>
                    <a:lstStyle/>
                    <a:p>
                      <a:pPr algn="ct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extLst>
                  <a:ext uri="{0D108BD9-81ED-4DB2-BD59-A6C34878D82A}">
                    <a16:rowId xmlns:a16="http://schemas.microsoft.com/office/drawing/2014/main" val="1023789455"/>
                  </a:ext>
                </a:extLst>
              </a:tr>
              <a:tr h="240335">
                <a:tc>
                  <a:txBody>
                    <a:bodyPr/>
                    <a:lstStyle/>
                    <a:p>
                      <a:r>
                        <a:rPr lang="de-DE" sz="9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fuels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dirty="0"/>
                    </a:p>
                  </a:txBody>
                  <a:tcPr/>
                </a:tc>
                <a:extLst>
                  <a:ext uri="{0D108BD9-81ED-4DB2-BD59-A6C34878D82A}">
                    <a16:rowId xmlns:a16="http://schemas.microsoft.com/office/drawing/2014/main" val="1705327630"/>
                  </a:ext>
                </a:extLst>
              </a:tr>
              <a:tr h="240335">
                <a:tc>
                  <a:txBody>
                    <a:bodyPr/>
                    <a:lstStyle/>
                    <a:p>
                      <a:r>
                        <a:rPr lang="de-DE" sz="900" dirty="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lubricating oils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dirty="0"/>
                    </a:p>
                  </a:txBody>
                  <a:tcPr/>
                </a:tc>
                <a:extLst>
                  <a:ext uri="{0D108BD9-81ED-4DB2-BD59-A6C34878D82A}">
                    <a16:rowId xmlns:a16="http://schemas.microsoft.com/office/drawing/2014/main" val="15908409"/>
                  </a:ext>
                </a:extLst>
              </a:tr>
              <a:tr h="240335">
                <a:tc>
                  <a:txBody>
                    <a:bodyPr/>
                    <a:lstStyle/>
                    <a:p>
                      <a:r>
                        <a:rPr lang="de-DE" sz="900"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corrosion</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extLst>
                  <a:ext uri="{0D108BD9-81ED-4DB2-BD59-A6C34878D82A}">
                    <a16:rowId xmlns:a16="http://schemas.microsoft.com/office/drawing/2014/main" val="3750151133"/>
                  </a:ext>
                </a:extLst>
              </a:tr>
              <a:tr h="240335">
                <a:tc>
                  <a:txBody>
                    <a:bodyPr/>
                    <a:lstStyle/>
                    <a:p>
                      <a:r>
                        <a:rPr lang="de-DE" sz="900" dirty="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of the accessible rear face of mirror-backed retro-reflective devices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extLst>
                  <a:ext uri="{0D108BD9-81ED-4DB2-BD59-A6C34878D82A}">
                    <a16:rowId xmlns:a16="http://schemas.microsoft.com/office/drawing/2014/main" val="1910096999"/>
                  </a:ext>
                </a:extLst>
              </a:tr>
              <a:tr h="240335">
                <a:tc>
                  <a:txBody>
                    <a:bodyPr/>
                    <a:lstStyle/>
                    <a:p>
                      <a:r>
                        <a:rPr lang="de-DE" sz="900" dirty="0"/>
                        <a:t>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weathering</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extLst>
                  <a:ext uri="{0D108BD9-81ED-4DB2-BD59-A6C34878D82A}">
                    <a16:rowId xmlns:a16="http://schemas.microsoft.com/office/drawing/2014/main" val="2535439836"/>
                  </a:ext>
                </a:extLst>
              </a:tr>
              <a:tr h="240335">
                <a:tc>
                  <a:txBody>
                    <a:bodyPr/>
                    <a:lstStyle/>
                    <a:p>
                      <a:r>
                        <a:rPr lang="de-DE" sz="900" dirty="0"/>
                        <a:t>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Stability of photometric properties</a:t>
                      </a:r>
                      <a:endParaRPr lang="de-DE" sz="900" dirty="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878796535"/>
                  </a:ext>
                </a:extLst>
              </a:tr>
              <a:tr h="240335">
                <a:tc>
                  <a:txBody>
                    <a:bodyPr/>
                    <a:lstStyle/>
                    <a:p>
                      <a:r>
                        <a:rPr lang="de-DE" sz="900" dirty="0"/>
                        <a:t>15</a:t>
                      </a:r>
                    </a:p>
                  </a:txBody>
                  <a:tcPr/>
                </a:tc>
                <a:tc>
                  <a:txBody>
                    <a:bodyPr/>
                    <a:lstStyle/>
                    <a:p>
                      <a:r>
                        <a:rPr lang="en-GB" sz="900" dirty="0">
                          <a:latin typeface="Times New Roman" panose="02020603050405020304" pitchFamily="18" charset="0"/>
                          <a:ea typeface="MS Mincho"/>
                        </a:rPr>
                        <a:t>Resistance to cleaning in the case of a sample unit of retro-reflective marking devices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dirty="0"/>
                    </a:p>
                  </a:txBody>
                  <a:tcPr/>
                </a:tc>
                <a:tc>
                  <a:txBody>
                    <a:bodyPr/>
                    <a:lstStyle/>
                    <a:p>
                      <a:pPr algn="ctr"/>
                      <a:endParaRPr lang="de-DE" sz="900" dirty="0"/>
                    </a:p>
                  </a:txBody>
                  <a:tcPr/>
                </a:tc>
                <a:extLst>
                  <a:ext uri="{0D108BD9-81ED-4DB2-BD59-A6C34878D82A}">
                    <a16:rowId xmlns:a16="http://schemas.microsoft.com/office/drawing/2014/main" val="3119090952"/>
                  </a:ext>
                </a:extLst>
              </a:tr>
              <a:tr h="240335">
                <a:tc>
                  <a:txBody>
                    <a:bodyPr/>
                    <a:lstStyle/>
                    <a:p>
                      <a:r>
                        <a:rPr lang="de-DE" sz="900" dirty="0"/>
                        <a:t>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Bonding strength in the case of adhesive materials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2815445605"/>
                  </a:ext>
                </a:extLst>
              </a:tr>
              <a:tr h="240335">
                <a:tc>
                  <a:txBody>
                    <a:bodyPr/>
                    <a:lstStyle/>
                    <a:p>
                      <a:r>
                        <a:rPr lang="de-DE" sz="900" dirty="0"/>
                        <a:t>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Flexing - Retro-reflecting Markings</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2335615956"/>
                  </a:ext>
                </a:extLst>
              </a:tr>
              <a:tr h="240335">
                <a:tc>
                  <a:txBody>
                    <a:bodyPr/>
                    <a:lstStyle/>
                    <a:p>
                      <a:r>
                        <a:rPr lang="de-DE" sz="900" dirty="0"/>
                        <a:t>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Resistance to impact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1902211730"/>
                  </a:ext>
                </a:extLst>
              </a:tr>
              <a:tr h="240335">
                <a:tc>
                  <a:txBody>
                    <a:bodyPr/>
                    <a:lstStyle/>
                    <a:p>
                      <a:r>
                        <a:rPr lang="de-DE" sz="900" dirty="0"/>
                        <a:t>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Rigidity of plates</a:t>
                      </a:r>
                      <a:endParaRPr lang="de-DE" sz="900" dirty="0"/>
                    </a:p>
                  </a:txBody>
                  <a:tcPr/>
                </a:tc>
                <a:tc>
                  <a:txBody>
                    <a:bodyPr/>
                    <a:lstStyle/>
                    <a:p>
                      <a:pPr algn="ct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2076631144"/>
                  </a:ext>
                </a:extLst>
              </a:tr>
              <a:tr h="240335">
                <a:tc>
                  <a:txBody>
                    <a:bodyPr/>
                    <a:lstStyle/>
                    <a:p>
                      <a:r>
                        <a:rPr lang="de-DE" sz="900" dirty="0"/>
                        <a:t>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Times New Roman" panose="02020603050405020304" pitchFamily="18" charset="0"/>
                          <a:ea typeface="MS Mincho"/>
                        </a:rPr>
                        <a:t>Further test procedure for Advance Warning Triangles of Type 1 and 2 </a:t>
                      </a:r>
                      <a:endParaRPr lang="de-DE" sz="900" dirty="0"/>
                    </a:p>
                  </a:txBody>
                  <a:tcPr/>
                </a:tc>
                <a:tc>
                  <a:txBody>
                    <a:bodyPr/>
                    <a:lstStyle/>
                    <a:p>
                      <a:pPr algn="ct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extLst>
                  <a:ext uri="{0D108BD9-81ED-4DB2-BD59-A6C34878D82A}">
                    <a16:rowId xmlns:a16="http://schemas.microsoft.com/office/drawing/2014/main" val="3364508278"/>
                  </a:ext>
                </a:extLst>
              </a:tr>
              <a:tr h="240335">
                <a:tc>
                  <a:txBody>
                    <a:bodyPr/>
                    <a:lstStyle/>
                    <a:p>
                      <a:r>
                        <a:rPr lang="de-DE" sz="900" dirty="0"/>
                        <a:t>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Times New Roman" panose="02020603050405020304" pitchFamily="18" charset="0"/>
                          <a:ea typeface="MS Mincho"/>
                        </a:rPr>
                        <a:t>Arrangement of approval markings</a:t>
                      </a: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1796682183"/>
                  </a:ext>
                </a:extLst>
              </a:tr>
              <a:tr h="240335">
                <a:tc>
                  <a:txBody>
                    <a:bodyPr/>
                    <a:lstStyle/>
                    <a:p>
                      <a:r>
                        <a:rPr lang="de-DE" sz="900" dirty="0"/>
                        <a:t>22</a:t>
                      </a:r>
                    </a:p>
                  </a:txBody>
                  <a:tcPr/>
                </a:tc>
                <a:tc>
                  <a:txBody>
                    <a:bodyPr/>
                    <a:lstStyle/>
                    <a:p>
                      <a:r>
                        <a:rPr lang="en-GB" sz="900" dirty="0">
                          <a:latin typeface="Times New Roman" panose="02020603050405020304" pitchFamily="18" charset="0"/>
                          <a:ea typeface="MS Mincho"/>
                        </a:rPr>
                        <a:t>Guidelines for installation of rear marking plates on slow-moving vehicles (by construction) and their trailers </a:t>
                      </a: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tc>
                  <a:txBody>
                    <a:bodyPr/>
                    <a:lstStyle/>
                    <a:p>
                      <a:pPr algn="ctr"/>
                      <a:endParaRPr lang="de-DE" sz="900"/>
                    </a:p>
                  </a:txBody>
                  <a:tcPr/>
                </a:tc>
                <a:extLst>
                  <a:ext uri="{0D108BD9-81ED-4DB2-BD59-A6C34878D82A}">
                    <a16:rowId xmlns:a16="http://schemas.microsoft.com/office/drawing/2014/main" val="3640539324"/>
                  </a:ext>
                </a:extLst>
              </a:tr>
              <a:tr h="240335">
                <a:tc>
                  <a:txBody>
                    <a:bodyPr/>
                    <a:lstStyle/>
                    <a:p>
                      <a:r>
                        <a:rPr lang="de-DE" sz="900" dirty="0"/>
                        <a:t>23</a:t>
                      </a:r>
                    </a:p>
                  </a:txBody>
                  <a:tcPr/>
                </a:tc>
                <a:tc>
                  <a:txBody>
                    <a:bodyPr/>
                    <a:lstStyle/>
                    <a:p>
                      <a:r>
                        <a:rPr lang="en-GB" sz="900" dirty="0">
                          <a:latin typeface="Times New Roman" panose="02020603050405020304" pitchFamily="18" charset="0"/>
                          <a:ea typeface="MS Mincho"/>
                        </a:rPr>
                        <a:t>Description of the measurement geometry for measurement of the daytime colour and the luminance factor of retro-reflective material</a:t>
                      </a:r>
                      <a:endParaRPr lang="de-DE" sz="900" dirty="0"/>
                    </a:p>
                  </a:txBody>
                  <a:tcPr/>
                </a:tc>
                <a:tc>
                  <a:txBody>
                    <a:bodyPr/>
                    <a:lstStyle/>
                    <a:p>
                      <a:pPr algn="ctr"/>
                      <a:endParaRPr lang="de-DE" sz="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900" dirty="0">
                          <a:sym typeface="Wingdings" panose="05000000000000000000" pitchFamily="2" charset="2"/>
                        </a:rPr>
                        <a:t></a:t>
                      </a: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dirty="0"/>
                    </a:p>
                  </a:txBody>
                  <a:tcPr/>
                </a:tc>
                <a:tc>
                  <a:txBody>
                    <a:bodyPr/>
                    <a:lstStyle/>
                    <a:p>
                      <a:pPr algn="ctr"/>
                      <a:endParaRPr lang="de-DE" sz="900" dirty="0"/>
                    </a:p>
                  </a:txBody>
                  <a:tcPr/>
                </a:tc>
                <a:extLst>
                  <a:ext uri="{0D108BD9-81ED-4DB2-BD59-A6C34878D82A}">
                    <a16:rowId xmlns:a16="http://schemas.microsoft.com/office/drawing/2014/main" val="2236394461"/>
                  </a:ext>
                </a:extLst>
              </a:tr>
            </a:tbl>
          </a:graphicData>
        </a:graphic>
      </p:graphicFrame>
      <p:sp>
        <p:nvSpPr>
          <p:cNvPr id="3" name="CustomShape 13">
            <a:extLst>
              <a:ext uri="{FF2B5EF4-FFF2-40B4-BE49-F238E27FC236}">
                <a16:creationId xmlns:a16="http://schemas.microsoft.com/office/drawing/2014/main" id="{18EA1670-A30F-49D8-BF22-1166F78C0A95}"/>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11</a:t>
            </a:fld>
            <a:endParaRPr lang="de-DE" sz="1000" b="0" strike="noStrike" spc="-1" dirty="0">
              <a:latin typeface="Arial"/>
            </a:endParaRPr>
          </a:p>
        </p:txBody>
      </p:sp>
    </p:spTree>
    <p:extLst>
      <p:ext uri="{BB962C8B-B14F-4D97-AF65-F5344CB8AC3E}">
        <p14:creationId xmlns:p14="http://schemas.microsoft.com/office/powerpoint/2010/main" val="198378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41252" y="232756"/>
            <a:ext cx="11060633" cy="6160661"/>
          </a:xfrm>
          <a:prstGeom prst="rect">
            <a:avLst/>
          </a:prstGeom>
        </p:spPr>
        <p:txBody>
          <a:bodyPr wrap="square">
            <a:spAutoFit/>
          </a:bodyPr>
          <a:lstStyle/>
          <a:p>
            <a:pPr marL="180340">
              <a:spcAft>
                <a:spcPts val="200"/>
              </a:spcAft>
              <a:tabLst>
                <a:tab pos="540385" algn="r"/>
                <a:tab pos="5671185" algn="r"/>
              </a:tabLst>
            </a:pPr>
            <a:r>
              <a:rPr lang="en-GB" sz="1300" dirty="0">
                <a:ea typeface="MS Mincho"/>
              </a:rPr>
              <a:t>	</a:t>
            </a:r>
            <a:r>
              <a:rPr lang="en-GB" sz="1300" b="1" dirty="0">
                <a:ea typeface="MS Mincho"/>
              </a:rPr>
              <a:t>1  Communication</a:t>
            </a:r>
            <a:endParaRPr lang="de-DE" sz="1300" b="1" dirty="0">
              <a:ea typeface="MS Mincho"/>
            </a:endParaRPr>
          </a:p>
          <a:p>
            <a:pPr marL="180340">
              <a:spcAft>
                <a:spcPts val="200"/>
              </a:spcAft>
              <a:tabLst>
                <a:tab pos="540385" algn="r"/>
                <a:tab pos="5671185" algn="r"/>
              </a:tabLst>
            </a:pPr>
            <a:r>
              <a:rPr lang="en-GB" sz="1300" b="1" dirty="0">
                <a:ea typeface="MS Mincho"/>
              </a:rPr>
              <a:t>	2  Minimum requirements for conformity of production control procedures</a:t>
            </a:r>
          </a:p>
          <a:p>
            <a:pPr marL="180340">
              <a:spcAft>
                <a:spcPts val="200"/>
              </a:spcAft>
              <a:tabLst>
                <a:tab pos="540385" algn="r"/>
                <a:tab pos="5671185" algn="r"/>
              </a:tabLst>
            </a:pPr>
            <a:r>
              <a:rPr lang="en-GB" sz="1300" b="1" dirty="0">
                <a:ea typeface="MS Mincho"/>
              </a:rPr>
              <a:t>	3  Minimum requirements for sampling by an inspector</a:t>
            </a:r>
          </a:p>
          <a:p>
            <a:pPr marL="180340">
              <a:spcAft>
                <a:spcPts val="200"/>
              </a:spcAft>
              <a:tabLst>
                <a:tab pos="540385" algn="r"/>
                <a:tab pos="5671185" algn="r"/>
              </a:tabLst>
            </a:pPr>
            <a:r>
              <a:rPr lang="en-GB" sz="1300" b="1" dirty="0">
                <a:ea typeface="MS Mincho"/>
              </a:rPr>
              <a:t>4  Photometric and colorimetric measurements  </a:t>
            </a:r>
          </a:p>
          <a:p>
            <a:pPr marL="180340">
              <a:spcAft>
                <a:spcPts val="200"/>
              </a:spcAft>
              <a:tabLst>
                <a:tab pos="540385" algn="r"/>
                <a:tab pos="5671185" algn="r"/>
              </a:tabLst>
            </a:pPr>
            <a:r>
              <a:rPr lang="en-GB" sz="1300" dirty="0">
                <a:solidFill>
                  <a:srgbClr val="0070C0"/>
                </a:solidFill>
                <a:ea typeface="MS Mincho"/>
              </a:rPr>
              <a:t>    	4.1 Photometric measurements of retro-reflective devices and marking materials</a:t>
            </a:r>
          </a:p>
          <a:p>
            <a:pPr marL="180340">
              <a:spcAft>
                <a:spcPts val="200"/>
              </a:spcAft>
              <a:tabLst>
                <a:tab pos="540385" algn="r"/>
                <a:tab pos="5671185" algn="r"/>
              </a:tabLst>
            </a:pPr>
            <a:r>
              <a:rPr lang="en-GB" sz="1300" dirty="0">
                <a:solidFill>
                  <a:srgbClr val="0070C0"/>
                </a:solidFill>
                <a:ea typeface="MS Mincho"/>
              </a:rPr>
              <a:t>    4.2. Description of the measurement geometry for measurement of the daytime colour and the luminance factor of retro-reflective material</a:t>
            </a:r>
          </a:p>
          <a:p>
            <a:pPr marL="180340">
              <a:spcAft>
                <a:spcPts val="200"/>
              </a:spcAft>
              <a:tabLst>
                <a:tab pos="540385" algn="r"/>
                <a:tab pos="5671185" algn="r"/>
              </a:tabLst>
            </a:pPr>
            <a:r>
              <a:rPr lang="en-GB" sz="1300" dirty="0">
                <a:ea typeface="MS Mincho"/>
              </a:rPr>
              <a:t>	</a:t>
            </a:r>
            <a:r>
              <a:rPr lang="en-GB" sz="1300" dirty="0">
                <a:solidFill>
                  <a:srgbClr val="0070C0"/>
                </a:solidFill>
                <a:ea typeface="MS Mincho"/>
              </a:rPr>
              <a:t>    4.3 Stability of photometric properties</a:t>
            </a:r>
          </a:p>
          <a:p>
            <a:pPr marL="180340">
              <a:spcAft>
                <a:spcPts val="200"/>
              </a:spcAft>
              <a:tabLst>
                <a:tab pos="540385" algn="r"/>
                <a:tab pos="5671185" algn="r"/>
              </a:tabLst>
            </a:pPr>
            <a:r>
              <a:rPr lang="en-GB" sz="1300" b="1" dirty="0">
                <a:ea typeface="MS Mincho"/>
              </a:rPr>
              <a:t>	5  Specifications of shape and dimensions</a:t>
            </a:r>
          </a:p>
          <a:p>
            <a:pPr marL="180340">
              <a:spcAft>
                <a:spcPts val="200"/>
              </a:spcAft>
              <a:tabLst>
                <a:tab pos="540385" algn="r"/>
                <a:tab pos="5671185" algn="r"/>
              </a:tabLst>
            </a:pPr>
            <a:r>
              <a:rPr lang="en-GB" sz="1300" b="1" dirty="0">
                <a:ea typeface="MS Mincho"/>
              </a:rPr>
              <a:t>6  Environmental Testing</a:t>
            </a:r>
          </a:p>
          <a:p>
            <a:pPr marL="180340">
              <a:spcAft>
                <a:spcPts val="200"/>
              </a:spcAft>
              <a:tabLst>
                <a:tab pos="540385" algn="r"/>
                <a:tab pos="5671185" algn="r"/>
              </a:tabLst>
            </a:pPr>
            <a:r>
              <a:rPr lang="en-GB" sz="1300" dirty="0">
                <a:solidFill>
                  <a:srgbClr val="0070C0"/>
                </a:solidFill>
                <a:ea typeface="MS Mincho"/>
              </a:rPr>
              <a:t>	    6.1  Resistance to heat</a:t>
            </a:r>
          </a:p>
          <a:p>
            <a:pPr marL="180340">
              <a:spcAft>
                <a:spcPts val="200"/>
              </a:spcAft>
              <a:tabLst>
                <a:tab pos="540385" algn="r"/>
                <a:tab pos="5671185" algn="r"/>
              </a:tabLst>
            </a:pPr>
            <a:r>
              <a:rPr lang="en-GB" sz="1300" dirty="0">
                <a:solidFill>
                  <a:srgbClr val="0070C0"/>
                </a:solidFill>
                <a:ea typeface="MS Mincho"/>
              </a:rPr>
              <a:t>    6.2  Resistance to water penetration for retro-reflective devices</a:t>
            </a:r>
          </a:p>
          <a:p>
            <a:pPr marL="180340">
              <a:spcAft>
                <a:spcPts val="200"/>
              </a:spcAft>
              <a:tabLst>
                <a:tab pos="540385" algn="r"/>
                <a:tab pos="5671185" algn="r"/>
              </a:tabLst>
            </a:pPr>
            <a:r>
              <a:rPr lang="en-GB" sz="1300" dirty="0">
                <a:solidFill>
                  <a:srgbClr val="0070C0"/>
                </a:solidFill>
                <a:ea typeface="MS Mincho"/>
              </a:rPr>
              <a:t>	    6.3  Alternative test procedures of resistance to water penetration for retro-reflective devices of the Classes IB and IIIB</a:t>
            </a:r>
          </a:p>
          <a:p>
            <a:pPr marL="180340">
              <a:spcAft>
                <a:spcPts val="200"/>
              </a:spcAft>
              <a:tabLst>
                <a:tab pos="540385" algn="r"/>
                <a:tab pos="5671185" algn="r"/>
              </a:tabLst>
            </a:pPr>
            <a:r>
              <a:rPr lang="en-GB" sz="1300" dirty="0">
                <a:solidFill>
                  <a:srgbClr val="0070C0"/>
                </a:solidFill>
                <a:ea typeface="MS Mincho"/>
              </a:rPr>
              <a:t>    	6.4  Resistance to corrosion</a:t>
            </a:r>
            <a:endParaRPr lang="de-DE" sz="1300" dirty="0">
              <a:solidFill>
                <a:srgbClr val="0070C0"/>
              </a:solidFill>
              <a:ea typeface="MS Mincho"/>
            </a:endParaRPr>
          </a:p>
          <a:p>
            <a:pPr marL="180340">
              <a:spcAft>
                <a:spcPts val="200"/>
              </a:spcAft>
              <a:tabLst>
                <a:tab pos="540385" algn="r"/>
                <a:tab pos="5671185" algn="r"/>
              </a:tabLst>
            </a:pPr>
            <a:r>
              <a:rPr lang="en-GB" sz="1300" dirty="0">
                <a:solidFill>
                  <a:srgbClr val="0070C0"/>
                </a:solidFill>
                <a:ea typeface="MS Mincho"/>
              </a:rPr>
              <a:t>    	6.5  Resistance of the accessible rear face of mirror-backed retro-reflective devices</a:t>
            </a:r>
          </a:p>
          <a:p>
            <a:pPr marL="180340">
              <a:spcAft>
                <a:spcPts val="200"/>
              </a:spcAft>
              <a:tabLst>
                <a:tab pos="540385" algn="r"/>
                <a:tab pos="5671185" algn="r"/>
              </a:tabLst>
            </a:pPr>
            <a:r>
              <a:rPr lang="en-GB" sz="1300" dirty="0">
                <a:solidFill>
                  <a:srgbClr val="0070C0"/>
                </a:solidFill>
                <a:ea typeface="MS Mincho"/>
              </a:rPr>
              <a:t>    	6.6  Resistance to weathering</a:t>
            </a:r>
          </a:p>
          <a:p>
            <a:pPr marL="180340">
              <a:spcAft>
                <a:spcPts val="200"/>
              </a:spcAft>
              <a:tabLst>
                <a:tab pos="540385" algn="r"/>
                <a:tab pos="5671185" algn="r"/>
              </a:tabLst>
            </a:pPr>
            <a:r>
              <a:rPr lang="en-GB" sz="1300" b="1" dirty="0">
                <a:ea typeface="MS Mincho"/>
              </a:rPr>
              <a:t>7  Chemical Testing</a:t>
            </a:r>
          </a:p>
          <a:p>
            <a:pPr marL="180340">
              <a:spcAft>
                <a:spcPts val="200"/>
              </a:spcAft>
              <a:tabLst>
                <a:tab pos="540385" algn="r"/>
                <a:tab pos="5671185" algn="r"/>
              </a:tabLst>
            </a:pPr>
            <a:r>
              <a:rPr lang="en-GB" sz="1300" dirty="0">
                <a:solidFill>
                  <a:srgbClr val="0070C0"/>
                </a:solidFill>
                <a:ea typeface="MS Mincho"/>
              </a:rPr>
              <a:t>    7.1  Resistance to fuels</a:t>
            </a:r>
          </a:p>
          <a:p>
            <a:pPr marL="180340">
              <a:spcAft>
                <a:spcPts val="200"/>
              </a:spcAft>
              <a:tabLst>
                <a:tab pos="540385" algn="r"/>
                <a:tab pos="5671185" algn="r"/>
              </a:tabLst>
            </a:pPr>
            <a:r>
              <a:rPr lang="en-GB" sz="1300" dirty="0">
                <a:solidFill>
                  <a:srgbClr val="0070C0"/>
                </a:solidFill>
                <a:ea typeface="MS Mincho"/>
              </a:rPr>
              <a:t>	    7.2  Resistance to lubricating oils</a:t>
            </a:r>
          </a:p>
          <a:p>
            <a:pPr marL="180340">
              <a:spcAft>
                <a:spcPts val="200"/>
              </a:spcAft>
              <a:tabLst>
                <a:tab pos="540385" algn="r"/>
                <a:tab pos="5671185" algn="r"/>
              </a:tabLst>
            </a:pPr>
            <a:r>
              <a:rPr lang="en-GB" sz="1300" b="1" dirty="0">
                <a:ea typeface="MS Mincho"/>
              </a:rPr>
              <a:t>8  Mechanical testing</a:t>
            </a:r>
          </a:p>
          <a:p>
            <a:pPr marL="180340">
              <a:spcAft>
                <a:spcPts val="200"/>
              </a:spcAft>
              <a:tabLst>
                <a:tab pos="540385" algn="r"/>
                <a:tab pos="5671185" algn="r"/>
              </a:tabLst>
            </a:pPr>
            <a:r>
              <a:rPr lang="en-GB" sz="1300" dirty="0">
                <a:solidFill>
                  <a:srgbClr val="0070C0"/>
                </a:solidFill>
                <a:ea typeface="MS Mincho"/>
              </a:rPr>
              <a:t>    	8.1  Resistance to cleaning in the case of a sample unit of retro-reflective marking devices</a:t>
            </a:r>
          </a:p>
          <a:p>
            <a:pPr marL="180340">
              <a:spcAft>
                <a:spcPts val="200"/>
              </a:spcAft>
              <a:tabLst>
                <a:tab pos="540385" algn="r"/>
                <a:tab pos="5671185" algn="r"/>
              </a:tabLst>
            </a:pPr>
            <a:r>
              <a:rPr lang="en-GB" sz="1300" dirty="0">
                <a:solidFill>
                  <a:srgbClr val="0070C0"/>
                </a:solidFill>
                <a:ea typeface="MS Mincho"/>
              </a:rPr>
              <a:t>	    8.2  Bonding strength in the case of adhesive materials</a:t>
            </a:r>
          </a:p>
          <a:p>
            <a:pPr marL="180340">
              <a:spcAft>
                <a:spcPts val="200"/>
              </a:spcAft>
              <a:tabLst>
                <a:tab pos="540385" algn="r"/>
                <a:tab pos="5671185" algn="r"/>
              </a:tabLst>
            </a:pPr>
            <a:r>
              <a:rPr lang="en-GB" sz="1300" dirty="0">
                <a:solidFill>
                  <a:srgbClr val="0070C0"/>
                </a:solidFill>
                <a:ea typeface="MS Mincho"/>
              </a:rPr>
              <a:t>	    8.3  Flexing - Retro-reflecting Markings</a:t>
            </a:r>
          </a:p>
          <a:p>
            <a:pPr marL="180340">
              <a:spcAft>
                <a:spcPts val="200"/>
              </a:spcAft>
              <a:tabLst>
                <a:tab pos="540385" algn="r"/>
                <a:tab pos="5671185" algn="r"/>
              </a:tabLst>
            </a:pPr>
            <a:r>
              <a:rPr lang="en-GB" sz="1300" dirty="0">
                <a:solidFill>
                  <a:srgbClr val="0070C0"/>
                </a:solidFill>
                <a:ea typeface="MS Mincho"/>
              </a:rPr>
              <a:t>    	8.4  Resistance to impact</a:t>
            </a:r>
          </a:p>
          <a:p>
            <a:pPr marL="180340">
              <a:spcAft>
                <a:spcPts val="200"/>
              </a:spcAft>
              <a:tabLst>
                <a:tab pos="540385" algn="r"/>
                <a:tab pos="5671185" algn="r"/>
              </a:tabLst>
            </a:pPr>
            <a:r>
              <a:rPr lang="en-GB" sz="1300" dirty="0">
                <a:solidFill>
                  <a:srgbClr val="0070C0"/>
                </a:solidFill>
                <a:ea typeface="MS Mincho"/>
              </a:rPr>
              <a:t>    	8.5  Rigidity of plates</a:t>
            </a:r>
          </a:p>
          <a:p>
            <a:pPr marL="180340">
              <a:spcAft>
                <a:spcPts val="200"/>
              </a:spcAft>
              <a:tabLst>
                <a:tab pos="540385" algn="r"/>
                <a:tab pos="5671185" algn="r"/>
              </a:tabLst>
            </a:pPr>
            <a:r>
              <a:rPr lang="en-GB" sz="1300" b="1" dirty="0">
                <a:ea typeface="MS Mincho"/>
              </a:rPr>
              <a:t>	9  Further test procedure for Advance Warning Triangles of Type 1 and 2 </a:t>
            </a:r>
          </a:p>
          <a:p>
            <a:pPr marL="180340">
              <a:spcAft>
                <a:spcPts val="200"/>
              </a:spcAft>
              <a:tabLst>
                <a:tab pos="540385" algn="r"/>
                <a:tab pos="5671185" algn="r"/>
              </a:tabLst>
            </a:pPr>
            <a:r>
              <a:rPr lang="en-GB" sz="1300" dirty="0">
                <a:ea typeface="MS Mincho"/>
              </a:rPr>
              <a:t>	</a:t>
            </a:r>
            <a:r>
              <a:rPr lang="en-GB" sz="1300" b="1" dirty="0">
                <a:ea typeface="MS Mincho"/>
              </a:rPr>
              <a:t>10  </a:t>
            </a:r>
            <a:r>
              <a:rPr lang="en-US" sz="1300" b="1" dirty="0">
                <a:ea typeface="MS Mincho"/>
              </a:rPr>
              <a:t>Arrangement of approval markings</a:t>
            </a:r>
          </a:p>
          <a:p>
            <a:pPr marL="180340">
              <a:spcAft>
                <a:spcPts val="200"/>
              </a:spcAft>
              <a:tabLst>
                <a:tab pos="540385" algn="r"/>
                <a:tab pos="5671185" algn="r"/>
              </a:tabLst>
            </a:pPr>
            <a:r>
              <a:rPr lang="en-US" sz="1300" b="1" dirty="0">
                <a:ea typeface="MS Mincho"/>
              </a:rPr>
              <a:t>11  </a:t>
            </a:r>
            <a:r>
              <a:rPr lang="en-GB" sz="1300" b="1" dirty="0">
                <a:ea typeface="MS Mincho"/>
              </a:rPr>
              <a:t>Guidelines for installation of rear marking plates on slow-moving vehicles (by construction) and their trailers</a:t>
            </a:r>
            <a:endParaRPr lang="de-DE" sz="1300" b="1" dirty="0">
              <a:ea typeface="MS Mincho"/>
            </a:endParaRPr>
          </a:p>
        </p:txBody>
      </p:sp>
      <p:sp>
        <p:nvSpPr>
          <p:cNvPr id="3" name="Textfeld 2"/>
          <p:cNvSpPr txBox="1"/>
          <p:nvPr/>
        </p:nvSpPr>
        <p:spPr>
          <a:xfrm>
            <a:off x="7536160" y="279917"/>
            <a:ext cx="4416150" cy="369332"/>
          </a:xfrm>
          <a:prstGeom prst="rect">
            <a:avLst/>
          </a:prstGeom>
          <a:noFill/>
          <a:ln>
            <a:solidFill>
              <a:schemeClr val="tx1"/>
            </a:solidFill>
            <a:prstDash val="solid"/>
          </a:ln>
        </p:spPr>
        <p:txBody>
          <a:bodyPr wrap="square" rtlCol="0">
            <a:spAutoFit/>
          </a:bodyPr>
          <a:lstStyle/>
          <a:p>
            <a:pPr algn="ctr"/>
            <a:r>
              <a:rPr lang="de-DE" b="1" dirty="0">
                <a:highlight>
                  <a:srgbClr val="FFFF00"/>
                </a:highlight>
                <a:cs typeface="Times New Roman" panose="02020603050405020304" pitchFamily="18" charset="0"/>
              </a:rPr>
              <a:t>Re-arrangement </a:t>
            </a:r>
            <a:r>
              <a:rPr lang="de-DE" b="1" dirty="0" err="1">
                <a:highlight>
                  <a:srgbClr val="FFFF00"/>
                </a:highlight>
                <a:cs typeface="Times New Roman" panose="02020603050405020304" pitchFamily="18" charset="0"/>
              </a:rPr>
              <a:t>of</a:t>
            </a:r>
            <a:r>
              <a:rPr lang="de-DE" b="1" dirty="0">
                <a:highlight>
                  <a:srgbClr val="FFFF00"/>
                </a:highlight>
                <a:cs typeface="Times New Roman" panose="02020603050405020304" pitchFamily="18" charset="0"/>
              </a:rPr>
              <a:t> </a:t>
            </a:r>
            <a:r>
              <a:rPr lang="de-DE" b="1" dirty="0" err="1">
                <a:highlight>
                  <a:srgbClr val="FFFF00"/>
                </a:highlight>
                <a:cs typeface="Times New Roman" panose="02020603050405020304" pitchFamily="18" charset="0"/>
              </a:rPr>
              <a:t>the</a:t>
            </a:r>
            <a:r>
              <a:rPr lang="de-DE" b="1" dirty="0">
                <a:highlight>
                  <a:srgbClr val="FFFF00"/>
                </a:highlight>
                <a:cs typeface="Times New Roman" panose="02020603050405020304" pitchFamily="18" charset="0"/>
              </a:rPr>
              <a:t> Annexes in R150</a:t>
            </a:r>
          </a:p>
        </p:txBody>
      </p:sp>
      <p:sp>
        <p:nvSpPr>
          <p:cNvPr id="4" name="CustomShape 13">
            <a:extLst>
              <a:ext uri="{FF2B5EF4-FFF2-40B4-BE49-F238E27FC236}">
                <a16:creationId xmlns:a16="http://schemas.microsoft.com/office/drawing/2014/main" id="{E867E487-5BBB-4076-917D-306B7DC9D1C2}"/>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12</a:t>
            </a:fld>
            <a:endParaRPr lang="de-DE" sz="1000" b="0" strike="noStrike" spc="-1" dirty="0">
              <a:latin typeface="Arial"/>
            </a:endParaRPr>
          </a:p>
        </p:txBody>
      </p:sp>
    </p:spTree>
    <p:extLst>
      <p:ext uri="{BB962C8B-B14F-4D97-AF65-F5344CB8AC3E}">
        <p14:creationId xmlns:p14="http://schemas.microsoft.com/office/powerpoint/2010/main" val="2327420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537086" y="1268760"/>
            <a:ext cx="11449879" cy="53262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de-DE" sz="2000" b="1" dirty="0">
                <a:latin typeface="+mn-lt"/>
              </a:rPr>
              <a:t>Update </a:t>
            </a:r>
            <a:r>
              <a:rPr lang="de-DE" sz="2000" b="1" dirty="0" err="1">
                <a:latin typeface="+mn-lt"/>
              </a:rPr>
              <a:t>of</a:t>
            </a:r>
            <a:r>
              <a:rPr lang="de-DE" sz="2000" b="1" dirty="0">
                <a:latin typeface="+mn-lt"/>
              </a:rPr>
              <a:t> </a:t>
            </a:r>
            <a:r>
              <a:rPr lang="de-DE" sz="2000" b="1" dirty="0" err="1">
                <a:latin typeface="+mn-lt"/>
              </a:rPr>
              <a:t>definitions</a:t>
            </a:r>
            <a:r>
              <a:rPr lang="de-DE" sz="2000" b="1" dirty="0">
                <a:latin typeface="+mn-lt"/>
              </a:rPr>
              <a:t> - </a:t>
            </a:r>
            <a:r>
              <a:rPr lang="de-DE" sz="2000" b="1" dirty="0" err="1">
                <a:latin typeface="+mn-lt"/>
              </a:rPr>
              <a:t>Correction</a:t>
            </a:r>
            <a:r>
              <a:rPr lang="de-DE" sz="2000" b="1" dirty="0">
                <a:latin typeface="+mn-lt"/>
              </a:rPr>
              <a:t> </a:t>
            </a:r>
            <a:r>
              <a:rPr lang="de-DE" sz="2000" b="1" dirty="0" err="1">
                <a:latin typeface="+mn-lt"/>
              </a:rPr>
              <a:t>of</a:t>
            </a:r>
            <a:r>
              <a:rPr lang="de-DE" sz="2000" b="1" dirty="0">
                <a:latin typeface="+mn-lt"/>
              </a:rPr>
              <a:t> </a:t>
            </a:r>
            <a:r>
              <a:rPr lang="de-DE" sz="2000" b="1" dirty="0" err="1">
                <a:latin typeface="+mn-lt"/>
              </a:rPr>
              <a:t>the</a:t>
            </a:r>
            <a:r>
              <a:rPr lang="de-DE" sz="2000" b="1" dirty="0">
                <a:latin typeface="+mn-lt"/>
              </a:rPr>
              <a:t> </a:t>
            </a:r>
            <a:r>
              <a:rPr lang="de-DE" sz="2000" b="1" dirty="0" err="1">
                <a:latin typeface="+mn-lt"/>
              </a:rPr>
              <a:t>Photometric</a:t>
            </a:r>
            <a:r>
              <a:rPr lang="de-DE" sz="2000" b="1" dirty="0">
                <a:latin typeface="+mn-lt"/>
              </a:rPr>
              <a:t> </a:t>
            </a:r>
            <a:r>
              <a:rPr lang="de-DE" sz="2000" b="1" dirty="0" err="1">
                <a:latin typeface="+mn-lt"/>
              </a:rPr>
              <a:t>Definitions</a:t>
            </a:r>
            <a:br>
              <a:rPr lang="de-DE" sz="2000" b="1" dirty="0">
                <a:latin typeface="+mn-lt"/>
              </a:rPr>
            </a:br>
            <a:r>
              <a:rPr lang="de-DE" sz="2000" b="1" dirty="0">
                <a:latin typeface="+mn-lt"/>
              </a:rPr>
              <a:t>	</a:t>
            </a:r>
            <a:r>
              <a:rPr lang="de-DE" sz="2000" dirty="0">
                <a:latin typeface="+mn-lt"/>
              </a:rPr>
              <a:t>R</a:t>
            </a:r>
            <a:r>
              <a:rPr lang="de-DE" sz="2000" baseline="-25000" dirty="0">
                <a:latin typeface="+mn-lt"/>
              </a:rPr>
              <a:t>I</a:t>
            </a:r>
            <a:r>
              <a:rPr lang="de-DE" sz="2000" dirty="0">
                <a:latin typeface="+mn-lt"/>
              </a:rPr>
              <a:t>, R</a:t>
            </a:r>
            <a:r>
              <a:rPr lang="de-DE" sz="2000" baseline="-25000" dirty="0">
                <a:latin typeface="+mn-lt"/>
              </a:rPr>
              <a:t>A</a:t>
            </a:r>
            <a:r>
              <a:rPr lang="de-DE" sz="2000" dirty="0">
                <a:latin typeface="+mn-lt"/>
              </a:rPr>
              <a:t>, </a:t>
            </a:r>
            <a:r>
              <a:rPr lang="en-GB" sz="2000" dirty="0">
                <a:latin typeface="+mn-lt"/>
                <a:ea typeface="Times New Roman" panose="02020603050405020304" pitchFamily="18" charset="0"/>
              </a:rPr>
              <a:t>β</a:t>
            </a:r>
            <a:r>
              <a:rPr lang="en-GB" sz="2000" baseline="-25000" dirty="0">
                <a:latin typeface="+mn-lt"/>
                <a:ea typeface="Times New Roman" panose="02020603050405020304" pitchFamily="18" charset="0"/>
              </a:rPr>
              <a:t>1</a:t>
            </a:r>
            <a:r>
              <a:rPr lang="en-GB" sz="2000" dirty="0">
                <a:latin typeface="+mn-lt"/>
                <a:ea typeface="Times New Roman" panose="02020603050405020304" pitchFamily="18" charset="0"/>
              </a:rPr>
              <a:t> , β</a:t>
            </a:r>
            <a:r>
              <a:rPr lang="en-GB" sz="2000" baseline="-25000" dirty="0">
                <a:latin typeface="+mn-lt"/>
                <a:ea typeface="Times New Roman" panose="02020603050405020304" pitchFamily="18" charset="0"/>
              </a:rPr>
              <a:t>2</a:t>
            </a:r>
            <a:r>
              <a:rPr lang="en-GB" sz="2000" dirty="0">
                <a:latin typeface="+mn-lt"/>
                <a:ea typeface="Times New Roman" panose="02020603050405020304" pitchFamily="18" charset="0"/>
              </a:rPr>
              <a:t> , </a:t>
            </a:r>
            <a:r>
              <a:rPr lang="de-DE" sz="2000" dirty="0" err="1">
                <a:latin typeface="+mn-lt"/>
              </a:rPr>
              <a:t>b</a:t>
            </a:r>
            <a:r>
              <a:rPr lang="de-DE" sz="2000" i="1" baseline="-25000" dirty="0" err="1">
                <a:latin typeface="+mn-lt"/>
              </a:rPr>
              <a:t>v,R</a:t>
            </a:r>
            <a:r>
              <a:rPr lang="de-DE" sz="2000" i="1" dirty="0">
                <a:latin typeface="+mn-lt"/>
              </a:rPr>
              <a:t> </a:t>
            </a:r>
            <a:r>
              <a:rPr lang="de-DE" sz="2000" dirty="0">
                <a:latin typeface="+mn-lt"/>
                <a:ea typeface="Times New Roman" panose="02020603050405020304" pitchFamily="18" charset="0"/>
              </a:rPr>
              <a:t>,</a:t>
            </a:r>
          </a:p>
          <a:p>
            <a:pPr marL="342900" indent="-342900">
              <a:buFont typeface="Arial" panose="020B0604020202020204" pitchFamily="34" charset="0"/>
              <a:buChar char="•"/>
            </a:pPr>
            <a:endParaRPr lang="de-DE" sz="2000" b="1" dirty="0">
              <a:latin typeface="+mn-lt"/>
            </a:endParaRPr>
          </a:p>
          <a:p>
            <a:pPr marL="342900" indent="-342900">
              <a:buFont typeface="Arial" panose="020B0604020202020204" pitchFamily="34" charset="0"/>
              <a:buChar char="•"/>
            </a:pPr>
            <a:r>
              <a:rPr lang="de-DE" sz="2000" b="1" dirty="0">
                <a:latin typeface="+mn-lt"/>
              </a:rPr>
              <a:t>Resistance </a:t>
            </a:r>
            <a:r>
              <a:rPr lang="de-DE" sz="2000" b="1" dirty="0" err="1">
                <a:latin typeface="+mn-lt"/>
              </a:rPr>
              <a:t>to</a:t>
            </a:r>
            <a:r>
              <a:rPr lang="de-DE" sz="2000" b="1" dirty="0">
                <a:latin typeface="+mn-lt"/>
              </a:rPr>
              <a:t> </a:t>
            </a:r>
            <a:r>
              <a:rPr lang="de-DE" sz="2000" b="1" dirty="0" err="1">
                <a:latin typeface="+mn-lt"/>
              </a:rPr>
              <a:t>weathering</a:t>
            </a:r>
            <a:br>
              <a:rPr lang="de-DE" sz="2000" b="1" dirty="0">
                <a:latin typeface="+mn-lt"/>
              </a:rPr>
            </a:br>
            <a:r>
              <a:rPr lang="de-DE" sz="2000" b="1" dirty="0">
                <a:latin typeface="+mn-lt"/>
              </a:rPr>
              <a:t>	</a:t>
            </a:r>
            <a:r>
              <a:rPr lang="de-DE" sz="2000" dirty="0">
                <a:latin typeface="+mn-lt"/>
              </a:rPr>
              <a:t>500 h </a:t>
            </a:r>
            <a:r>
              <a:rPr lang="de-DE" sz="2000" dirty="0" err="1">
                <a:latin typeface="+mn-lt"/>
              </a:rPr>
              <a:t>xenon</a:t>
            </a:r>
            <a:r>
              <a:rPr lang="de-DE" sz="2000" dirty="0">
                <a:latin typeface="+mn-lt"/>
              </a:rPr>
              <a:t> - </a:t>
            </a:r>
            <a:r>
              <a:rPr lang="de-DE" sz="2000" dirty="0" err="1">
                <a:latin typeface="+mn-lt"/>
              </a:rPr>
              <a:t>retroreflection</a:t>
            </a:r>
            <a:r>
              <a:rPr lang="de-DE" sz="2000" dirty="0">
                <a:latin typeface="+mn-lt"/>
              </a:rPr>
              <a:t> at 80% </a:t>
            </a:r>
            <a:r>
              <a:rPr lang="de-DE" sz="2000" dirty="0" err="1">
                <a:latin typeface="+mn-lt"/>
              </a:rPr>
              <a:t>of</a:t>
            </a:r>
            <a:r>
              <a:rPr lang="de-DE" sz="2000" dirty="0">
                <a:latin typeface="+mn-lt"/>
              </a:rPr>
              <a:t> </a:t>
            </a:r>
            <a:r>
              <a:rPr lang="de-DE" sz="2000" dirty="0" err="1">
                <a:latin typeface="+mn-lt"/>
              </a:rPr>
              <a:t>required</a:t>
            </a:r>
            <a:r>
              <a:rPr lang="de-DE" sz="2000" dirty="0">
                <a:latin typeface="+mn-lt"/>
              </a:rPr>
              <a:t> </a:t>
            </a:r>
            <a:r>
              <a:rPr lang="de-DE" sz="2000" dirty="0" err="1">
                <a:latin typeface="+mn-lt"/>
              </a:rPr>
              <a:t>values</a:t>
            </a:r>
            <a:endParaRPr lang="de-DE" sz="2000" dirty="0">
              <a:latin typeface="+mn-lt"/>
            </a:endParaRPr>
          </a:p>
          <a:p>
            <a:pPr marL="342900" indent="-342900">
              <a:buFont typeface="Arial" panose="020B0604020202020204" pitchFamily="34" charset="0"/>
              <a:buChar char="•"/>
            </a:pPr>
            <a:endParaRPr lang="de-DE" sz="2000" b="1" dirty="0">
              <a:latin typeface="+mn-lt"/>
            </a:endParaRPr>
          </a:p>
          <a:p>
            <a:pPr marL="342900" indent="-342900">
              <a:buFont typeface="Arial" panose="020B0604020202020204" pitchFamily="34" charset="0"/>
              <a:buChar char="•"/>
            </a:pPr>
            <a:r>
              <a:rPr lang="de-DE" sz="2000" b="1" dirty="0">
                <a:latin typeface="+mn-lt"/>
              </a:rPr>
              <a:t>Arrangement </a:t>
            </a:r>
            <a:r>
              <a:rPr lang="de-DE" sz="2000" b="1" dirty="0" err="1">
                <a:latin typeface="+mn-lt"/>
              </a:rPr>
              <a:t>of</a:t>
            </a:r>
            <a:r>
              <a:rPr lang="de-DE" sz="2000" b="1" dirty="0">
                <a:latin typeface="+mn-lt"/>
              </a:rPr>
              <a:t> </a:t>
            </a:r>
            <a:r>
              <a:rPr lang="de-DE" sz="2000" b="1" dirty="0" err="1">
                <a:latin typeface="+mn-lt"/>
              </a:rPr>
              <a:t>approval</a:t>
            </a:r>
            <a:r>
              <a:rPr lang="de-DE" sz="2000" b="1" dirty="0">
                <a:latin typeface="+mn-lt"/>
              </a:rPr>
              <a:t> </a:t>
            </a:r>
            <a:r>
              <a:rPr lang="de-DE" sz="2000" b="1" dirty="0" err="1">
                <a:latin typeface="+mn-lt"/>
              </a:rPr>
              <a:t>markings</a:t>
            </a:r>
            <a:br>
              <a:rPr lang="de-DE" sz="2000" b="1" dirty="0">
                <a:latin typeface="+mn-lt"/>
              </a:rPr>
            </a:br>
            <a:r>
              <a:rPr lang="de-DE" sz="2000" b="1" dirty="0">
                <a:latin typeface="+mn-lt"/>
              </a:rPr>
              <a:t>	</a:t>
            </a:r>
            <a:r>
              <a:rPr lang="de-DE" sz="2000" dirty="0" err="1">
                <a:latin typeface="+mn-lt"/>
              </a:rPr>
              <a:t>Adjustment</a:t>
            </a:r>
            <a:r>
              <a:rPr lang="de-DE" sz="2000" dirty="0">
                <a:latin typeface="+mn-lt"/>
              </a:rPr>
              <a:t> </a:t>
            </a:r>
            <a:r>
              <a:rPr lang="de-DE" sz="2000" dirty="0" err="1">
                <a:latin typeface="+mn-lt"/>
              </a:rPr>
              <a:t>of</a:t>
            </a:r>
            <a:r>
              <a:rPr lang="de-DE" sz="2000" dirty="0">
                <a:latin typeface="+mn-lt"/>
              </a:rPr>
              <a:t> </a:t>
            </a:r>
            <a:r>
              <a:rPr lang="de-DE" sz="2000" dirty="0" err="1">
                <a:latin typeface="+mn-lt"/>
              </a:rPr>
              <a:t>the</a:t>
            </a:r>
            <a:r>
              <a:rPr lang="de-DE" sz="2000" dirty="0">
                <a:latin typeface="+mn-lt"/>
              </a:rPr>
              <a:t> </a:t>
            </a:r>
            <a:r>
              <a:rPr lang="de-DE" sz="2000" dirty="0" err="1">
                <a:latin typeface="+mn-lt"/>
              </a:rPr>
              <a:t>sizes</a:t>
            </a:r>
            <a:r>
              <a:rPr lang="de-DE" sz="2000" dirty="0">
                <a:latin typeface="+mn-lt"/>
              </a:rPr>
              <a:t> </a:t>
            </a:r>
            <a:r>
              <a:rPr lang="de-DE" sz="2000" dirty="0" err="1">
                <a:latin typeface="+mn-lt"/>
              </a:rPr>
              <a:t>of</a:t>
            </a:r>
            <a:r>
              <a:rPr lang="de-DE" sz="2000" dirty="0">
                <a:latin typeface="+mn-lt"/>
              </a:rPr>
              <a:t> </a:t>
            </a:r>
            <a:r>
              <a:rPr lang="de-DE" sz="2000" dirty="0" err="1">
                <a:latin typeface="+mn-lt"/>
              </a:rPr>
              <a:t>the</a:t>
            </a:r>
            <a:r>
              <a:rPr lang="de-DE" sz="2000" dirty="0">
                <a:latin typeface="+mn-lt"/>
              </a:rPr>
              <a:t> </a:t>
            </a:r>
            <a:r>
              <a:rPr lang="de-DE" sz="2000" dirty="0" err="1">
                <a:latin typeface="+mn-lt"/>
              </a:rPr>
              <a:t>approval</a:t>
            </a:r>
            <a:r>
              <a:rPr lang="de-DE" sz="2000" dirty="0">
                <a:latin typeface="+mn-lt"/>
              </a:rPr>
              <a:t> </a:t>
            </a:r>
            <a:r>
              <a:rPr lang="de-DE" sz="2000" dirty="0" err="1">
                <a:latin typeface="+mn-lt"/>
              </a:rPr>
              <a:t>marks</a:t>
            </a:r>
            <a:br>
              <a:rPr lang="de-DE" sz="2000" dirty="0">
                <a:latin typeface="+mn-lt"/>
              </a:rPr>
            </a:br>
            <a:r>
              <a:rPr lang="de-DE" sz="2000" dirty="0">
                <a:latin typeface="+mn-lt"/>
              </a:rPr>
              <a:t>	</a:t>
            </a:r>
            <a:r>
              <a:rPr lang="de-DE" sz="2000" dirty="0" err="1">
                <a:latin typeface="+mn-lt"/>
              </a:rPr>
              <a:t>and</a:t>
            </a:r>
            <a:r>
              <a:rPr lang="de-DE" sz="2000" dirty="0">
                <a:latin typeface="+mn-lt"/>
              </a:rPr>
              <a:t> </a:t>
            </a:r>
            <a:r>
              <a:rPr lang="de-DE" sz="2000" dirty="0" err="1">
                <a:latin typeface="+mn-lt"/>
              </a:rPr>
              <a:t>changes</a:t>
            </a:r>
            <a:r>
              <a:rPr lang="de-DE" sz="2000" dirty="0">
                <a:latin typeface="+mn-lt"/>
              </a:rPr>
              <a:t> in </a:t>
            </a:r>
            <a:r>
              <a:rPr lang="de-DE" sz="2000" dirty="0" err="1">
                <a:latin typeface="+mn-lt"/>
              </a:rPr>
              <a:t>the</a:t>
            </a:r>
            <a:r>
              <a:rPr lang="de-DE" sz="2000" dirty="0">
                <a:latin typeface="+mn-lt"/>
              </a:rPr>
              <a:t> </a:t>
            </a:r>
            <a:r>
              <a:rPr lang="de-DE" sz="2000" dirty="0" err="1">
                <a:latin typeface="+mn-lt"/>
              </a:rPr>
              <a:t>examples</a:t>
            </a:r>
            <a:r>
              <a:rPr lang="de-DE" sz="2000" dirty="0">
                <a:latin typeface="+mn-lt"/>
              </a:rPr>
              <a:t> </a:t>
            </a:r>
            <a:r>
              <a:rPr lang="de-DE" sz="2000" dirty="0" err="1">
                <a:latin typeface="+mn-lt"/>
              </a:rPr>
              <a:t>of</a:t>
            </a:r>
            <a:r>
              <a:rPr lang="de-DE" sz="2000" dirty="0">
                <a:latin typeface="+mn-lt"/>
              </a:rPr>
              <a:t> </a:t>
            </a:r>
            <a:r>
              <a:rPr lang="de-DE" sz="2000" dirty="0" err="1">
                <a:latin typeface="+mn-lt"/>
              </a:rPr>
              <a:t>the</a:t>
            </a:r>
            <a:r>
              <a:rPr lang="de-DE" sz="2000" dirty="0">
                <a:latin typeface="+mn-lt"/>
              </a:rPr>
              <a:t> </a:t>
            </a:r>
            <a:r>
              <a:rPr lang="de-DE" sz="2000" dirty="0" err="1">
                <a:latin typeface="+mn-lt"/>
              </a:rPr>
              <a:t>approval</a:t>
            </a:r>
            <a:r>
              <a:rPr lang="de-DE" sz="2000" dirty="0">
                <a:latin typeface="+mn-lt"/>
              </a:rPr>
              <a:t> </a:t>
            </a:r>
            <a:r>
              <a:rPr lang="de-DE" sz="2000" dirty="0" err="1">
                <a:latin typeface="+mn-lt"/>
              </a:rPr>
              <a:t>markings</a:t>
            </a:r>
            <a:r>
              <a:rPr lang="de-DE" sz="2000" dirty="0">
                <a:latin typeface="+mn-lt"/>
              </a:rPr>
              <a:t> </a:t>
            </a:r>
            <a:r>
              <a:rPr lang="de-DE" sz="2000" dirty="0" err="1">
                <a:latin typeface="+mn-lt"/>
              </a:rPr>
              <a:t>arrangement</a:t>
            </a:r>
            <a:endParaRPr lang="de-DE" sz="2000" dirty="0">
              <a:latin typeface="+mn-lt"/>
            </a:endParaRPr>
          </a:p>
          <a:p>
            <a:pPr marL="342900" indent="-342900">
              <a:buFont typeface="Arial" panose="020B0604020202020204" pitchFamily="34" charset="0"/>
              <a:buChar char="•"/>
            </a:pPr>
            <a:endParaRPr lang="de-DE" sz="2000" b="1" dirty="0">
              <a:latin typeface="+mn-lt"/>
            </a:endParaRPr>
          </a:p>
          <a:p>
            <a:pPr marL="342900" indent="-342900">
              <a:buFont typeface="Arial" panose="020B0604020202020204" pitchFamily="34" charset="0"/>
              <a:buChar char="•"/>
            </a:pPr>
            <a:r>
              <a:rPr lang="en-US" sz="2000" b="1" dirty="0">
                <a:latin typeface="+mn-lt"/>
              </a:rPr>
              <a:t>Updated drawings of Approval Markings</a:t>
            </a:r>
            <a:br>
              <a:rPr lang="en-US" sz="2000" b="1" dirty="0">
                <a:latin typeface="+mn-lt"/>
              </a:rPr>
            </a:br>
            <a:r>
              <a:rPr lang="en-US" sz="2000" b="1" dirty="0">
                <a:latin typeface="+mn-lt"/>
              </a:rPr>
              <a:t>	</a:t>
            </a:r>
            <a:r>
              <a:rPr lang="en-US" sz="2000" dirty="0">
                <a:latin typeface="+mn-lt"/>
              </a:rPr>
              <a:t>Corrected and updated drawings</a:t>
            </a:r>
          </a:p>
          <a:p>
            <a:pPr marL="342900" indent="-342900">
              <a:buFont typeface="Arial" panose="020B0604020202020204" pitchFamily="34" charset="0"/>
              <a:buChar char="•"/>
            </a:pPr>
            <a:endParaRPr lang="en-US" sz="2000" b="1" dirty="0">
              <a:latin typeface="+mn-lt"/>
            </a:endParaRPr>
          </a:p>
          <a:p>
            <a:pPr marL="342900" indent="-342900">
              <a:buFont typeface="Arial" panose="020B0604020202020204" pitchFamily="34" charset="0"/>
              <a:buChar char="•"/>
            </a:pPr>
            <a:r>
              <a:rPr lang="en-US" sz="2000" b="1" dirty="0">
                <a:latin typeface="+mn-lt"/>
              </a:rPr>
              <a:t>New arrangement of Annexes with grouped structure</a:t>
            </a:r>
            <a:br>
              <a:rPr lang="en-US" sz="2000" b="1" dirty="0">
                <a:latin typeface="+mn-lt"/>
              </a:rPr>
            </a:br>
            <a:r>
              <a:rPr lang="en-US" sz="2000" dirty="0">
                <a:latin typeface="+mn-lt"/>
              </a:rPr>
              <a:t>	23 Annexes re-arranged and grouped into 11 Annexes</a:t>
            </a:r>
          </a:p>
          <a:p>
            <a:pPr marL="342900" indent="-342900">
              <a:buFont typeface="Arial" panose="020B0604020202020204" pitchFamily="34" charset="0"/>
              <a:buChar char="•"/>
            </a:pPr>
            <a:endParaRPr lang="en-US" sz="2000" b="1" dirty="0">
              <a:latin typeface="+mn-lt"/>
            </a:endParaRPr>
          </a:p>
          <a:p>
            <a:pPr marL="342900" indent="-342900">
              <a:buFont typeface="Arial" panose="020B0604020202020204" pitchFamily="34" charset="0"/>
              <a:buChar char="•"/>
            </a:pPr>
            <a:r>
              <a:rPr lang="en-US" sz="2000" b="1" dirty="0">
                <a:latin typeface="+mn-lt"/>
              </a:rPr>
              <a:t>Introduction of scientific notation</a:t>
            </a:r>
          </a:p>
          <a:p>
            <a:r>
              <a:rPr lang="en-US" sz="2000" b="1" dirty="0">
                <a:latin typeface="+mn-lt"/>
              </a:rPr>
              <a:t> 	</a:t>
            </a:r>
            <a:r>
              <a:rPr lang="en-US" sz="2000" dirty="0">
                <a:latin typeface="+mn-lt"/>
              </a:rPr>
              <a:t>In order to assure that not more than 3 significant digits are shown for the required values</a:t>
            </a:r>
          </a:p>
          <a:p>
            <a:endParaRPr lang="de-DE" sz="2000" b="1" dirty="0">
              <a:latin typeface="+mn-lt"/>
            </a:endParaRPr>
          </a:p>
          <a:p>
            <a:endParaRPr lang="de-DE" sz="2000" b="1" dirty="0">
              <a:latin typeface="+mn-lt"/>
            </a:endParaRPr>
          </a:p>
          <a:p>
            <a:endParaRPr lang="de-DE" sz="2000" b="1" dirty="0">
              <a:latin typeface="+mn-lt"/>
            </a:endParaRPr>
          </a:p>
        </p:txBody>
      </p:sp>
      <p:grpSp>
        <p:nvGrpSpPr>
          <p:cNvPr id="3" name="Group 45">
            <a:extLst>
              <a:ext uri="{FF2B5EF4-FFF2-40B4-BE49-F238E27FC236}">
                <a16:creationId xmlns:a16="http://schemas.microsoft.com/office/drawing/2014/main" id="{A6BF91FA-AFCB-4FC0-BDC9-B75702F65DA4}"/>
              </a:ext>
            </a:extLst>
          </p:cNvPr>
          <p:cNvGrpSpPr/>
          <p:nvPr/>
        </p:nvGrpSpPr>
        <p:grpSpPr>
          <a:xfrm>
            <a:off x="689880" y="173403"/>
            <a:ext cx="576000" cy="585125"/>
            <a:chOff x="689880" y="173403"/>
            <a:chExt cx="576000" cy="585125"/>
          </a:xfrm>
        </p:grpSpPr>
        <p:sp>
          <p:nvSpPr>
            <p:cNvPr id="4" name="CustomShape 4">
              <a:extLst>
                <a:ext uri="{FF2B5EF4-FFF2-40B4-BE49-F238E27FC236}">
                  <a16:creationId xmlns:a16="http://schemas.microsoft.com/office/drawing/2014/main" id="{9A2CBFDC-47C1-4774-91AD-29DBDB9B05A2}"/>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5" name="CustomShape 5">
              <a:extLst>
                <a:ext uri="{FF2B5EF4-FFF2-40B4-BE49-F238E27FC236}">
                  <a16:creationId xmlns:a16="http://schemas.microsoft.com/office/drawing/2014/main" id="{3AA5F0C5-94B7-4642-9736-899450203C36}"/>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6" name="Titel 1">
            <a:extLst>
              <a:ext uri="{FF2B5EF4-FFF2-40B4-BE49-F238E27FC236}">
                <a16:creationId xmlns:a16="http://schemas.microsoft.com/office/drawing/2014/main" id="{1FBC031F-6EE0-453F-BBB5-73C2FFC9FF16}"/>
              </a:ext>
            </a:extLst>
          </p:cNvPr>
          <p:cNvSpPr txBox="1">
            <a:spLocks/>
          </p:cNvSpPr>
          <p:nvPr/>
        </p:nvSpPr>
        <p:spPr>
          <a:xfrm>
            <a:off x="4367809" y="173403"/>
            <a:ext cx="7591284" cy="584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a:latin typeface="+mn-lt"/>
              </a:rPr>
              <a:t>Summary of the main changes in Stage II, Step 1</a:t>
            </a:r>
          </a:p>
        </p:txBody>
      </p:sp>
      <p:sp>
        <p:nvSpPr>
          <p:cNvPr id="7" name="CustomShape 13">
            <a:extLst>
              <a:ext uri="{FF2B5EF4-FFF2-40B4-BE49-F238E27FC236}">
                <a16:creationId xmlns:a16="http://schemas.microsoft.com/office/drawing/2014/main" id="{436C0C13-4C14-4171-91BA-C092C6B116EC}"/>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13</a:t>
            </a:fld>
            <a:endParaRPr lang="de-DE" sz="1000" b="0" strike="noStrike" spc="-1" dirty="0">
              <a:latin typeface="Arial"/>
            </a:endParaRPr>
          </a:p>
        </p:txBody>
      </p:sp>
    </p:spTree>
    <p:extLst>
      <p:ext uri="{BB962C8B-B14F-4D97-AF65-F5344CB8AC3E}">
        <p14:creationId xmlns:p14="http://schemas.microsoft.com/office/powerpoint/2010/main" val="199098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DF4CEBCA-EDCC-44BB-89A6-12B5449232BD}"/>
              </a:ext>
            </a:extLst>
          </p:cNvPr>
          <p:cNvGrpSpPr/>
          <p:nvPr/>
        </p:nvGrpSpPr>
        <p:grpSpPr>
          <a:xfrm>
            <a:off x="689880" y="173403"/>
            <a:ext cx="576000" cy="585125"/>
            <a:chOff x="689880" y="173403"/>
            <a:chExt cx="576000" cy="585125"/>
          </a:xfrm>
        </p:grpSpPr>
        <p:sp>
          <p:nvSpPr>
            <p:cNvPr id="47"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8"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9" name="CustomShape 13">
            <a:extLst>
              <a:ext uri="{FF2B5EF4-FFF2-40B4-BE49-F238E27FC236}">
                <a16:creationId xmlns:a16="http://schemas.microsoft.com/office/drawing/2014/main" id="{1B9E45B7-733D-4E0E-B8E3-A0B9A0CC5448}"/>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2</a:t>
            </a:fld>
            <a:endParaRPr lang="de-DE" sz="1000" b="0" strike="noStrike" spc="-1" dirty="0">
              <a:latin typeface="Arial"/>
            </a:endParaRPr>
          </a:p>
        </p:txBody>
      </p:sp>
      <p:sp>
        <p:nvSpPr>
          <p:cNvPr id="10" name="Titel 1">
            <a:extLst>
              <a:ext uri="{FF2B5EF4-FFF2-40B4-BE49-F238E27FC236}">
                <a16:creationId xmlns:a16="http://schemas.microsoft.com/office/drawing/2014/main" id="{1DDBD016-C5C7-4516-B3DB-25010A24706B}"/>
              </a:ext>
            </a:extLst>
          </p:cNvPr>
          <p:cNvSpPr txBox="1">
            <a:spLocks/>
          </p:cNvSpPr>
          <p:nvPr/>
        </p:nvSpPr>
        <p:spPr>
          <a:xfrm>
            <a:off x="6463653" y="173403"/>
            <a:ext cx="5495439" cy="9233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3600" b="1" dirty="0">
                <a:latin typeface="+mn-lt"/>
              </a:rPr>
              <a:t>Update </a:t>
            </a:r>
            <a:r>
              <a:rPr lang="de-DE" sz="3600" b="1" dirty="0" err="1">
                <a:latin typeface="+mn-lt"/>
              </a:rPr>
              <a:t>of</a:t>
            </a:r>
            <a:r>
              <a:rPr lang="de-DE" sz="3600" b="1" dirty="0">
                <a:latin typeface="+mn-lt"/>
              </a:rPr>
              <a:t> </a:t>
            </a:r>
            <a:r>
              <a:rPr lang="de-DE" sz="3600" b="1" dirty="0" err="1">
                <a:latin typeface="+mn-lt"/>
              </a:rPr>
              <a:t>the</a:t>
            </a:r>
            <a:r>
              <a:rPr lang="de-DE" sz="3600" b="1" dirty="0">
                <a:latin typeface="+mn-lt"/>
              </a:rPr>
              <a:t> </a:t>
            </a:r>
            <a:r>
              <a:rPr lang="de-DE" sz="3600" b="1" dirty="0" err="1">
                <a:latin typeface="+mn-lt"/>
              </a:rPr>
              <a:t>definitions</a:t>
            </a:r>
            <a:br>
              <a:rPr lang="de-DE" sz="4000" dirty="0">
                <a:latin typeface="+mn-lt"/>
              </a:rPr>
            </a:br>
            <a:r>
              <a:rPr lang="de-DE" sz="1600" dirty="0" err="1">
                <a:latin typeface="+mn-lt"/>
              </a:rPr>
              <a:t>Correction</a:t>
            </a:r>
            <a:r>
              <a:rPr lang="de-DE" sz="1600" dirty="0">
                <a:latin typeface="+mn-lt"/>
              </a:rPr>
              <a:t> </a:t>
            </a:r>
            <a:r>
              <a:rPr lang="de-DE" sz="1600" dirty="0" err="1">
                <a:latin typeface="+mn-lt"/>
              </a:rPr>
              <a:t>of</a:t>
            </a:r>
            <a:r>
              <a:rPr lang="de-DE" sz="1600" dirty="0">
                <a:latin typeface="+mn-lt"/>
              </a:rPr>
              <a:t> </a:t>
            </a:r>
            <a:r>
              <a:rPr lang="de-DE" sz="1600" dirty="0" err="1">
                <a:latin typeface="+mn-lt"/>
              </a:rPr>
              <a:t>the</a:t>
            </a:r>
            <a:r>
              <a:rPr lang="de-DE" sz="1600" dirty="0">
                <a:latin typeface="+mn-lt"/>
              </a:rPr>
              <a:t> </a:t>
            </a:r>
            <a:r>
              <a:rPr lang="de-DE" sz="1600" dirty="0" err="1">
                <a:latin typeface="+mn-lt"/>
              </a:rPr>
              <a:t>Photometric</a:t>
            </a:r>
            <a:r>
              <a:rPr lang="de-DE" sz="1600" dirty="0">
                <a:latin typeface="+mn-lt"/>
              </a:rPr>
              <a:t> </a:t>
            </a:r>
            <a:r>
              <a:rPr lang="de-DE" sz="1600" dirty="0" err="1">
                <a:latin typeface="+mn-lt"/>
              </a:rPr>
              <a:t>Definitions</a:t>
            </a:r>
            <a:endParaRPr lang="de-DE" sz="1600" dirty="0">
              <a:latin typeface="+mn-lt"/>
            </a:endParaRPr>
          </a:p>
        </p:txBody>
      </p:sp>
      <mc:AlternateContent xmlns:mc="http://schemas.openxmlformats.org/markup-compatibility/2006" xmlns:a14="http://schemas.microsoft.com/office/drawing/2010/main">
        <mc:Choice Requires="a14">
          <p:sp>
            <p:nvSpPr>
              <p:cNvPr id="11" name="Rechteck 2">
                <a:extLst>
                  <a:ext uri="{FF2B5EF4-FFF2-40B4-BE49-F238E27FC236}">
                    <a16:creationId xmlns:a16="http://schemas.microsoft.com/office/drawing/2014/main" id="{C117CFA9-E34C-4D95-96D8-8F5D120A9363}"/>
                  </a:ext>
                </a:extLst>
              </p:cNvPr>
              <p:cNvSpPr/>
              <p:nvPr/>
            </p:nvSpPr>
            <p:spPr>
              <a:xfrm>
                <a:off x="5340419" y="1751864"/>
                <a:ext cx="6096000" cy="553998"/>
              </a:xfrm>
              <a:prstGeom prst="rect">
                <a:avLst/>
              </a:prstGeom>
            </p:spPr>
            <p:txBody>
              <a:bodyPr>
                <a:spAutoFit/>
              </a:bodyPr>
              <a:lstStyle/>
              <a:p>
                <a:pPr algn="just">
                  <a:lnSpc>
                    <a:spcPts val="1200"/>
                  </a:lnSpc>
                  <a:spcAft>
                    <a:spcPts val="600"/>
                  </a:spcAft>
                  <a:tabLst>
                    <a:tab pos="-914400" algn="l"/>
                    <a:tab pos="-457200" algn="l"/>
                  </a:tabLst>
                </a:pPr>
                <a:r>
                  <a:rPr lang="en-GB" sz="1200" dirty="0">
                    <a:solidFill>
                      <a:schemeClr val="tx1"/>
                    </a:solidFill>
                    <a:latin typeface="Times New Roman" panose="02020603050405020304" pitchFamily="18" charset="0"/>
                    <a:ea typeface="Times New Roman" panose="02020603050405020304" pitchFamily="18" charset="0"/>
                  </a:rPr>
                  <a:t>"</a:t>
                </a:r>
                <a:r>
                  <a:rPr lang="en-GB" sz="1200" i="1" dirty="0">
                    <a:solidFill>
                      <a:schemeClr val="tx1"/>
                    </a:solidFill>
                    <a:effectLst/>
                    <a:latin typeface="Times New Roman" panose="02020603050405020304" pitchFamily="18" charset="0"/>
                    <a:ea typeface="Times New Roman" panose="02020603050405020304" pitchFamily="18" charset="0"/>
                  </a:rPr>
                  <a:t>Coefficient of luminous intensity R</a:t>
                </a:r>
                <a:r>
                  <a:rPr lang="en-GB" sz="1200" i="1" baseline="-25000" dirty="0">
                    <a:solidFill>
                      <a:schemeClr val="tx1"/>
                    </a:solidFill>
                    <a:effectLst/>
                    <a:latin typeface="Times New Roman" panose="02020603050405020304" pitchFamily="18" charset="0"/>
                    <a:ea typeface="Times New Roman" panose="02020603050405020304" pitchFamily="18" charset="0"/>
                  </a:rPr>
                  <a:t>I</a:t>
                </a:r>
                <a:r>
                  <a:rPr lang="en-GB" sz="1200" dirty="0">
                    <a:solidFill>
                      <a:schemeClr val="tx1"/>
                    </a:solidFill>
                    <a:effectLst/>
                    <a:latin typeface="Times New Roman" panose="02020603050405020304" pitchFamily="18" charset="0"/>
                    <a:ea typeface="Times New Roman" panose="02020603050405020304" pitchFamily="18" charset="0"/>
                  </a:rPr>
                  <a:t>" means the quotient of the luminous intensity </a:t>
                </a:r>
                <a:r>
                  <a:rPr lang="en-GB" sz="1200" i="1" dirty="0">
                    <a:solidFill>
                      <a:schemeClr val="tx1"/>
                    </a:solidFill>
                    <a:effectLst/>
                    <a:latin typeface="Times New Roman" panose="02020603050405020304" pitchFamily="18" charset="0"/>
                    <a:ea typeface="Times New Roman" panose="02020603050405020304" pitchFamily="18" charset="0"/>
                  </a:rPr>
                  <a:t>I</a:t>
                </a:r>
                <a:r>
                  <a:rPr lang="en-GB" sz="1200" dirty="0">
                    <a:solidFill>
                      <a:schemeClr val="tx1"/>
                    </a:solidFill>
                    <a:effectLst/>
                    <a:latin typeface="Times New Roman" panose="02020603050405020304" pitchFamily="18" charset="0"/>
                    <a:ea typeface="Times New Roman" panose="02020603050405020304" pitchFamily="18" charset="0"/>
                  </a:rPr>
                  <a:t> reflected by the retro-reflective device in the direction considered, divided by the normal illumination </a:t>
                </a:r>
                <a14:m>
                  <m:oMath xmlns:m="http://schemas.openxmlformats.org/officeDocument/2006/math">
                    <m:sSub>
                      <m:sSubPr>
                        <m:ctrlPr>
                          <a:rPr lang="de-DE" sz="1200" i="1">
                            <a:solidFill>
                              <a:schemeClr val="tx1"/>
                            </a:solidFill>
                            <a:effectLst/>
                            <a:latin typeface="Cambria Math" panose="02040503050406030204" pitchFamily="18" charset="0"/>
                            <a:ea typeface="Times New Roman" panose="02020603050405020304" pitchFamily="18" charset="0"/>
                          </a:rPr>
                        </m:ctrlPr>
                      </m:sSubPr>
                      <m:e>
                        <m:r>
                          <a:rPr lang="en-GB" sz="1200" i="1">
                            <a:solidFill>
                              <a:schemeClr val="tx1"/>
                            </a:solidFill>
                            <a:effectLst/>
                            <a:latin typeface="Cambria Math" panose="02040503050406030204" pitchFamily="18" charset="0"/>
                            <a:ea typeface="Times New Roman" panose="02020603050405020304" pitchFamily="18" charset="0"/>
                          </a:rPr>
                          <m:t>𝐸</m:t>
                        </m:r>
                      </m:e>
                      <m:sub>
                        <m:r>
                          <a:rPr lang="en-GB" sz="1200" i="1">
                            <a:solidFill>
                              <a:schemeClr val="tx1"/>
                            </a:solidFill>
                            <a:effectLst/>
                            <a:latin typeface="Cambria Math" panose="02040503050406030204" pitchFamily="18" charset="0"/>
                            <a:ea typeface="Times New Roman" panose="02020603050405020304" pitchFamily="18" charset="0"/>
                          </a:rPr>
                          <m:t>⊥</m:t>
                        </m:r>
                      </m:sub>
                    </m:sSub>
                  </m:oMath>
                </a14:m>
                <a:r>
                  <a:rPr lang="en-GB" sz="1200" dirty="0">
                    <a:solidFill>
                      <a:schemeClr val="tx1"/>
                    </a:solidFill>
                    <a:effectLst/>
                    <a:latin typeface="Times New Roman" panose="02020603050405020304" pitchFamily="18" charset="0"/>
                    <a:ea typeface="Times New Roman" panose="02020603050405020304" pitchFamily="18" charset="0"/>
                  </a:rPr>
                  <a:t> of the retro-reflecting device for given angles of illumination, divergence and rotation. </a:t>
                </a:r>
                <a:endParaRPr lang="de-DE" sz="1200" dirty="0">
                  <a:solidFill>
                    <a:schemeClr val="tx1"/>
                  </a:solidFill>
                  <a:effectLst/>
                  <a:latin typeface="Times New Roman" panose="02020603050405020304" pitchFamily="18" charset="0"/>
                  <a:ea typeface="Times New Roman" panose="02020603050405020304" pitchFamily="18" charset="0"/>
                </a:endParaRPr>
              </a:p>
            </p:txBody>
          </p:sp>
        </mc:Choice>
        <mc:Fallback xmlns="">
          <p:sp>
            <p:nvSpPr>
              <p:cNvPr id="11" name="Rechteck 2">
                <a:extLst>
                  <a:ext uri="{FF2B5EF4-FFF2-40B4-BE49-F238E27FC236}">
                    <a16:creationId xmlns:a16="http://schemas.microsoft.com/office/drawing/2014/main" id="{C117CFA9-E34C-4D95-96D8-8F5D120A9363}"/>
                  </a:ext>
                </a:extLst>
              </p:cNvPr>
              <p:cNvSpPr>
                <a:spLocks noRot="1" noChangeAspect="1" noMove="1" noResize="1" noEditPoints="1" noAdjustHandles="1" noChangeArrowheads="1" noChangeShapeType="1" noTextEdit="1"/>
              </p:cNvSpPr>
              <p:nvPr/>
            </p:nvSpPr>
            <p:spPr>
              <a:xfrm>
                <a:off x="5340419" y="1751864"/>
                <a:ext cx="6096000" cy="553998"/>
              </a:xfrm>
              <a:prstGeom prst="rect">
                <a:avLst/>
              </a:prstGeom>
              <a:blipFill>
                <a:blip r:embed="rId3"/>
                <a:stretch>
                  <a:fillRect t="-5495" r="-100" b="-7692"/>
                </a:stretch>
              </a:blipFill>
            </p:spPr>
            <p:txBody>
              <a:bodyPr/>
              <a:lstStyle/>
              <a:p>
                <a:r>
                  <a:rPr lang="it-IT">
                    <a:noFill/>
                  </a:rPr>
                  <a:t> </a:t>
                </a:r>
              </a:p>
            </p:txBody>
          </p:sp>
        </mc:Fallback>
      </mc:AlternateContent>
      <p:graphicFrame>
        <p:nvGraphicFramePr>
          <p:cNvPr id="12" name="Objekt 3">
            <a:extLst>
              <a:ext uri="{FF2B5EF4-FFF2-40B4-BE49-F238E27FC236}">
                <a16:creationId xmlns:a16="http://schemas.microsoft.com/office/drawing/2014/main" id="{43647B57-B6DD-4353-8B52-EEEE7849703E}"/>
              </a:ext>
            </a:extLst>
          </p:cNvPr>
          <p:cNvGraphicFramePr>
            <a:graphicFrameLocks noChangeAspect="1"/>
          </p:cNvGraphicFramePr>
          <p:nvPr>
            <p:extLst>
              <p:ext uri="{D42A27DB-BD31-4B8C-83A1-F6EECF244321}">
                <p14:modId xmlns:p14="http://schemas.microsoft.com/office/powerpoint/2010/main" val="506030963"/>
              </p:ext>
            </p:extLst>
          </p:nvPr>
        </p:nvGraphicFramePr>
        <p:xfrm>
          <a:off x="1335309" y="4357835"/>
          <a:ext cx="590550" cy="457200"/>
        </p:xfrm>
        <a:graphic>
          <a:graphicData uri="http://schemas.openxmlformats.org/presentationml/2006/ole">
            <mc:AlternateContent xmlns:mc="http://schemas.openxmlformats.org/markup-compatibility/2006">
              <mc:Choice xmlns:v="urn:schemas-microsoft-com:vml" Requires="v">
                <p:oleObj spid="_x0000_s1034" r:id="rId4" imgW="622030" imgH="431613" progId="Equation.3">
                  <p:embed/>
                </p:oleObj>
              </mc:Choice>
              <mc:Fallback>
                <p:oleObj r:id="rId4" imgW="622030" imgH="431613" progId="Equation.3">
                  <p:embed/>
                  <p:pic>
                    <p:nvPicPr>
                      <p:cNvPr id="4" name="Objek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5309" y="4357835"/>
                        <a:ext cx="5905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kt 4">
            <a:extLst>
              <a:ext uri="{FF2B5EF4-FFF2-40B4-BE49-F238E27FC236}">
                <a16:creationId xmlns:a16="http://schemas.microsoft.com/office/drawing/2014/main" id="{5104C9F3-02A1-4A1E-AFE2-44AB32C33D08}"/>
              </a:ext>
            </a:extLst>
          </p:cNvPr>
          <p:cNvGraphicFramePr>
            <a:graphicFrameLocks noChangeAspect="1"/>
          </p:cNvGraphicFramePr>
          <p:nvPr>
            <p:extLst>
              <p:ext uri="{D42A27DB-BD31-4B8C-83A1-F6EECF244321}">
                <p14:modId xmlns:p14="http://schemas.microsoft.com/office/powerpoint/2010/main" val="3403872659"/>
              </p:ext>
            </p:extLst>
          </p:nvPr>
        </p:nvGraphicFramePr>
        <p:xfrm>
          <a:off x="2205547" y="4365835"/>
          <a:ext cx="847725" cy="457200"/>
        </p:xfrm>
        <a:graphic>
          <a:graphicData uri="http://schemas.openxmlformats.org/presentationml/2006/ole">
            <mc:AlternateContent xmlns:mc="http://schemas.openxmlformats.org/markup-compatibility/2006">
              <mc:Choice xmlns:v="urn:schemas-microsoft-com:vml" Requires="v">
                <p:oleObj spid="_x0000_s1035" r:id="rId6" imgW="838200" imgH="457200" progId="Equation.3">
                  <p:embed/>
                </p:oleObj>
              </mc:Choice>
              <mc:Fallback>
                <p:oleObj r:id="rId6" imgW="838200" imgH="457200" progId="Equation.3">
                  <p:embed/>
                  <p:pic>
                    <p:nvPicPr>
                      <p:cNvPr id="5" name="Objek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5547" y="4365835"/>
                        <a:ext cx="8477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3">
            <a:extLst>
              <a:ext uri="{FF2B5EF4-FFF2-40B4-BE49-F238E27FC236}">
                <a16:creationId xmlns:a16="http://schemas.microsoft.com/office/drawing/2014/main" id="{5DDCB867-A145-4678-82BD-DA7CEE58A9D1}"/>
              </a:ext>
            </a:extLst>
          </p:cNvPr>
          <p:cNvSpPr>
            <a:spLocks noChangeArrowheads="1"/>
          </p:cNvSpPr>
          <p:nvPr/>
        </p:nvSpPr>
        <p:spPr bwMode="auto">
          <a:xfrm>
            <a:off x="5329335" y="3629785"/>
            <a:ext cx="537002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Lst>
            </a:pP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a:t>
            </a:r>
            <a:r>
              <a:rPr kumimoji="0" lang="en-GB" altLang="de-DE" sz="1000" b="0" i="1" u="none" strike="noStrike" cap="none" normalizeH="0" baseline="0" dirty="0">
                <a:ln>
                  <a:noFill/>
                </a:ln>
                <a:effectLst/>
                <a:latin typeface="Arial" panose="020B0604020202020204" pitchFamily="34" charset="0"/>
                <a:ea typeface="Times New Roman" panose="02020603050405020304" pitchFamily="18" charset="0"/>
              </a:rPr>
              <a:t>Specific coefficient of retro-reflection (symbol R</a:t>
            </a:r>
            <a:r>
              <a:rPr kumimoji="0" lang="en-GB" altLang="de-DE" sz="1000" b="0" i="1" u="none" strike="noStrike" cap="none" normalizeH="0" baseline="-30000" dirty="0">
                <a:ln>
                  <a:noFill/>
                </a:ln>
                <a:effectLst/>
                <a:latin typeface="Arial" panose="020B0604020202020204" pitchFamily="34" charset="0"/>
                <a:ea typeface="Times New Roman" panose="02020603050405020304" pitchFamily="18" charset="0"/>
              </a:rPr>
              <a:t>A</a:t>
            </a:r>
            <a:r>
              <a:rPr kumimoji="0" lang="en-GB" altLang="de-DE" sz="1000" b="0" i="1" u="none" strike="noStrike" cap="none" normalizeH="0" baseline="0" dirty="0">
                <a:ln>
                  <a:noFill/>
                </a:ln>
                <a:effectLst/>
                <a:latin typeface="Arial" panose="020B0604020202020204" pitchFamily="34" charset="0"/>
                <a:ea typeface="Times New Roman" panose="02020603050405020304" pitchFamily="18" charset="0"/>
              </a:rPr>
              <a:t>)</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 means the quotient of the coefficient of luminous intensity R of a plane retro-reflecting surface and its area A</a:t>
            </a:r>
            <a:endParaRPr kumimoji="0" lang="de-DE" altLang="de-DE" sz="800" b="0" i="0" u="none" strike="noStrike" cap="none" normalizeH="0" baseline="0" dirty="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Lst>
            </a:pPr>
            <a:endParaRPr kumimoji="0" lang="de-DE" altLang="de-DE" sz="1800" b="0" i="0" u="none" strike="noStrike" cap="none" normalizeH="0" baseline="0" dirty="0">
              <a:ln>
                <a:noFill/>
              </a:ln>
              <a:effectLst/>
              <a:latin typeface="Arial" panose="020B0604020202020204" pitchFamily="34" charset="0"/>
            </a:endParaRPr>
          </a:p>
        </p:txBody>
      </p:sp>
      <p:sp>
        <p:nvSpPr>
          <p:cNvPr id="15" name="Rectangle 4">
            <a:extLst>
              <a:ext uri="{FF2B5EF4-FFF2-40B4-BE49-F238E27FC236}">
                <a16:creationId xmlns:a16="http://schemas.microsoft.com/office/drawing/2014/main" id="{098D4FAE-7A3B-4CA5-9089-64B2CF7942EE}"/>
              </a:ext>
            </a:extLst>
          </p:cNvPr>
          <p:cNvSpPr>
            <a:spLocks noChangeArrowheads="1"/>
          </p:cNvSpPr>
          <p:nvPr/>
        </p:nvSpPr>
        <p:spPr bwMode="auto">
          <a:xfrm>
            <a:off x="5329335" y="4781637"/>
            <a:ext cx="507061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The coefficient of retro-reflection R</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A</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 is expressed in candelas per m</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2</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 per lx (cd∙m</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-2</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∙lx</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-1</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a:t>
            </a:r>
            <a:endParaRPr kumimoji="0" lang="de-DE" altLang="de-DE" sz="800" b="0" i="0" u="none" strike="noStrike" cap="none" normalizeH="0" baseline="0" dirty="0">
              <a:ln>
                <a:noFill/>
              </a:ln>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16" name="Rechteck 7">
                <a:extLst>
                  <a:ext uri="{FF2B5EF4-FFF2-40B4-BE49-F238E27FC236}">
                    <a16:creationId xmlns:a16="http://schemas.microsoft.com/office/drawing/2014/main" id="{460FF86C-88E0-48E3-A832-4BD35E95C2DD}"/>
                  </a:ext>
                </a:extLst>
              </p:cNvPr>
              <p:cNvSpPr/>
              <p:nvPr/>
            </p:nvSpPr>
            <p:spPr>
              <a:xfrm>
                <a:off x="5628915" y="4347928"/>
                <a:ext cx="2571403" cy="323165"/>
              </a:xfrm>
              <a:prstGeom prst="rect">
                <a:avLst/>
              </a:prstGeom>
            </p:spPr>
            <p:txBody>
              <a:bodyPr wrap="square">
                <a:spAutoFit/>
              </a:bodyPr>
              <a:lstStyle/>
              <a:p>
                <a:pPr algn="just">
                  <a:lnSpc>
                    <a:spcPts val="1200"/>
                  </a:lnSpc>
                  <a:spcAft>
                    <a:spcPts val="600"/>
                  </a:spcAft>
                </a:pPr>
                <a14:m>
                  <m:oMathPara xmlns:m="http://schemas.openxmlformats.org/officeDocument/2006/math">
                    <m:oMathParaPr>
                      <m:jc m:val="centerGroup"/>
                    </m:oMathParaPr>
                    <m:oMath xmlns:m="http://schemas.openxmlformats.org/officeDocument/2006/math">
                      <m:sSub>
                        <m:sSubPr>
                          <m:ctrlPr>
                            <a:rPr lang="de-DE" i="1" smtClean="0">
                              <a:solidFill>
                                <a:schemeClr val="tx1"/>
                              </a:solidFill>
                              <a:latin typeface="Cambria Math" panose="02040503050406030204" pitchFamily="18" charset="0"/>
                              <a:ea typeface="Times New Roman" panose="02020603050405020304" pitchFamily="18" charset="0"/>
                            </a:rPr>
                          </m:ctrlPr>
                        </m:sSubPr>
                        <m:e>
                          <m:r>
                            <a:rPr lang="en-GB" i="1">
                              <a:solidFill>
                                <a:schemeClr val="tx1"/>
                              </a:solidFill>
                              <a:effectLst/>
                              <a:latin typeface="Cambria Math" panose="02040503050406030204" pitchFamily="18" charset="0"/>
                              <a:ea typeface="Times New Roman" panose="02020603050405020304" pitchFamily="18" charset="0"/>
                            </a:rPr>
                            <m:t>𝑅</m:t>
                          </m:r>
                        </m:e>
                        <m:sub>
                          <m:r>
                            <a:rPr lang="en-GB" i="1">
                              <a:solidFill>
                                <a:schemeClr val="tx1"/>
                              </a:solidFill>
                              <a:effectLst/>
                              <a:latin typeface="Cambria Math" panose="02040503050406030204" pitchFamily="18" charset="0"/>
                              <a:ea typeface="Times New Roman" panose="02020603050405020304" pitchFamily="18" charset="0"/>
                            </a:rPr>
                            <m:t>𝐴</m:t>
                          </m:r>
                        </m:sub>
                      </m:sSub>
                      <m:r>
                        <a:rPr lang="en-GB" i="1">
                          <a:solidFill>
                            <a:schemeClr val="tx1"/>
                          </a:solidFill>
                          <a:effectLst/>
                          <a:latin typeface="Cambria Math" panose="02040503050406030204" pitchFamily="18" charset="0"/>
                          <a:ea typeface="Times New Roman" panose="02020603050405020304" pitchFamily="18" charset="0"/>
                        </a:rPr>
                        <m:t>= </m:t>
                      </m:r>
                      <m:f>
                        <m:fPr>
                          <m:ctrlPr>
                            <a:rPr lang="de-DE" i="1">
                              <a:solidFill>
                                <a:schemeClr val="tx1"/>
                              </a:solidFill>
                              <a:effectLst/>
                              <a:latin typeface="Cambria Math" panose="02040503050406030204" pitchFamily="18" charset="0"/>
                              <a:ea typeface="Times New Roman" panose="02020603050405020304" pitchFamily="18" charset="0"/>
                            </a:rPr>
                          </m:ctrlPr>
                        </m:fPr>
                        <m:num>
                          <m:sSub>
                            <m:sSubPr>
                              <m:ctrlPr>
                                <a:rPr lang="de-DE" i="1">
                                  <a:solidFill>
                                    <a:schemeClr val="tx1"/>
                                  </a:solidFill>
                                  <a:effectLst/>
                                  <a:latin typeface="Cambria Math" panose="02040503050406030204" pitchFamily="18" charset="0"/>
                                  <a:ea typeface="Times New Roman" panose="02020603050405020304" pitchFamily="18" charset="0"/>
                                </a:rPr>
                              </m:ctrlPr>
                            </m:sSubPr>
                            <m:e>
                              <m:r>
                                <a:rPr lang="en-GB" i="1">
                                  <a:solidFill>
                                    <a:schemeClr val="tx1"/>
                                  </a:solidFill>
                                  <a:effectLst/>
                                  <a:latin typeface="Cambria Math" panose="02040503050406030204" pitchFamily="18" charset="0"/>
                                  <a:ea typeface="Times New Roman" panose="02020603050405020304" pitchFamily="18" charset="0"/>
                                </a:rPr>
                                <m:t>𝑅</m:t>
                              </m:r>
                            </m:e>
                            <m:sub>
                              <m:r>
                                <a:rPr lang="en-GB" i="1">
                                  <a:solidFill>
                                    <a:schemeClr val="tx1"/>
                                  </a:solidFill>
                                  <a:effectLst/>
                                  <a:latin typeface="Cambria Math" panose="02040503050406030204" pitchFamily="18" charset="0"/>
                                  <a:ea typeface="Times New Roman" panose="02020603050405020304" pitchFamily="18" charset="0"/>
                                </a:rPr>
                                <m:t>𝐼</m:t>
                              </m:r>
                            </m:sub>
                          </m:sSub>
                        </m:num>
                        <m:den>
                          <m:r>
                            <a:rPr lang="en-GB" i="1">
                              <a:solidFill>
                                <a:schemeClr val="tx1"/>
                              </a:solidFill>
                              <a:effectLst/>
                              <a:latin typeface="Cambria Math" panose="02040503050406030204" pitchFamily="18" charset="0"/>
                              <a:ea typeface="Times New Roman" panose="02020603050405020304" pitchFamily="18" charset="0"/>
                            </a:rPr>
                            <m:t>𝐴</m:t>
                          </m:r>
                        </m:den>
                      </m:f>
                      <m:r>
                        <a:rPr lang="en-GB" i="1">
                          <a:solidFill>
                            <a:schemeClr val="tx1"/>
                          </a:solidFill>
                          <a:effectLst/>
                          <a:latin typeface="Cambria Math" panose="02040503050406030204" pitchFamily="18" charset="0"/>
                          <a:ea typeface="Times New Roman" panose="02020603050405020304" pitchFamily="18" charset="0"/>
                        </a:rPr>
                        <m:t>=</m:t>
                      </m:r>
                      <m:f>
                        <m:fPr>
                          <m:ctrlPr>
                            <a:rPr lang="de-DE" i="1">
                              <a:solidFill>
                                <a:schemeClr val="tx1"/>
                              </a:solidFill>
                              <a:effectLst/>
                              <a:latin typeface="Cambria Math" panose="02040503050406030204" pitchFamily="18" charset="0"/>
                              <a:ea typeface="Times New Roman" panose="02020603050405020304" pitchFamily="18" charset="0"/>
                            </a:rPr>
                          </m:ctrlPr>
                        </m:fPr>
                        <m:num>
                          <m:r>
                            <a:rPr lang="en-GB" i="1">
                              <a:solidFill>
                                <a:schemeClr val="tx1"/>
                              </a:solidFill>
                              <a:effectLst/>
                              <a:latin typeface="Cambria Math" panose="02040503050406030204" pitchFamily="18" charset="0"/>
                              <a:ea typeface="Times New Roman" panose="02020603050405020304" pitchFamily="18" charset="0"/>
                            </a:rPr>
                            <m:t>𝐼</m:t>
                          </m:r>
                        </m:num>
                        <m:den>
                          <m:sSub>
                            <m:sSubPr>
                              <m:ctrlPr>
                                <a:rPr lang="de-DE" i="1">
                                  <a:solidFill>
                                    <a:schemeClr val="tx1"/>
                                  </a:solidFill>
                                  <a:effectLst/>
                                  <a:latin typeface="Cambria Math" panose="02040503050406030204" pitchFamily="18" charset="0"/>
                                  <a:ea typeface="Times New Roman" panose="02020603050405020304" pitchFamily="18" charset="0"/>
                                </a:rPr>
                              </m:ctrlPr>
                            </m:sSubPr>
                            <m:e>
                              <m:r>
                                <a:rPr lang="en-GB" i="1">
                                  <a:solidFill>
                                    <a:schemeClr val="tx1"/>
                                  </a:solidFill>
                                  <a:effectLst/>
                                  <a:latin typeface="Cambria Math" panose="02040503050406030204" pitchFamily="18" charset="0"/>
                                  <a:ea typeface="Times New Roman" panose="02020603050405020304" pitchFamily="18" charset="0"/>
                                </a:rPr>
                                <m:t>𝐸</m:t>
                              </m:r>
                            </m:e>
                            <m:sub>
                              <m:r>
                                <a:rPr lang="en-GB" i="1">
                                  <a:solidFill>
                                    <a:schemeClr val="tx1"/>
                                  </a:solidFill>
                                  <a:effectLst/>
                                  <a:latin typeface="Cambria Math" panose="02040503050406030204" pitchFamily="18" charset="0"/>
                                  <a:ea typeface="Times New Roman" panose="02020603050405020304" pitchFamily="18" charset="0"/>
                                </a:rPr>
                                <m:t>⊥</m:t>
                              </m:r>
                            </m:sub>
                          </m:sSub>
                          <m:r>
                            <a:rPr lang="en-GB" i="1">
                              <a:solidFill>
                                <a:schemeClr val="tx1"/>
                              </a:solidFill>
                              <a:effectLst/>
                              <a:latin typeface="Cambria Math" panose="02040503050406030204" pitchFamily="18" charset="0"/>
                              <a:ea typeface="Times New Roman" panose="02020603050405020304" pitchFamily="18" charset="0"/>
                            </a:rPr>
                            <m:t>∙</m:t>
                          </m:r>
                          <m:r>
                            <a:rPr lang="en-GB" i="1">
                              <a:solidFill>
                                <a:schemeClr val="tx1"/>
                              </a:solidFill>
                              <a:effectLst/>
                              <a:latin typeface="Cambria Math" panose="02040503050406030204" pitchFamily="18" charset="0"/>
                              <a:ea typeface="Times New Roman" panose="02020603050405020304" pitchFamily="18" charset="0"/>
                            </a:rPr>
                            <m:t>𝐴</m:t>
                          </m:r>
                        </m:den>
                      </m:f>
                    </m:oMath>
                  </m:oMathPara>
                </a14:m>
                <a:endParaRPr lang="de-DE" dirty="0">
                  <a:solidFill>
                    <a:schemeClr val="tx1"/>
                  </a:solidFill>
                  <a:effectLst/>
                  <a:latin typeface="Times New Roman" panose="02020603050405020304" pitchFamily="18" charset="0"/>
                  <a:ea typeface="Times New Roman" panose="02020603050405020304" pitchFamily="18" charset="0"/>
                </a:endParaRPr>
              </a:p>
            </p:txBody>
          </p:sp>
        </mc:Choice>
        <mc:Fallback xmlns="">
          <p:sp>
            <p:nvSpPr>
              <p:cNvPr id="16" name="Rechteck 7">
                <a:extLst>
                  <a:ext uri="{FF2B5EF4-FFF2-40B4-BE49-F238E27FC236}">
                    <a16:creationId xmlns:a16="http://schemas.microsoft.com/office/drawing/2014/main" id="{460FF86C-88E0-48E3-A832-4BD35E95C2DD}"/>
                  </a:ext>
                </a:extLst>
              </p:cNvPr>
              <p:cNvSpPr>
                <a:spLocks noRot="1" noChangeAspect="1" noMove="1" noResize="1" noEditPoints="1" noAdjustHandles="1" noChangeArrowheads="1" noChangeShapeType="1" noTextEdit="1"/>
              </p:cNvSpPr>
              <p:nvPr/>
            </p:nvSpPr>
            <p:spPr>
              <a:xfrm>
                <a:off x="5628915" y="4347928"/>
                <a:ext cx="2571403" cy="323165"/>
              </a:xfrm>
              <a:prstGeom prst="rect">
                <a:avLst/>
              </a:prstGeom>
              <a:blipFill>
                <a:blip r:embed="rId8"/>
                <a:stretch>
                  <a:fillRect t="-84906" b="-1132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7" name="Rechteck 8">
                <a:extLst>
                  <a:ext uri="{FF2B5EF4-FFF2-40B4-BE49-F238E27FC236}">
                    <a16:creationId xmlns:a16="http://schemas.microsoft.com/office/drawing/2014/main" id="{46DF5C59-A093-4596-81FE-1A69D128D555}"/>
                  </a:ext>
                </a:extLst>
              </p:cNvPr>
              <p:cNvSpPr/>
              <p:nvPr/>
            </p:nvSpPr>
            <p:spPr>
              <a:xfrm>
                <a:off x="5828999" y="2385756"/>
                <a:ext cx="1085618" cy="656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solidFill>
                                <a:schemeClr val="tx1"/>
                              </a:solidFill>
                              <a:latin typeface="Cambria Math" panose="02040503050406030204" pitchFamily="18" charset="0"/>
                            </a:rPr>
                          </m:ctrlPr>
                        </m:sSubPr>
                        <m:e>
                          <m:r>
                            <a:rPr lang="de-DE" i="1">
                              <a:solidFill>
                                <a:schemeClr val="tx1"/>
                              </a:solidFill>
                              <a:latin typeface="Cambria Math" panose="02040503050406030204" pitchFamily="18" charset="0"/>
                            </a:rPr>
                            <m:t>𝑅</m:t>
                          </m:r>
                        </m:e>
                        <m:sub>
                          <m:r>
                            <a:rPr lang="de-DE" i="1">
                              <a:solidFill>
                                <a:schemeClr val="tx1"/>
                              </a:solidFill>
                              <a:latin typeface="Cambria Math" panose="02040503050406030204" pitchFamily="18" charset="0"/>
                            </a:rPr>
                            <m:t>𝐼</m:t>
                          </m:r>
                        </m:sub>
                      </m:sSub>
                      <m:r>
                        <a:rPr lang="de-DE" i="0">
                          <a:solidFill>
                            <a:schemeClr val="tx1"/>
                          </a:solidFill>
                          <a:latin typeface="Cambria Math" panose="02040503050406030204" pitchFamily="18" charset="0"/>
                        </a:rPr>
                        <m:t>= </m:t>
                      </m:r>
                      <m:f>
                        <m:fPr>
                          <m:ctrlPr>
                            <a:rPr lang="de-DE" i="1">
                              <a:solidFill>
                                <a:schemeClr val="tx1"/>
                              </a:solidFill>
                              <a:latin typeface="Cambria Math" panose="02040503050406030204" pitchFamily="18" charset="0"/>
                            </a:rPr>
                          </m:ctrlPr>
                        </m:fPr>
                        <m:num>
                          <m:r>
                            <a:rPr lang="de-DE" i="1">
                              <a:solidFill>
                                <a:schemeClr val="tx1"/>
                              </a:solidFill>
                              <a:latin typeface="Cambria Math" panose="02040503050406030204" pitchFamily="18" charset="0"/>
                            </a:rPr>
                            <m:t>𝐼</m:t>
                          </m:r>
                        </m:num>
                        <m:den>
                          <m:sSub>
                            <m:sSubPr>
                              <m:ctrlPr>
                                <a:rPr lang="de-DE" i="1">
                                  <a:solidFill>
                                    <a:schemeClr val="tx1"/>
                                  </a:solidFill>
                                  <a:latin typeface="Cambria Math" panose="02040503050406030204" pitchFamily="18" charset="0"/>
                                </a:rPr>
                              </m:ctrlPr>
                            </m:sSubPr>
                            <m:e>
                              <m:r>
                                <a:rPr lang="de-DE" i="1">
                                  <a:solidFill>
                                    <a:schemeClr val="tx1"/>
                                  </a:solidFill>
                                  <a:latin typeface="Cambria Math" panose="02040503050406030204" pitchFamily="18" charset="0"/>
                                </a:rPr>
                                <m:t>𝐸</m:t>
                              </m:r>
                            </m:e>
                            <m:sub>
                              <m:r>
                                <a:rPr lang="de-DE" i="0">
                                  <a:solidFill>
                                    <a:schemeClr val="tx1"/>
                                  </a:solidFill>
                                  <a:latin typeface="Cambria Math" panose="02040503050406030204" pitchFamily="18" charset="0"/>
                                </a:rPr>
                                <m:t>⊥</m:t>
                              </m:r>
                            </m:sub>
                          </m:sSub>
                        </m:den>
                      </m:f>
                    </m:oMath>
                  </m:oMathPara>
                </a14:m>
                <a:endParaRPr lang="de-DE" dirty="0">
                  <a:solidFill>
                    <a:schemeClr val="tx1"/>
                  </a:solidFill>
                </a:endParaRPr>
              </a:p>
            </p:txBody>
          </p:sp>
        </mc:Choice>
        <mc:Fallback xmlns="">
          <p:sp>
            <p:nvSpPr>
              <p:cNvPr id="17" name="Rechteck 8">
                <a:extLst>
                  <a:ext uri="{FF2B5EF4-FFF2-40B4-BE49-F238E27FC236}">
                    <a16:creationId xmlns:a16="http://schemas.microsoft.com/office/drawing/2014/main" id="{46DF5C59-A093-4596-81FE-1A69D128D555}"/>
                  </a:ext>
                </a:extLst>
              </p:cNvPr>
              <p:cNvSpPr>
                <a:spLocks noRot="1" noChangeAspect="1" noMove="1" noResize="1" noEditPoints="1" noAdjustHandles="1" noChangeArrowheads="1" noChangeShapeType="1" noTextEdit="1"/>
              </p:cNvSpPr>
              <p:nvPr/>
            </p:nvSpPr>
            <p:spPr>
              <a:xfrm>
                <a:off x="5828999" y="2385756"/>
                <a:ext cx="1085618" cy="656205"/>
              </a:xfrm>
              <a:prstGeom prst="rect">
                <a:avLst/>
              </a:prstGeom>
              <a:blipFill>
                <a:blip r:embed="rId9"/>
                <a:stretch>
                  <a:fillRect/>
                </a:stretch>
              </a:blipFill>
            </p:spPr>
            <p:txBody>
              <a:bodyPr/>
              <a:lstStyle/>
              <a:p>
                <a:r>
                  <a:rPr lang="it-IT">
                    <a:noFill/>
                  </a:rPr>
                  <a:t> </a:t>
                </a:r>
              </a:p>
            </p:txBody>
          </p:sp>
        </mc:Fallback>
      </mc:AlternateContent>
      <p:sp>
        <p:nvSpPr>
          <p:cNvPr id="19" name="Rechteck 10">
            <a:extLst>
              <a:ext uri="{FF2B5EF4-FFF2-40B4-BE49-F238E27FC236}">
                <a16:creationId xmlns:a16="http://schemas.microsoft.com/office/drawing/2014/main" id="{6FC07823-00E4-464C-BB4F-D7DD7C72D18D}"/>
              </a:ext>
            </a:extLst>
          </p:cNvPr>
          <p:cNvSpPr/>
          <p:nvPr/>
        </p:nvSpPr>
        <p:spPr>
          <a:xfrm>
            <a:off x="502207" y="3595837"/>
            <a:ext cx="3618519" cy="553998"/>
          </a:xfrm>
          <a:prstGeom prst="rect">
            <a:avLst/>
          </a:prstGeom>
        </p:spPr>
        <p:txBody>
          <a:bodyPr wrap="square">
            <a:spAutoFit/>
          </a:bodyPr>
          <a:lstStyle/>
          <a:p>
            <a:pPr algn="just">
              <a:lnSpc>
                <a:spcPts val="1200"/>
              </a:lnSpc>
              <a:spcAft>
                <a:spcPts val="600"/>
              </a:spcAft>
              <a:tabLst>
                <a:tab pos="-914400" algn="l"/>
                <a:tab pos="-457200" algn="l"/>
              </a:tabLst>
            </a:pPr>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Specific</a:t>
            </a:r>
            <a:r>
              <a:rPr lang="en-GB" sz="1000" dirty="0">
                <a:latin typeface="Times New Roman" panose="02020603050405020304" pitchFamily="18" charset="0"/>
                <a:ea typeface="Times New Roman" panose="02020603050405020304" pitchFamily="18" charset="0"/>
              </a:rPr>
              <a:t> </a:t>
            </a:r>
            <a:r>
              <a:rPr lang="en-GB" sz="1000" i="1" dirty="0">
                <a:latin typeface="Times New Roman" panose="02020603050405020304" pitchFamily="18" charset="0"/>
                <a:ea typeface="Times New Roman" panose="02020603050405020304" pitchFamily="18" charset="0"/>
              </a:rPr>
              <a:t>coefficient of retro-reflection (symbol R')</a:t>
            </a:r>
            <a:r>
              <a:rPr lang="en-GB" sz="1000" dirty="0">
                <a:latin typeface="Times New Roman" panose="02020603050405020304" pitchFamily="18" charset="0"/>
                <a:ea typeface="Times New Roman" panose="02020603050405020304" pitchFamily="18" charset="0"/>
              </a:rPr>
              <a:t>" means the quotient of the coefficient of luminous intensity R of a plane retro-reflecting surface and its area A</a:t>
            </a:r>
            <a:endParaRPr lang="de-DE" sz="1000" dirty="0">
              <a:effectLst/>
              <a:latin typeface="Times New Roman" panose="02020603050405020304" pitchFamily="18" charset="0"/>
              <a:ea typeface="Times New Roman" panose="02020603050405020304" pitchFamily="18" charset="0"/>
            </a:endParaRPr>
          </a:p>
        </p:txBody>
      </p:sp>
      <p:sp>
        <p:nvSpPr>
          <p:cNvPr id="20" name="Textfeld 11">
            <a:extLst>
              <a:ext uri="{FF2B5EF4-FFF2-40B4-BE49-F238E27FC236}">
                <a16:creationId xmlns:a16="http://schemas.microsoft.com/office/drawing/2014/main" id="{06A3948F-701C-49BC-A447-1021F15B3A0F}"/>
              </a:ext>
            </a:extLst>
          </p:cNvPr>
          <p:cNvSpPr txBox="1"/>
          <p:nvPr/>
        </p:nvSpPr>
        <p:spPr>
          <a:xfrm>
            <a:off x="551384" y="1340768"/>
            <a:ext cx="3918066" cy="923330"/>
          </a:xfrm>
          <a:prstGeom prst="rect">
            <a:avLst/>
          </a:prstGeom>
          <a:noFill/>
        </p:spPr>
        <p:txBody>
          <a:bodyPr wrap="square" rtlCol="0">
            <a:spAutoFit/>
          </a:bodyPr>
          <a:lstStyle/>
          <a:p>
            <a:r>
              <a:rPr lang="de-DE" dirty="0"/>
              <a:t>In </a:t>
            </a:r>
            <a:r>
              <a:rPr lang="de-DE" dirty="0" err="1"/>
              <a:t>the</a:t>
            </a:r>
            <a:r>
              <a:rPr lang="de-DE" dirty="0"/>
              <a:t> </a:t>
            </a:r>
            <a:r>
              <a:rPr lang="de-DE" dirty="0" err="1"/>
              <a:t>current</a:t>
            </a:r>
            <a:r>
              <a:rPr lang="de-DE" dirty="0"/>
              <a:t> </a:t>
            </a:r>
            <a:r>
              <a:rPr lang="de-DE" dirty="0" err="1"/>
              <a:t>version</a:t>
            </a:r>
            <a:r>
              <a:rPr lang="de-DE" dirty="0"/>
              <a:t> </a:t>
            </a:r>
            <a:r>
              <a:rPr lang="de-DE" dirty="0" err="1"/>
              <a:t>of</a:t>
            </a:r>
            <a:r>
              <a:rPr lang="de-DE" dirty="0"/>
              <a:t> Reg 150 (</a:t>
            </a:r>
            <a:r>
              <a:rPr lang="de-DE" dirty="0" err="1"/>
              <a:t>based</a:t>
            </a:r>
            <a:r>
              <a:rPr lang="de-DE" dirty="0"/>
              <a:t> on </a:t>
            </a:r>
            <a:r>
              <a:rPr lang="de-DE" dirty="0" err="1"/>
              <a:t>former</a:t>
            </a:r>
            <a:r>
              <a:rPr lang="de-DE" dirty="0"/>
              <a:t> Reg 3) – </a:t>
            </a:r>
            <a:r>
              <a:rPr lang="de-DE" dirty="0" err="1"/>
              <a:t>no</a:t>
            </a:r>
            <a:r>
              <a:rPr lang="de-DE" dirty="0"/>
              <a:t> </a:t>
            </a:r>
            <a:r>
              <a:rPr lang="de-DE" dirty="0" err="1"/>
              <a:t>definition</a:t>
            </a:r>
            <a:r>
              <a:rPr lang="de-DE" dirty="0"/>
              <a:t> </a:t>
            </a:r>
            <a:r>
              <a:rPr lang="de-DE" dirty="0" err="1"/>
              <a:t>of</a:t>
            </a:r>
            <a:r>
              <a:rPr lang="de-DE" dirty="0"/>
              <a:t> </a:t>
            </a:r>
            <a:r>
              <a:rPr lang="de-DE" dirty="0" err="1"/>
              <a:t>the</a:t>
            </a:r>
            <a:r>
              <a:rPr lang="de-DE" dirty="0"/>
              <a:t> CIL </a:t>
            </a:r>
            <a:r>
              <a:rPr lang="de-DE" dirty="0" err="1"/>
              <a:t>value</a:t>
            </a:r>
            <a:r>
              <a:rPr lang="de-DE" dirty="0"/>
              <a:t> </a:t>
            </a:r>
            <a:r>
              <a:rPr lang="de-DE" dirty="0" err="1"/>
              <a:t>is</a:t>
            </a:r>
            <a:r>
              <a:rPr lang="de-DE" dirty="0"/>
              <a:t> </a:t>
            </a:r>
            <a:r>
              <a:rPr lang="de-DE" dirty="0" err="1"/>
              <a:t>given</a:t>
            </a:r>
            <a:endParaRPr lang="de-DE" dirty="0"/>
          </a:p>
        </p:txBody>
      </p:sp>
      <p:sp>
        <p:nvSpPr>
          <p:cNvPr id="21" name="Textfeld 12">
            <a:extLst>
              <a:ext uri="{FF2B5EF4-FFF2-40B4-BE49-F238E27FC236}">
                <a16:creationId xmlns:a16="http://schemas.microsoft.com/office/drawing/2014/main" id="{1B350464-481D-49B7-B1E3-1BD0CB244430}"/>
              </a:ext>
            </a:extLst>
          </p:cNvPr>
          <p:cNvSpPr txBox="1"/>
          <p:nvPr/>
        </p:nvSpPr>
        <p:spPr>
          <a:xfrm>
            <a:off x="5329335" y="1344564"/>
            <a:ext cx="651140" cy="369332"/>
          </a:xfrm>
          <a:prstGeom prst="rect">
            <a:avLst/>
          </a:prstGeom>
          <a:noFill/>
        </p:spPr>
        <p:txBody>
          <a:bodyPr wrap="none" rtlCol="0">
            <a:spAutoFit/>
          </a:bodyPr>
          <a:lstStyle/>
          <a:p>
            <a:r>
              <a:rPr lang="de-DE" dirty="0"/>
              <a:t>NEW</a:t>
            </a:r>
          </a:p>
        </p:txBody>
      </p:sp>
      <p:sp>
        <p:nvSpPr>
          <p:cNvPr id="22" name="Rechteck 13">
            <a:extLst>
              <a:ext uri="{FF2B5EF4-FFF2-40B4-BE49-F238E27FC236}">
                <a16:creationId xmlns:a16="http://schemas.microsoft.com/office/drawing/2014/main" id="{76FE1F16-415A-4083-94A2-D5D34EFF40E7}"/>
              </a:ext>
            </a:extLst>
          </p:cNvPr>
          <p:cNvSpPr/>
          <p:nvPr/>
        </p:nvSpPr>
        <p:spPr>
          <a:xfrm>
            <a:off x="7084851" y="2634521"/>
            <a:ext cx="4001865" cy="246221"/>
          </a:xfrm>
          <a:prstGeom prst="rect">
            <a:avLst/>
          </a:prstGeom>
        </p:spPr>
        <p:txBody>
          <a:bodyPr wrap="none">
            <a:spAutoFit/>
          </a:bodyPr>
          <a:lstStyle/>
          <a:p>
            <a:pPr algn="just">
              <a:lnSpc>
                <a:spcPts val="1200"/>
              </a:lnSpc>
              <a:spcAft>
                <a:spcPts val="600"/>
              </a:spcAft>
              <a:tabLst>
                <a:tab pos="-914400" algn="l"/>
                <a:tab pos="-457200" algn="l"/>
              </a:tabLst>
            </a:pPr>
            <a:r>
              <a:rPr lang="en-GB" sz="1200" dirty="0">
                <a:latin typeface="Times New Roman" panose="02020603050405020304" pitchFamily="18" charset="0"/>
                <a:ea typeface="Times New Roman" panose="02020603050405020304" pitchFamily="18" charset="0"/>
              </a:rPr>
              <a:t>NOTE 1	</a:t>
            </a:r>
            <a:r>
              <a:rPr lang="en-GB" sz="1200" i="1" dirty="0">
                <a:latin typeface="Times New Roman" panose="02020603050405020304" pitchFamily="18" charset="0"/>
                <a:ea typeface="Times New Roman" panose="02020603050405020304" pitchFamily="18" charset="0"/>
              </a:rPr>
              <a:t>R</a:t>
            </a:r>
            <a:r>
              <a:rPr lang="en-GB" sz="1200" i="1" baseline="-25000" dirty="0">
                <a:latin typeface="Times New Roman" panose="02020603050405020304" pitchFamily="18" charset="0"/>
                <a:ea typeface="Times New Roman" panose="02020603050405020304" pitchFamily="18" charset="0"/>
              </a:rPr>
              <a:t>I</a:t>
            </a:r>
            <a:r>
              <a:rPr lang="en-GB" sz="1200" dirty="0">
                <a:latin typeface="Times New Roman" panose="02020603050405020304" pitchFamily="18" charset="0"/>
                <a:ea typeface="Times New Roman" panose="02020603050405020304" pitchFamily="18" charset="0"/>
              </a:rPr>
              <a:t> is often referred to as CIL. The unit is cd/lx.</a:t>
            </a:r>
            <a:endParaRPr lang="de-DE" sz="1200" dirty="0">
              <a:latin typeface="Times New Roman" panose="02020603050405020304" pitchFamily="18" charset="0"/>
              <a:ea typeface="Times New Roman" panose="02020603050405020304" pitchFamily="18" charset="0"/>
            </a:endParaRPr>
          </a:p>
        </p:txBody>
      </p:sp>
      <p:sp>
        <p:nvSpPr>
          <p:cNvPr id="23" name="Rechteck 14">
            <a:extLst>
              <a:ext uri="{FF2B5EF4-FFF2-40B4-BE49-F238E27FC236}">
                <a16:creationId xmlns:a16="http://schemas.microsoft.com/office/drawing/2014/main" id="{35EDAE6F-D378-4270-BF8F-44B083DEE1F5}"/>
              </a:ext>
            </a:extLst>
          </p:cNvPr>
          <p:cNvSpPr/>
          <p:nvPr/>
        </p:nvSpPr>
        <p:spPr>
          <a:xfrm>
            <a:off x="5362585" y="3233977"/>
            <a:ext cx="1051891" cy="369332"/>
          </a:xfrm>
          <a:prstGeom prst="rect">
            <a:avLst/>
          </a:prstGeom>
        </p:spPr>
        <p:txBody>
          <a:bodyPr wrap="none">
            <a:spAutoFit/>
          </a:bodyPr>
          <a:lstStyle/>
          <a:p>
            <a:r>
              <a:rPr lang="de-DE" i="1" dirty="0">
                <a:latin typeface="Arial" panose="020B0604020202020204" pitchFamily="34" charset="0"/>
                <a:ea typeface="Times New Roman" panose="02020603050405020304" pitchFamily="18" charset="0"/>
              </a:rPr>
              <a:t>R´</a:t>
            </a:r>
            <a:r>
              <a:rPr lang="de-DE" dirty="0"/>
              <a:t> </a:t>
            </a:r>
            <a:r>
              <a:rPr lang="de-DE" dirty="0">
                <a:sym typeface="Wingdings" panose="05000000000000000000" pitchFamily="2" charset="2"/>
              </a:rPr>
              <a:t> </a:t>
            </a:r>
            <a:r>
              <a:rPr lang="en-GB" altLang="de-DE" i="1" dirty="0">
                <a:latin typeface="Arial" panose="020B0604020202020204" pitchFamily="34" charset="0"/>
                <a:ea typeface="Times New Roman" panose="02020603050405020304" pitchFamily="18" charset="0"/>
              </a:rPr>
              <a:t>R</a:t>
            </a:r>
            <a:r>
              <a:rPr lang="en-GB" altLang="de-DE" i="1" baseline="-30000" dirty="0">
                <a:latin typeface="Arial" panose="020B0604020202020204" pitchFamily="34" charset="0"/>
                <a:ea typeface="Times New Roman" panose="02020603050405020304" pitchFamily="18" charset="0"/>
              </a:rPr>
              <a:t>A</a:t>
            </a:r>
            <a:endParaRPr lang="de-DE" dirty="0"/>
          </a:p>
        </p:txBody>
      </p:sp>
      <p:sp>
        <p:nvSpPr>
          <p:cNvPr id="24" name="Textfeld 15">
            <a:extLst>
              <a:ext uri="{FF2B5EF4-FFF2-40B4-BE49-F238E27FC236}">
                <a16:creationId xmlns:a16="http://schemas.microsoft.com/office/drawing/2014/main" id="{1EF510F6-E23F-4CB2-81AA-487134F655FC}"/>
              </a:ext>
            </a:extLst>
          </p:cNvPr>
          <p:cNvSpPr txBox="1"/>
          <p:nvPr/>
        </p:nvSpPr>
        <p:spPr>
          <a:xfrm>
            <a:off x="502207" y="3233977"/>
            <a:ext cx="3918066" cy="369332"/>
          </a:xfrm>
          <a:prstGeom prst="rect">
            <a:avLst/>
          </a:prstGeom>
          <a:noFill/>
        </p:spPr>
        <p:txBody>
          <a:bodyPr wrap="square" rtlCol="0">
            <a:spAutoFit/>
          </a:bodyPr>
          <a:lstStyle/>
          <a:p>
            <a:r>
              <a:rPr lang="de-DE" dirty="0"/>
              <a:t>Old </a:t>
            </a:r>
            <a:r>
              <a:rPr lang="de-DE" dirty="0" err="1"/>
              <a:t>definition</a:t>
            </a:r>
            <a:r>
              <a:rPr lang="de-DE" dirty="0"/>
              <a:t> </a:t>
            </a:r>
            <a:r>
              <a:rPr lang="de-DE" dirty="0" err="1"/>
              <a:t>of</a:t>
            </a:r>
            <a:r>
              <a:rPr lang="de-DE" dirty="0"/>
              <a:t> R´</a:t>
            </a:r>
          </a:p>
        </p:txBody>
      </p:sp>
      <p:sp>
        <p:nvSpPr>
          <p:cNvPr id="25" name="Rechteck 9">
            <a:extLst>
              <a:ext uri="{FF2B5EF4-FFF2-40B4-BE49-F238E27FC236}">
                <a16:creationId xmlns:a16="http://schemas.microsoft.com/office/drawing/2014/main" id="{499ED054-06C0-4C11-B485-06317EE4C6B8}"/>
              </a:ext>
            </a:extLst>
          </p:cNvPr>
          <p:cNvSpPr/>
          <p:nvPr/>
        </p:nvSpPr>
        <p:spPr>
          <a:xfrm>
            <a:off x="550263" y="5858108"/>
            <a:ext cx="5545737" cy="523220"/>
          </a:xfrm>
          <a:prstGeom prst="rect">
            <a:avLst/>
          </a:prstGeom>
        </p:spPr>
        <p:txBody>
          <a:bodyPr wrap="square">
            <a:spAutoFit/>
          </a:bodyPr>
          <a:lstStyle/>
          <a:p>
            <a:r>
              <a:rPr lang="de-DE" sz="1400" b="1" i="1" dirty="0"/>
              <a:t>Reference </a:t>
            </a:r>
            <a:r>
              <a:rPr lang="de-DE" sz="1400" b="1" i="1" dirty="0" err="1"/>
              <a:t>document</a:t>
            </a:r>
            <a:r>
              <a:rPr lang="de-DE" sz="1400" b="1" i="1" dirty="0"/>
              <a:t>:</a:t>
            </a:r>
          </a:p>
          <a:p>
            <a:r>
              <a:rPr lang="de-DE" sz="1400" i="1" dirty="0"/>
              <a:t>CIE </a:t>
            </a:r>
            <a:r>
              <a:rPr lang="de-DE" sz="1400" i="1" dirty="0" err="1"/>
              <a:t>Publication</a:t>
            </a:r>
            <a:r>
              <a:rPr lang="de-DE" sz="1400" i="1" dirty="0"/>
              <a:t> 54.2:2001 </a:t>
            </a:r>
            <a:r>
              <a:rPr lang="en-GB" sz="1400" i="1" dirty="0"/>
              <a:t>”Retroreflection: Definition and measurement”</a:t>
            </a:r>
          </a:p>
        </p:txBody>
      </p:sp>
    </p:spTree>
    <p:extLst>
      <p:ext uri="{BB962C8B-B14F-4D97-AF65-F5344CB8AC3E}">
        <p14:creationId xmlns:p14="http://schemas.microsoft.com/office/powerpoint/2010/main" val="38563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5410640" y="1608091"/>
            <a:ext cx="4076331" cy="553998"/>
          </a:xfrm>
          <a:prstGeom prst="rect">
            <a:avLst/>
          </a:prstGeom>
        </p:spPr>
        <p:txBody>
          <a:bodyPr wrap="square">
            <a:spAutoFit/>
          </a:bodyPr>
          <a:lstStyle/>
          <a:p>
            <a:pPr algn="just">
              <a:lnSpc>
                <a:spcPts val="1200"/>
              </a:lnSpc>
              <a:spcAft>
                <a:spcPts val="600"/>
              </a:spcAft>
              <a:tabLst>
                <a:tab pos="-914400" algn="l"/>
                <a:tab pos="-457200" algn="l"/>
              </a:tabLst>
            </a:pPr>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Luminance factor (symbol R</a:t>
            </a:r>
            <a:r>
              <a:rPr lang="en-GB" sz="1000" i="1" baseline="-25000" dirty="0">
                <a:latin typeface="Times New Roman" panose="02020603050405020304" pitchFamily="18" charset="0"/>
                <a:ea typeface="Times New Roman" panose="02020603050405020304" pitchFamily="18" charset="0"/>
              </a:rPr>
              <a:t>F</a:t>
            </a:r>
            <a:r>
              <a:rPr lang="en-GB" sz="1000" i="1" dirty="0">
                <a:latin typeface="Times New Roman" panose="02020603050405020304" pitchFamily="18" charset="0"/>
                <a:ea typeface="Times New Roman" panose="02020603050405020304" pitchFamily="18" charset="0"/>
              </a:rPr>
              <a:t>)</a:t>
            </a:r>
            <a:r>
              <a:rPr lang="en-GB" sz="1000" dirty="0">
                <a:latin typeface="Times New Roman" panose="02020603050405020304" pitchFamily="18" charset="0"/>
                <a:ea typeface="Times New Roman" panose="02020603050405020304" pitchFamily="18" charset="0"/>
              </a:rPr>
              <a:t>" means the ratio of the luminance of the body to the luminance of a perfect diffuser under identical conditions of illumination and observation;</a:t>
            </a:r>
            <a:endParaRPr lang="de-DE" sz="1000" dirty="0">
              <a:effectLst/>
              <a:latin typeface="Times New Roman" panose="02020603050405020304" pitchFamily="18" charset="0"/>
              <a:ea typeface="Times New Roman" panose="02020603050405020304" pitchFamily="18" charset="0"/>
            </a:endParaRPr>
          </a:p>
        </p:txBody>
      </p:sp>
      <p:sp>
        <p:nvSpPr>
          <p:cNvPr id="5" name="Rechteck 4"/>
          <p:cNvSpPr/>
          <p:nvPr/>
        </p:nvSpPr>
        <p:spPr>
          <a:xfrm>
            <a:off x="550263" y="1314833"/>
            <a:ext cx="3782818" cy="830997"/>
          </a:xfrm>
          <a:prstGeom prst="rect">
            <a:avLst/>
          </a:prstGeom>
        </p:spPr>
        <p:txBody>
          <a:bodyPr wrap="square">
            <a:spAutoFit/>
          </a:bodyPr>
          <a:lstStyle/>
          <a:p>
            <a:r>
              <a:rPr lang="en-GB" dirty="0"/>
              <a:t>Luminance factor</a:t>
            </a:r>
          </a:p>
          <a:p>
            <a:r>
              <a:rPr lang="en-GB" sz="1000" i="1" dirty="0">
                <a:latin typeface="Times New Roman" panose="02020603050405020304" pitchFamily="18" charset="0"/>
                <a:ea typeface="Times New Roman" panose="02020603050405020304" pitchFamily="18" charset="0"/>
              </a:rPr>
              <a:t>(symbol ß)</a:t>
            </a:r>
            <a:r>
              <a:rPr lang="en-GB" sz="1000" dirty="0">
                <a:latin typeface="Times New Roman" panose="02020603050405020304" pitchFamily="18" charset="0"/>
                <a:ea typeface="Times New Roman" panose="02020603050405020304" pitchFamily="18" charset="0"/>
              </a:rPr>
              <a:t> - means the ratio of the luminance of the body to the luminance of a perfect diffuser under identical conditions of illumination and observation;</a:t>
            </a:r>
            <a:endParaRPr lang="de-DE" sz="1000" dirty="0"/>
          </a:p>
        </p:txBody>
      </p:sp>
      <p:sp>
        <p:nvSpPr>
          <p:cNvPr id="6" name="Rechteck 5"/>
          <p:cNvSpPr/>
          <p:nvPr/>
        </p:nvSpPr>
        <p:spPr>
          <a:xfrm>
            <a:off x="5410641" y="1218436"/>
            <a:ext cx="3062178" cy="369332"/>
          </a:xfrm>
          <a:prstGeom prst="rect">
            <a:avLst/>
          </a:prstGeom>
        </p:spPr>
        <p:txBody>
          <a:bodyPr wrap="square">
            <a:spAutoFit/>
          </a:bodyPr>
          <a:lstStyle/>
          <a:p>
            <a:r>
              <a:rPr lang="en-GB" i="1" dirty="0">
                <a:latin typeface="Arial" panose="020B0604020202020204" pitchFamily="34" charset="0"/>
                <a:ea typeface="Times New Roman" panose="02020603050405020304" pitchFamily="18" charset="0"/>
              </a:rPr>
              <a:t>(symbol </a:t>
            </a:r>
            <a:r>
              <a:rPr lang="el-GR" i="1" dirty="0">
                <a:latin typeface="Arial" panose="020B0604020202020204" pitchFamily="34" charset="0"/>
                <a:ea typeface="Times New Roman" panose="02020603050405020304" pitchFamily="18" charset="0"/>
              </a:rPr>
              <a:t>β</a:t>
            </a:r>
            <a:r>
              <a:rPr lang="en-GB" i="1" dirty="0">
                <a:latin typeface="Arial" panose="020B0604020202020204" pitchFamily="34" charset="0"/>
                <a:ea typeface="Times New Roman" panose="02020603050405020304" pitchFamily="18" charset="0"/>
              </a:rPr>
              <a:t>) </a:t>
            </a:r>
            <a:r>
              <a:rPr lang="en-GB" i="1" dirty="0">
                <a:latin typeface="Arial" panose="020B0604020202020204" pitchFamily="34" charset="0"/>
                <a:ea typeface="Times New Roman" panose="02020603050405020304" pitchFamily="18" charset="0"/>
                <a:sym typeface="Wingdings" panose="05000000000000000000" pitchFamily="2" charset="2"/>
              </a:rPr>
              <a:t></a:t>
            </a:r>
            <a:r>
              <a:rPr lang="en-GB" i="1" dirty="0">
                <a:latin typeface="Arial" panose="020B0604020202020204" pitchFamily="34" charset="0"/>
                <a:ea typeface="Times New Roman" panose="02020603050405020304" pitchFamily="18" charset="0"/>
              </a:rPr>
              <a:t> (symbol </a:t>
            </a:r>
            <a:r>
              <a:rPr lang="en-GB" altLang="de-DE" i="1" dirty="0">
                <a:latin typeface="Arial" panose="020B0604020202020204" pitchFamily="34" charset="0"/>
                <a:ea typeface="Times New Roman" panose="02020603050405020304" pitchFamily="18" charset="0"/>
              </a:rPr>
              <a:t>R</a:t>
            </a:r>
            <a:r>
              <a:rPr lang="en-GB" altLang="de-DE" i="1" baseline="-30000" dirty="0">
                <a:latin typeface="Arial" panose="020B0604020202020204" pitchFamily="34" charset="0"/>
                <a:ea typeface="Times New Roman" panose="02020603050405020304" pitchFamily="18" charset="0"/>
              </a:rPr>
              <a:t>F</a:t>
            </a:r>
            <a:r>
              <a:rPr lang="en-GB" i="1" dirty="0">
                <a:latin typeface="Arial" panose="020B0604020202020204" pitchFamily="34" charset="0"/>
                <a:ea typeface="Times New Roman" panose="02020603050405020304" pitchFamily="18" charset="0"/>
              </a:rPr>
              <a:t>)</a:t>
            </a:r>
            <a:endParaRPr lang="de-DE" i="1" dirty="0">
              <a:latin typeface="Arial" panose="020B0604020202020204" pitchFamily="34" charset="0"/>
              <a:ea typeface="Times New Roman" panose="02020603050405020304" pitchFamily="18" charset="0"/>
            </a:endParaRPr>
          </a:p>
        </p:txBody>
      </p:sp>
      <p:sp>
        <p:nvSpPr>
          <p:cNvPr id="7" name="Textfeld 6"/>
          <p:cNvSpPr txBox="1"/>
          <p:nvPr/>
        </p:nvSpPr>
        <p:spPr>
          <a:xfrm>
            <a:off x="550263" y="2192856"/>
            <a:ext cx="7178375" cy="369332"/>
          </a:xfrm>
          <a:prstGeom prst="rect">
            <a:avLst/>
          </a:prstGeom>
          <a:noFill/>
        </p:spPr>
        <p:txBody>
          <a:bodyPr wrap="none" rtlCol="0">
            <a:spAutoFit/>
          </a:bodyPr>
          <a:lstStyle/>
          <a:p>
            <a:r>
              <a:rPr lang="de-DE" dirty="0"/>
              <a:t>All </a:t>
            </a:r>
            <a:r>
              <a:rPr lang="de-DE" dirty="0" err="1"/>
              <a:t>definitions</a:t>
            </a:r>
            <a:r>
              <a:rPr lang="de-DE" dirty="0"/>
              <a:t> </a:t>
            </a:r>
            <a:r>
              <a:rPr lang="de-DE" dirty="0" err="1"/>
              <a:t>for</a:t>
            </a:r>
            <a:r>
              <a:rPr lang="de-DE" dirty="0"/>
              <a:t> </a:t>
            </a:r>
            <a:r>
              <a:rPr lang="de-DE" dirty="0" err="1"/>
              <a:t>angles</a:t>
            </a:r>
            <a:r>
              <a:rPr lang="de-DE" dirty="0"/>
              <a:t> </a:t>
            </a:r>
            <a:r>
              <a:rPr lang="de-DE" dirty="0" err="1"/>
              <a:t>are</a:t>
            </a:r>
            <a:r>
              <a:rPr lang="de-DE" dirty="0"/>
              <a:t> </a:t>
            </a:r>
            <a:r>
              <a:rPr lang="de-DE" dirty="0" err="1"/>
              <a:t>Greek</a:t>
            </a:r>
            <a:r>
              <a:rPr lang="de-DE" dirty="0"/>
              <a:t> </a:t>
            </a:r>
            <a:r>
              <a:rPr lang="de-DE" dirty="0" err="1"/>
              <a:t>symbols</a:t>
            </a:r>
            <a:r>
              <a:rPr lang="de-DE" dirty="0"/>
              <a:t> (</a:t>
            </a:r>
            <a:r>
              <a:rPr lang="de-DE" dirty="0">
                <a:latin typeface="Symbol" panose="05050102010706020507" pitchFamily="18" charset="2"/>
              </a:rPr>
              <a:t>a, b</a:t>
            </a:r>
            <a:r>
              <a:rPr lang="de-DE" dirty="0"/>
              <a:t>,  …) – </a:t>
            </a:r>
            <a:r>
              <a:rPr lang="de-DE" dirty="0" err="1"/>
              <a:t>to</a:t>
            </a:r>
            <a:r>
              <a:rPr lang="de-DE" dirty="0"/>
              <a:t> </a:t>
            </a:r>
            <a:r>
              <a:rPr lang="de-DE" dirty="0" err="1"/>
              <a:t>prevent</a:t>
            </a:r>
            <a:r>
              <a:rPr lang="de-DE" dirty="0"/>
              <a:t> mix-</a:t>
            </a:r>
            <a:r>
              <a:rPr lang="de-DE" dirty="0" err="1"/>
              <a:t>ups</a:t>
            </a:r>
            <a:r>
              <a:rPr lang="de-DE" dirty="0"/>
              <a:t>.</a:t>
            </a:r>
          </a:p>
        </p:txBody>
      </p:sp>
      <p:sp>
        <p:nvSpPr>
          <p:cNvPr id="8" name="Rechteck 7"/>
          <p:cNvSpPr/>
          <p:nvPr/>
        </p:nvSpPr>
        <p:spPr>
          <a:xfrm>
            <a:off x="550263" y="3068960"/>
            <a:ext cx="3782818" cy="2400657"/>
          </a:xfrm>
          <a:prstGeom prst="rect">
            <a:avLst/>
          </a:prstGeom>
        </p:spPr>
        <p:txBody>
          <a:bodyPr wrap="square">
            <a:spAutoFit/>
          </a:bodyPr>
          <a:lstStyle/>
          <a:p>
            <a:r>
              <a:rPr lang="en-GB" dirty="0"/>
              <a:t>Definition of the angles for the measuring geometry setup</a:t>
            </a:r>
          </a:p>
          <a:p>
            <a:endParaRPr lang="en-GB" i="1" dirty="0">
              <a:latin typeface="Times New Roman" panose="02020603050405020304" pitchFamily="18" charset="0"/>
              <a:ea typeface="Times New Roman" panose="02020603050405020304" pitchFamily="18" charset="0"/>
            </a:endParaRPr>
          </a:p>
          <a:p>
            <a:r>
              <a:rPr lang="en-GB" i="1" dirty="0">
                <a:latin typeface="Times New Roman" panose="02020603050405020304" pitchFamily="18" charset="0"/>
                <a:ea typeface="Times New Roman" panose="02020603050405020304" pitchFamily="18" charset="0"/>
              </a:rPr>
              <a:t>In Reg. 150 there is a mix of the definitions for the observation angles.</a:t>
            </a:r>
          </a:p>
          <a:p>
            <a:endParaRPr lang="en-GB" i="1" dirty="0">
              <a:latin typeface="Times New Roman" panose="02020603050405020304" pitchFamily="18" charset="0"/>
            </a:endParaRPr>
          </a:p>
          <a:p>
            <a:r>
              <a:rPr lang="en-GB" i="1" dirty="0">
                <a:latin typeface="Times New Roman" panose="02020603050405020304" pitchFamily="18" charset="0"/>
              </a:rPr>
              <a:t>E.g. </a:t>
            </a:r>
            <a:r>
              <a:rPr lang="en-GB" dirty="0">
                <a:latin typeface="Times New Roman" panose="02020603050405020304" pitchFamily="18" charset="0"/>
                <a:ea typeface="Times New Roman" panose="02020603050405020304" pitchFamily="18" charset="0"/>
              </a:rPr>
              <a:t>β</a:t>
            </a:r>
            <a:r>
              <a:rPr lang="en-GB" baseline="-25000" dirty="0">
                <a:latin typeface="Times New Roman" panose="02020603050405020304" pitchFamily="18" charset="0"/>
                <a:ea typeface="Times New Roman" panose="02020603050405020304" pitchFamily="18" charset="0"/>
              </a:rPr>
              <a:t>V</a:t>
            </a:r>
            <a:r>
              <a:rPr lang="en-GB" dirty="0">
                <a:latin typeface="Times New Roman" panose="02020603050405020304" pitchFamily="18" charset="0"/>
                <a:ea typeface="Times New Roman" panose="02020603050405020304" pitchFamily="18" charset="0"/>
              </a:rPr>
              <a:t> , β</a:t>
            </a:r>
            <a:r>
              <a:rPr lang="en-GB" baseline="-25000" dirty="0">
                <a:latin typeface="Times New Roman" panose="02020603050405020304" pitchFamily="18" charset="0"/>
                <a:ea typeface="Times New Roman" panose="02020603050405020304" pitchFamily="18" charset="0"/>
              </a:rPr>
              <a:t>H    </a:t>
            </a:r>
            <a:r>
              <a:rPr lang="en-GB" dirty="0">
                <a:latin typeface="Times New Roman" panose="02020603050405020304" pitchFamily="18" charset="0"/>
                <a:ea typeface="Times New Roman" panose="02020603050405020304" pitchFamily="18" charset="0"/>
              </a:rPr>
              <a:t>or   V , H   or    β</a:t>
            </a:r>
            <a:r>
              <a:rPr lang="en-GB" baseline="-25000" dirty="0">
                <a:latin typeface="Times New Roman" panose="02020603050405020304" pitchFamily="18" charset="0"/>
                <a:ea typeface="Times New Roman" panose="02020603050405020304" pitchFamily="18" charset="0"/>
              </a:rPr>
              <a:t>1</a:t>
            </a:r>
            <a:r>
              <a:rPr lang="en-GB" dirty="0">
                <a:latin typeface="Times New Roman" panose="02020603050405020304" pitchFamily="18" charset="0"/>
                <a:ea typeface="Times New Roman" panose="02020603050405020304" pitchFamily="18" charset="0"/>
              </a:rPr>
              <a:t> , β</a:t>
            </a:r>
            <a:r>
              <a:rPr lang="en-GB" baseline="-25000" dirty="0">
                <a:latin typeface="Times New Roman" panose="02020603050405020304" pitchFamily="18" charset="0"/>
                <a:ea typeface="Times New Roman" panose="02020603050405020304" pitchFamily="18" charset="0"/>
              </a:rPr>
              <a:t>2</a:t>
            </a:r>
            <a:endParaRPr lang="de-DE" dirty="0"/>
          </a:p>
          <a:p>
            <a:endParaRPr lang="en-GB" baseline="-25000" dirty="0">
              <a:latin typeface="Times New Roman" panose="02020603050405020304" pitchFamily="18" charset="0"/>
              <a:ea typeface="Times New Roman" panose="02020603050405020304" pitchFamily="18" charset="0"/>
            </a:endParaRPr>
          </a:p>
          <a:p>
            <a:r>
              <a:rPr lang="de-DE" sz="1200" dirty="0" err="1">
                <a:latin typeface="Times New Roman" panose="02020603050405020304" pitchFamily="18" charset="0"/>
                <a:ea typeface="Times New Roman" panose="02020603050405020304" pitchFamily="18" charset="0"/>
              </a:rPr>
              <a:t>Depending</a:t>
            </a:r>
            <a:r>
              <a:rPr lang="de-DE" sz="1200" dirty="0">
                <a:latin typeface="Times New Roman" panose="02020603050405020304" pitchFamily="18" charset="0"/>
                <a:ea typeface="Times New Roman" panose="02020603050405020304" pitchFamily="18" charset="0"/>
              </a:rPr>
              <a:t> on Regulation 3 </a:t>
            </a:r>
            <a:r>
              <a:rPr lang="de-DE" sz="1200" dirty="0" err="1">
                <a:latin typeface="Times New Roman" panose="02020603050405020304" pitchFamily="18" charset="0"/>
                <a:ea typeface="Times New Roman" panose="02020603050405020304" pitchFamily="18" charset="0"/>
              </a:rPr>
              <a:t>or</a:t>
            </a:r>
            <a:r>
              <a:rPr lang="de-DE" sz="1200" dirty="0">
                <a:latin typeface="Times New Roman" panose="02020603050405020304" pitchFamily="18" charset="0"/>
                <a:ea typeface="Times New Roman" panose="02020603050405020304" pitchFamily="18" charset="0"/>
              </a:rPr>
              <a:t> 70, 104, …</a:t>
            </a:r>
          </a:p>
        </p:txBody>
      </p:sp>
      <p:sp>
        <p:nvSpPr>
          <p:cNvPr id="9" name="Rechteck 8"/>
          <p:cNvSpPr/>
          <p:nvPr/>
        </p:nvSpPr>
        <p:spPr>
          <a:xfrm>
            <a:off x="5497346" y="4699964"/>
            <a:ext cx="5063150" cy="553998"/>
          </a:xfrm>
          <a:prstGeom prst="rect">
            <a:avLst/>
          </a:prstGeom>
        </p:spPr>
        <p:txBody>
          <a:bodyPr wrap="square">
            <a:spAutoFit/>
          </a:bodyPr>
          <a:lstStyle/>
          <a:p>
            <a:pPr algn="just">
              <a:lnSpc>
                <a:spcPts val="1200"/>
              </a:lnSpc>
              <a:spcAft>
                <a:spcPts val="600"/>
              </a:spcAft>
              <a:tabLst>
                <a:tab pos="-914400" algn="l"/>
                <a:tab pos="-457200" algn="l"/>
              </a:tabLst>
            </a:pPr>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Observation angle (symbol α)</a:t>
            </a:r>
            <a:r>
              <a:rPr lang="en-GB" sz="1000" dirty="0">
                <a:latin typeface="Times New Roman" panose="02020603050405020304" pitchFamily="18" charset="0"/>
                <a:ea typeface="Times New Roman" panose="02020603050405020304" pitchFamily="18" charset="0"/>
              </a:rPr>
              <a:t>" means the angle between the illumination axis and the observation axis. The observation angle is always positive and, in the case of retro-reflection, is restricted to small angles;</a:t>
            </a:r>
            <a:endParaRPr lang="de-DE" sz="1000" dirty="0">
              <a:effectLst/>
              <a:latin typeface="Times New Roman" panose="02020603050405020304" pitchFamily="18" charset="0"/>
              <a:ea typeface="Times New Roman" panose="02020603050405020304" pitchFamily="18" charset="0"/>
            </a:endParaRPr>
          </a:p>
        </p:txBody>
      </p:sp>
      <p:sp>
        <p:nvSpPr>
          <p:cNvPr id="10" name="Rechteck 9"/>
          <p:cNvSpPr/>
          <p:nvPr/>
        </p:nvSpPr>
        <p:spPr>
          <a:xfrm>
            <a:off x="5507049" y="3885416"/>
            <a:ext cx="5053447" cy="707886"/>
          </a:xfrm>
          <a:prstGeom prst="rect">
            <a:avLst/>
          </a:prstGeom>
        </p:spPr>
        <p:txBody>
          <a:bodyPr wrap="square">
            <a:spAutoFit/>
          </a:bodyPr>
          <a:lstStyle/>
          <a:p>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Entrance angle (symbol β)</a:t>
            </a:r>
            <a:r>
              <a:rPr lang="en-GB" sz="1000" dirty="0">
                <a:latin typeface="Times New Roman" panose="02020603050405020304" pitchFamily="18" charset="0"/>
                <a:ea typeface="Times New Roman" panose="02020603050405020304" pitchFamily="18" charset="0"/>
              </a:rPr>
              <a:t>" means the angle from the illumination axis to the reference axis. The entrance angle is usually not larger than 90</a:t>
            </a:r>
            <a:r>
              <a:rPr lang="en-GB"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1000" dirty="0">
                <a:latin typeface="Times New Roman" panose="02020603050405020304" pitchFamily="18" charset="0"/>
                <a:ea typeface="Times New Roman" panose="02020603050405020304" pitchFamily="18" charset="0"/>
              </a:rPr>
              <a:t> but, for completeness, its full range is defined as 0</a:t>
            </a:r>
            <a:r>
              <a:rPr lang="en-GB"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1000" dirty="0">
                <a:latin typeface="Times New Roman" panose="02020603050405020304" pitchFamily="18" charset="0"/>
                <a:ea typeface="Times New Roman" panose="02020603050405020304" pitchFamily="18" charset="0"/>
              </a:rPr>
              <a:t> &lt; β &lt; 180</a:t>
            </a:r>
            <a:r>
              <a:rPr lang="en-GB"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1000" dirty="0">
                <a:latin typeface="Times New Roman" panose="02020603050405020304" pitchFamily="18" charset="0"/>
                <a:ea typeface="Times New Roman" panose="02020603050405020304" pitchFamily="18" charset="0"/>
              </a:rPr>
              <a:t>. In order to specify the orientation in full, this angle is characterised by two components, β</a:t>
            </a:r>
            <a:r>
              <a:rPr lang="en-GB" sz="1000" baseline="-25000" dirty="0">
                <a:latin typeface="Times New Roman" panose="02020603050405020304" pitchFamily="18" charset="0"/>
                <a:ea typeface="Times New Roman" panose="02020603050405020304" pitchFamily="18" charset="0"/>
              </a:rPr>
              <a:t>1</a:t>
            </a:r>
            <a:r>
              <a:rPr lang="en-GB" sz="1000" dirty="0">
                <a:latin typeface="Times New Roman" panose="02020603050405020304" pitchFamily="18" charset="0"/>
                <a:ea typeface="Times New Roman" panose="02020603050405020304" pitchFamily="18" charset="0"/>
              </a:rPr>
              <a:t> and β</a:t>
            </a:r>
            <a:r>
              <a:rPr lang="en-GB" sz="1000" baseline="-25000" dirty="0">
                <a:latin typeface="Times New Roman" panose="02020603050405020304" pitchFamily="18" charset="0"/>
                <a:ea typeface="Times New Roman" panose="02020603050405020304" pitchFamily="18" charset="0"/>
              </a:rPr>
              <a:t>2</a:t>
            </a:r>
            <a:r>
              <a:rPr lang="en-GB" sz="1000" dirty="0">
                <a:latin typeface="Times New Roman" panose="02020603050405020304" pitchFamily="18" charset="0"/>
                <a:ea typeface="Times New Roman" panose="02020603050405020304" pitchFamily="18" charset="0"/>
              </a:rPr>
              <a:t>;</a:t>
            </a:r>
            <a:endParaRPr lang="de-DE" dirty="0"/>
          </a:p>
        </p:txBody>
      </p:sp>
      <p:sp>
        <p:nvSpPr>
          <p:cNvPr id="11" name="Rechteck 10"/>
          <p:cNvSpPr/>
          <p:nvPr/>
        </p:nvSpPr>
        <p:spPr>
          <a:xfrm>
            <a:off x="5507049" y="3064668"/>
            <a:ext cx="4508269" cy="369332"/>
          </a:xfrm>
          <a:prstGeom prst="rect">
            <a:avLst/>
          </a:prstGeom>
        </p:spPr>
        <p:txBody>
          <a:bodyPr wrap="square">
            <a:spAutoFit/>
          </a:bodyPr>
          <a:lstStyle/>
          <a:p>
            <a:r>
              <a:rPr lang="en-GB" i="1" dirty="0">
                <a:latin typeface="Arial" panose="020B0604020202020204" pitchFamily="34" charset="0"/>
                <a:ea typeface="Times New Roman" panose="02020603050405020304" pitchFamily="18" charset="0"/>
              </a:rPr>
              <a:t>Consistently using </a:t>
            </a:r>
            <a:r>
              <a:rPr lang="el-GR" i="1" dirty="0">
                <a:latin typeface="Arial" panose="020B0604020202020204" pitchFamily="34" charset="0"/>
                <a:ea typeface="Times New Roman" panose="02020603050405020304" pitchFamily="18" charset="0"/>
              </a:rPr>
              <a:t>β</a:t>
            </a:r>
            <a:r>
              <a:rPr lang="en-GB" i="1" baseline="-25000" dirty="0">
                <a:latin typeface="Arial" panose="020B0604020202020204" pitchFamily="34" charset="0"/>
                <a:ea typeface="Times New Roman" panose="02020603050405020304" pitchFamily="18" charset="0"/>
              </a:rPr>
              <a:t>1</a:t>
            </a:r>
            <a:r>
              <a:rPr lang="en-GB" i="1" dirty="0">
                <a:latin typeface="Arial" panose="020B0604020202020204" pitchFamily="34" charset="0"/>
                <a:ea typeface="Times New Roman" panose="02020603050405020304" pitchFamily="18" charset="0"/>
              </a:rPr>
              <a:t> and </a:t>
            </a:r>
            <a:r>
              <a:rPr lang="el-GR" i="1" dirty="0">
                <a:latin typeface="Arial" panose="020B0604020202020204" pitchFamily="34" charset="0"/>
                <a:ea typeface="Times New Roman" panose="02020603050405020304" pitchFamily="18" charset="0"/>
              </a:rPr>
              <a:t>β</a:t>
            </a:r>
            <a:r>
              <a:rPr lang="en-GB" i="1" baseline="-25000" dirty="0">
                <a:latin typeface="Arial" panose="020B0604020202020204" pitchFamily="34" charset="0"/>
                <a:ea typeface="Times New Roman" panose="02020603050405020304" pitchFamily="18" charset="0"/>
              </a:rPr>
              <a:t>2</a:t>
            </a:r>
            <a:r>
              <a:rPr lang="en-GB" i="1" dirty="0">
                <a:latin typeface="Arial" panose="020B0604020202020204" pitchFamily="34" charset="0"/>
                <a:ea typeface="Times New Roman" panose="02020603050405020304" pitchFamily="18" charset="0"/>
              </a:rPr>
              <a:t> </a:t>
            </a:r>
            <a:endParaRPr lang="de-DE" i="1" dirty="0">
              <a:latin typeface="Arial" panose="020B0604020202020204" pitchFamily="34" charset="0"/>
              <a:ea typeface="Times New Roman" panose="02020603050405020304" pitchFamily="18" charset="0"/>
            </a:endParaRPr>
          </a:p>
        </p:txBody>
      </p:sp>
      <p:grpSp>
        <p:nvGrpSpPr>
          <p:cNvPr id="13" name="Group 45">
            <a:extLst>
              <a:ext uri="{FF2B5EF4-FFF2-40B4-BE49-F238E27FC236}">
                <a16:creationId xmlns:a16="http://schemas.microsoft.com/office/drawing/2014/main" id="{B027FDFF-9882-408B-A039-AB4DBD903884}"/>
              </a:ext>
            </a:extLst>
          </p:cNvPr>
          <p:cNvGrpSpPr/>
          <p:nvPr/>
        </p:nvGrpSpPr>
        <p:grpSpPr>
          <a:xfrm>
            <a:off x="689880" y="173403"/>
            <a:ext cx="576000" cy="585125"/>
            <a:chOff x="689880" y="173403"/>
            <a:chExt cx="576000" cy="585125"/>
          </a:xfrm>
        </p:grpSpPr>
        <p:sp>
          <p:nvSpPr>
            <p:cNvPr id="14" name="CustomShape 4">
              <a:extLst>
                <a:ext uri="{FF2B5EF4-FFF2-40B4-BE49-F238E27FC236}">
                  <a16:creationId xmlns:a16="http://schemas.microsoft.com/office/drawing/2014/main" id="{0AE081E9-0054-4A57-B7D4-BF4100A14985}"/>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5" name="CustomShape 5">
              <a:extLst>
                <a:ext uri="{FF2B5EF4-FFF2-40B4-BE49-F238E27FC236}">
                  <a16:creationId xmlns:a16="http://schemas.microsoft.com/office/drawing/2014/main" id="{0D5B2338-0D21-45A0-ABEE-69D73EE161E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6" name="Titel 1">
            <a:extLst>
              <a:ext uri="{FF2B5EF4-FFF2-40B4-BE49-F238E27FC236}">
                <a16:creationId xmlns:a16="http://schemas.microsoft.com/office/drawing/2014/main" id="{9F110C50-EA6F-4E8E-A047-6F66FCA3256A}"/>
              </a:ext>
            </a:extLst>
          </p:cNvPr>
          <p:cNvSpPr txBox="1">
            <a:spLocks/>
          </p:cNvSpPr>
          <p:nvPr/>
        </p:nvSpPr>
        <p:spPr>
          <a:xfrm>
            <a:off x="6463653" y="173403"/>
            <a:ext cx="5495439" cy="9233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3600" b="1" dirty="0">
                <a:latin typeface="+mn-lt"/>
              </a:rPr>
              <a:t>Update </a:t>
            </a:r>
            <a:r>
              <a:rPr lang="de-DE" sz="3600" b="1" dirty="0" err="1">
                <a:latin typeface="+mn-lt"/>
              </a:rPr>
              <a:t>of</a:t>
            </a:r>
            <a:r>
              <a:rPr lang="de-DE" sz="3600" b="1" dirty="0">
                <a:latin typeface="+mn-lt"/>
              </a:rPr>
              <a:t> </a:t>
            </a:r>
            <a:r>
              <a:rPr lang="de-DE" sz="3600" b="1" dirty="0" err="1">
                <a:latin typeface="+mn-lt"/>
              </a:rPr>
              <a:t>the</a:t>
            </a:r>
            <a:r>
              <a:rPr lang="de-DE" sz="3600" b="1" dirty="0">
                <a:latin typeface="+mn-lt"/>
              </a:rPr>
              <a:t> </a:t>
            </a:r>
            <a:r>
              <a:rPr lang="de-DE" sz="3600" b="1" dirty="0" err="1">
                <a:latin typeface="+mn-lt"/>
              </a:rPr>
              <a:t>definitions</a:t>
            </a:r>
            <a:br>
              <a:rPr lang="de-DE" sz="4000" dirty="0">
                <a:latin typeface="+mn-lt"/>
              </a:rPr>
            </a:br>
            <a:r>
              <a:rPr lang="de-DE" sz="1600" dirty="0" err="1">
                <a:latin typeface="+mn-lt"/>
              </a:rPr>
              <a:t>Correction</a:t>
            </a:r>
            <a:r>
              <a:rPr lang="de-DE" sz="1600" dirty="0">
                <a:latin typeface="+mn-lt"/>
              </a:rPr>
              <a:t> </a:t>
            </a:r>
            <a:r>
              <a:rPr lang="de-DE" sz="1600" dirty="0" err="1">
                <a:latin typeface="+mn-lt"/>
              </a:rPr>
              <a:t>of</a:t>
            </a:r>
            <a:r>
              <a:rPr lang="de-DE" sz="1600" dirty="0">
                <a:latin typeface="+mn-lt"/>
              </a:rPr>
              <a:t> </a:t>
            </a:r>
            <a:r>
              <a:rPr lang="de-DE" sz="1600" dirty="0" err="1">
                <a:latin typeface="+mn-lt"/>
              </a:rPr>
              <a:t>the</a:t>
            </a:r>
            <a:r>
              <a:rPr lang="de-DE" sz="1600" dirty="0">
                <a:latin typeface="+mn-lt"/>
              </a:rPr>
              <a:t> </a:t>
            </a:r>
            <a:r>
              <a:rPr lang="de-DE" sz="1600" dirty="0" err="1">
                <a:latin typeface="+mn-lt"/>
              </a:rPr>
              <a:t>Photometric</a:t>
            </a:r>
            <a:r>
              <a:rPr lang="de-DE" sz="1600" dirty="0">
                <a:latin typeface="+mn-lt"/>
              </a:rPr>
              <a:t> </a:t>
            </a:r>
            <a:r>
              <a:rPr lang="de-DE" sz="1600" dirty="0" err="1">
                <a:latin typeface="+mn-lt"/>
              </a:rPr>
              <a:t>Definitions</a:t>
            </a:r>
            <a:endParaRPr lang="de-DE" sz="1600" dirty="0">
              <a:latin typeface="+mn-lt"/>
            </a:endParaRPr>
          </a:p>
        </p:txBody>
      </p:sp>
      <p:sp>
        <p:nvSpPr>
          <p:cNvPr id="17" name="Rechteck 9">
            <a:extLst>
              <a:ext uri="{FF2B5EF4-FFF2-40B4-BE49-F238E27FC236}">
                <a16:creationId xmlns:a16="http://schemas.microsoft.com/office/drawing/2014/main" id="{E297CBBD-D8C7-4A36-AA65-B7AC57D0BE5C}"/>
              </a:ext>
            </a:extLst>
          </p:cNvPr>
          <p:cNvSpPr/>
          <p:nvPr/>
        </p:nvSpPr>
        <p:spPr>
          <a:xfrm>
            <a:off x="550263" y="5858108"/>
            <a:ext cx="5545737" cy="523220"/>
          </a:xfrm>
          <a:prstGeom prst="rect">
            <a:avLst/>
          </a:prstGeom>
        </p:spPr>
        <p:txBody>
          <a:bodyPr wrap="square">
            <a:spAutoFit/>
          </a:bodyPr>
          <a:lstStyle/>
          <a:p>
            <a:r>
              <a:rPr lang="de-DE" sz="1400" b="1" i="1" dirty="0"/>
              <a:t>Reference </a:t>
            </a:r>
            <a:r>
              <a:rPr lang="de-DE" sz="1400" b="1" i="1" dirty="0" err="1"/>
              <a:t>document</a:t>
            </a:r>
            <a:r>
              <a:rPr lang="de-DE" sz="1400" b="1" i="1" dirty="0"/>
              <a:t>:</a:t>
            </a:r>
          </a:p>
          <a:p>
            <a:r>
              <a:rPr lang="de-DE" sz="1400" i="1" dirty="0"/>
              <a:t>CIE </a:t>
            </a:r>
            <a:r>
              <a:rPr lang="de-DE" sz="1400" i="1" dirty="0" err="1"/>
              <a:t>Publication</a:t>
            </a:r>
            <a:r>
              <a:rPr lang="de-DE" sz="1400" i="1" dirty="0"/>
              <a:t> 54.2:2001 </a:t>
            </a:r>
            <a:r>
              <a:rPr lang="en-GB" sz="1400" i="1" dirty="0"/>
              <a:t>”Retroreflection: Definition and measurement”</a:t>
            </a:r>
          </a:p>
        </p:txBody>
      </p:sp>
      <p:sp>
        <p:nvSpPr>
          <p:cNvPr id="18" name="CustomShape 13">
            <a:extLst>
              <a:ext uri="{FF2B5EF4-FFF2-40B4-BE49-F238E27FC236}">
                <a16:creationId xmlns:a16="http://schemas.microsoft.com/office/drawing/2014/main" id="{125E9858-87C8-4478-9483-C7B1F3281751}"/>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3</a:t>
            </a:fld>
            <a:endParaRPr lang="de-DE" sz="1000" b="0" strike="noStrike" spc="-1" dirty="0">
              <a:latin typeface="Arial"/>
            </a:endParaRPr>
          </a:p>
        </p:txBody>
      </p:sp>
    </p:spTree>
    <p:extLst>
      <p:ext uri="{BB962C8B-B14F-4D97-AF65-F5344CB8AC3E}">
        <p14:creationId xmlns:p14="http://schemas.microsoft.com/office/powerpoint/2010/main" val="412045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28674" y="912799"/>
            <a:ext cx="3935349" cy="369332"/>
          </a:xfrm>
          <a:prstGeom prst="rect">
            <a:avLst/>
          </a:prstGeom>
          <a:noFill/>
        </p:spPr>
        <p:txBody>
          <a:bodyPr wrap="square" rtlCol="0">
            <a:spAutoFit/>
          </a:bodyPr>
          <a:lstStyle/>
          <a:p>
            <a:r>
              <a:rPr lang="de-DE" b="1" dirty="0"/>
              <a:t>Definition </a:t>
            </a:r>
            <a:r>
              <a:rPr lang="de-DE" b="1" dirty="0" err="1"/>
              <a:t>of</a:t>
            </a:r>
            <a:r>
              <a:rPr lang="de-DE" b="1" dirty="0"/>
              <a:t> </a:t>
            </a:r>
            <a:r>
              <a:rPr lang="de-DE" b="1" dirty="0" err="1"/>
              <a:t>the</a:t>
            </a:r>
            <a:r>
              <a:rPr lang="de-DE" b="1" dirty="0"/>
              <a:t> </a:t>
            </a:r>
            <a:r>
              <a:rPr lang="de-DE" b="1" dirty="0" err="1"/>
              <a:t>Luminance</a:t>
            </a:r>
            <a:r>
              <a:rPr lang="de-DE" b="1" dirty="0"/>
              <a:t> </a:t>
            </a:r>
            <a:r>
              <a:rPr lang="de-DE" b="1" dirty="0" err="1"/>
              <a:t>Factor</a:t>
            </a:r>
            <a:endParaRPr lang="de-DE" b="1" dirty="0"/>
          </a:p>
        </p:txBody>
      </p:sp>
      <p:sp>
        <p:nvSpPr>
          <p:cNvPr id="4" name="Textfeld 3"/>
          <p:cNvSpPr txBox="1"/>
          <p:nvPr/>
        </p:nvSpPr>
        <p:spPr>
          <a:xfrm>
            <a:off x="828675" y="1301859"/>
            <a:ext cx="2941831" cy="830997"/>
          </a:xfrm>
          <a:prstGeom prst="rect">
            <a:avLst/>
          </a:prstGeom>
          <a:noFill/>
        </p:spPr>
        <p:txBody>
          <a:bodyPr wrap="none" rtlCol="0">
            <a:spAutoFit/>
          </a:bodyPr>
          <a:lstStyle/>
          <a:p>
            <a:r>
              <a:rPr lang="de-DE" dirty="0" err="1"/>
              <a:t>Current</a:t>
            </a:r>
            <a:r>
              <a:rPr lang="de-DE" dirty="0"/>
              <a:t>: </a:t>
            </a:r>
            <a:r>
              <a:rPr lang="de-DE" sz="2400" b="1" dirty="0">
                <a:latin typeface="Symbol" panose="05050102010706020507" pitchFamily="18" charset="2"/>
              </a:rPr>
              <a:t>b</a:t>
            </a:r>
          </a:p>
          <a:p>
            <a:r>
              <a:rPr lang="de-DE" dirty="0" err="1"/>
              <a:t>Proposal</a:t>
            </a:r>
            <a:r>
              <a:rPr lang="de-DE" dirty="0"/>
              <a:t> in GRE-83-26: </a:t>
            </a:r>
            <a:r>
              <a:rPr lang="de-DE" sz="2400" b="1" dirty="0"/>
              <a:t>R</a:t>
            </a:r>
            <a:r>
              <a:rPr lang="de-DE" sz="2400" b="1" baseline="-25000" dirty="0"/>
              <a:t>F</a:t>
            </a:r>
          </a:p>
        </p:txBody>
      </p:sp>
      <p:sp>
        <p:nvSpPr>
          <p:cNvPr id="5" name="Rechteck 4"/>
          <p:cNvSpPr/>
          <p:nvPr/>
        </p:nvSpPr>
        <p:spPr>
          <a:xfrm>
            <a:off x="526774" y="2516678"/>
            <a:ext cx="11270973" cy="1461939"/>
          </a:xfrm>
          <a:prstGeom prst="rect">
            <a:avLst/>
          </a:prstGeom>
          <a:ln>
            <a:solidFill>
              <a:schemeClr val="tx1"/>
            </a:solidFill>
          </a:ln>
        </p:spPr>
        <p:txBody>
          <a:bodyPr wrap="square">
            <a:spAutoFit/>
          </a:bodyPr>
          <a:lstStyle/>
          <a:p>
            <a:pPr>
              <a:spcBef>
                <a:spcPts val="600"/>
              </a:spcBef>
              <a:spcAft>
                <a:spcPts val="600"/>
              </a:spcAft>
            </a:pPr>
            <a:r>
              <a:rPr lang="en-US" sz="1400" b="1" i="1" dirty="0">
                <a:effectLst/>
                <a:latin typeface="Arial" panose="020B0604020202020204" pitchFamily="34" charset="0"/>
                <a:ea typeface="Calibri" panose="020F0502020204030204" pitchFamily="34" charset="0"/>
                <a:cs typeface="Arial" panose="020B0604020202020204" pitchFamily="34" charset="0"/>
              </a:rPr>
              <a:t>luminance factor (at a surface of a non-self-radiating medium in a given direction, under specified conditions of illumination) [</a:t>
            </a:r>
            <a:r>
              <a:rPr lang="de-DE" sz="1400" b="1" i="1" dirty="0">
                <a:effectLst/>
                <a:latin typeface="Arial" panose="020B0604020202020204" pitchFamily="34" charset="0"/>
                <a:ea typeface="Calibri" panose="020F0502020204030204" pitchFamily="34" charset="0"/>
                <a:cs typeface="Arial" panose="020B0604020202020204" pitchFamily="34" charset="0"/>
              </a:rPr>
              <a:t>β</a:t>
            </a:r>
            <a:r>
              <a:rPr lang="en-US" sz="1400" b="1" i="1" baseline="-25000" dirty="0">
                <a:effectLst/>
                <a:latin typeface="Arial" panose="020B0604020202020204" pitchFamily="34" charset="0"/>
                <a:ea typeface="Calibri" panose="020F0502020204030204" pitchFamily="34" charset="0"/>
                <a:cs typeface="Arial" panose="020B0604020202020204" pitchFamily="34" charset="0"/>
              </a:rPr>
              <a:t>v</a:t>
            </a:r>
            <a:r>
              <a:rPr lang="en-US" sz="1400" b="1" i="1" dirty="0">
                <a:effectLst/>
                <a:latin typeface="Arial" panose="020B0604020202020204" pitchFamily="34" charset="0"/>
                <a:ea typeface="Calibri" panose="020F0502020204030204" pitchFamily="34" charset="0"/>
                <a:cs typeface="Arial" panose="020B0604020202020204" pitchFamily="34" charset="0"/>
              </a:rPr>
              <a:t>]</a:t>
            </a:r>
            <a:endParaRPr lang="de-DE" sz="1400" i="1" dirty="0">
              <a:latin typeface="Arial" panose="020B0604020202020204" pitchFamily="34" charset="0"/>
              <a:ea typeface="Calibri" panose="020F0502020204030204" pitchFamily="34" charset="0"/>
              <a:cs typeface="Arial" panose="020B0604020202020204" pitchFamily="34" charset="0"/>
            </a:endParaRPr>
          </a:p>
          <a:p>
            <a:pPr marL="450215" indent="-450215">
              <a:spcAft>
                <a:spcPts val="0"/>
              </a:spcAft>
            </a:pPr>
            <a:r>
              <a:rPr lang="en-US" sz="1400" i="1" dirty="0">
                <a:latin typeface="Arial" panose="020B0604020202020204" pitchFamily="34" charset="0"/>
                <a:ea typeface="Calibri" panose="020F0502020204030204" pitchFamily="34" charset="0"/>
                <a:cs typeface="Arial" panose="020B0604020202020204" pitchFamily="34" charset="0"/>
              </a:rPr>
              <a:t>NOTE    For </a:t>
            </a:r>
            <a:r>
              <a:rPr lang="en-US" sz="1400" i="1" dirty="0" err="1">
                <a:latin typeface="Arial" panose="020B0604020202020204" pitchFamily="34" charset="0"/>
                <a:ea typeface="Calibri" panose="020F0502020204030204" pitchFamily="34" charset="0"/>
                <a:cs typeface="Arial" panose="020B0604020202020204" pitchFamily="34" charset="0"/>
              </a:rPr>
              <a:t>photoluminescent</a:t>
            </a:r>
            <a:r>
              <a:rPr lang="en-US" sz="1400" i="1" dirty="0">
                <a:latin typeface="Arial" panose="020B0604020202020204" pitchFamily="34" charset="0"/>
                <a:ea typeface="Calibri" panose="020F0502020204030204" pitchFamily="34" charset="0"/>
                <a:cs typeface="Arial" panose="020B0604020202020204" pitchFamily="34" charset="0"/>
              </a:rPr>
              <a:t> media, the luminance factor consists of 2 components: </a:t>
            </a:r>
            <a:br>
              <a:rPr lang="en-US" sz="1400" i="1" dirty="0">
                <a:latin typeface="Arial" panose="020B0604020202020204" pitchFamily="34" charset="0"/>
                <a:ea typeface="Calibri" panose="020F0502020204030204" pitchFamily="34" charset="0"/>
                <a:cs typeface="Arial" panose="020B0604020202020204" pitchFamily="34" charset="0"/>
              </a:rPr>
            </a:br>
            <a:r>
              <a:rPr lang="en-US" sz="1400" i="1" dirty="0">
                <a:latin typeface="Arial" panose="020B0604020202020204" pitchFamily="34" charset="0"/>
                <a:ea typeface="Calibri" panose="020F0502020204030204" pitchFamily="34" charset="0"/>
                <a:cs typeface="Arial" panose="020B0604020202020204" pitchFamily="34" charset="0"/>
              </a:rPr>
              <a:t>the reflected luminance factor, </a:t>
            </a:r>
            <a:r>
              <a:rPr lang="de-DE" sz="1400" i="1" dirty="0">
                <a:latin typeface="Arial" panose="020B0604020202020204" pitchFamily="34" charset="0"/>
                <a:ea typeface="Calibri" panose="020F0502020204030204" pitchFamily="34" charset="0"/>
                <a:cs typeface="Arial" panose="020B0604020202020204" pitchFamily="34" charset="0"/>
              </a:rPr>
              <a:t>β</a:t>
            </a:r>
            <a:r>
              <a:rPr lang="en-US" sz="1400" i="1" baseline="-25000" dirty="0" err="1">
                <a:latin typeface="Arial" panose="020B0604020202020204" pitchFamily="34" charset="0"/>
                <a:ea typeface="Calibri" panose="020F0502020204030204" pitchFamily="34" charset="0"/>
                <a:cs typeface="Arial" panose="020B0604020202020204" pitchFamily="34" charset="0"/>
              </a:rPr>
              <a:t>v,R</a:t>
            </a:r>
            <a:r>
              <a:rPr lang="en-US" sz="1400" i="1" dirty="0">
                <a:latin typeface="Arial" panose="020B0604020202020204" pitchFamily="34" charset="0"/>
                <a:ea typeface="Calibri" panose="020F0502020204030204" pitchFamily="34" charset="0"/>
                <a:cs typeface="Arial" panose="020B0604020202020204" pitchFamily="34" charset="0"/>
              </a:rPr>
              <a:t>, and the luminescent luminance factor, </a:t>
            </a:r>
            <a:r>
              <a:rPr lang="el-GR" sz="1400" i="1" dirty="0">
                <a:latin typeface="Arial" panose="020B0604020202020204" pitchFamily="34" charset="0"/>
                <a:ea typeface="Calibri" panose="020F0502020204030204" pitchFamily="34" charset="0"/>
                <a:cs typeface="Arial" panose="020B0604020202020204" pitchFamily="34" charset="0"/>
              </a:rPr>
              <a:t>β</a:t>
            </a:r>
            <a:r>
              <a:rPr lang="en-US" sz="1400" i="1" baseline="-25000" dirty="0" err="1">
                <a:latin typeface="Arial" panose="020B0604020202020204" pitchFamily="34" charset="0"/>
                <a:ea typeface="Calibri" panose="020F0502020204030204" pitchFamily="34" charset="0"/>
                <a:cs typeface="Arial" panose="020B0604020202020204" pitchFamily="34" charset="0"/>
              </a:rPr>
              <a:t>v,L</a:t>
            </a:r>
            <a:r>
              <a:rPr lang="en-US" sz="1400" i="1" dirty="0">
                <a:latin typeface="Arial" panose="020B0604020202020204" pitchFamily="34" charset="0"/>
                <a:ea typeface="Calibri" panose="020F0502020204030204" pitchFamily="34" charset="0"/>
                <a:cs typeface="Arial" panose="020B0604020202020204" pitchFamily="34" charset="0"/>
              </a:rPr>
              <a:t>. </a:t>
            </a:r>
            <a:br>
              <a:rPr lang="en-US" sz="1400" i="1" dirty="0">
                <a:latin typeface="Arial" panose="020B0604020202020204" pitchFamily="34" charset="0"/>
                <a:ea typeface="Calibri" panose="020F0502020204030204" pitchFamily="34" charset="0"/>
                <a:cs typeface="Arial" panose="020B0604020202020204" pitchFamily="34" charset="0"/>
              </a:rPr>
            </a:br>
            <a:r>
              <a:rPr lang="en-US" sz="1400" i="1" dirty="0">
                <a:latin typeface="Arial" panose="020B0604020202020204" pitchFamily="34" charset="0"/>
                <a:ea typeface="Calibri" panose="020F0502020204030204" pitchFamily="34" charset="0"/>
                <a:cs typeface="Arial" panose="020B0604020202020204" pitchFamily="34" charset="0"/>
              </a:rPr>
              <a:t>The sum of the reflected and luminescent luminance factors is the total luminance factor, </a:t>
            </a:r>
            <a:r>
              <a:rPr lang="de-DE" sz="1400" i="1" dirty="0">
                <a:latin typeface="Arial" panose="020B0604020202020204" pitchFamily="34" charset="0"/>
                <a:ea typeface="Calibri" panose="020F0502020204030204" pitchFamily="34" charset="0"/>
                <a:cs typeface="Arial" panose="020B0604020202020204" pitchFamily="34" charset="0"/>
              </a:rPr>
              <a:t>β</a:t>
            </a:r>
            <a:r>
              <a:rPr lang="en-US" sz="1400" i="1" baseline="-25000" dirty="0" err="1">
                <a:latin typeface="Arial" panose="020B0604020202020204" pitchFamily="34" charset="0"/>
                <a:ea typeface="Calibri" panose="020F0502020204030204" pitchFamily="34" charset="0"/>
                <a:cs typeface="Arial" panose="020B0604020202020204" pitchFamily="34" charset="0"/>
              </a:rPr>
              <a:t>v,T</a:t>
            </a:r>
            <a:r>
              <a:rPr lang="en-US" sz="1400" i="1" dirty="0">
                <a:latin typeface="Arial" panose="020B0604020202020204" pitchFamily="34" charset="0"/>
                <a:ea typeface="Calibri" panose="020F0502020204030204" pitchFamily="34" charset="0"/>
                <a:cs typeface="Arial" panose="020B0604020202020204" pitchFamily="34" charset="0"/>
              </a:rPr>
              <a:t>: </a:t>
            </a:r>
            <a:r>
              <a:rPr lang="de-DE" sz="1400" i="1" dirty="0">
                <a:latin typeface="Arial" panose="020B0604020202020204" pitchFamily="34" charset="0"/>
                <a:ea typeface="Calibri" panose="020F0502020204030204" pitchFamily="34" charset="0"/>
                <a:cs typeface="Arial" panose="020B0604020202020204" pitchFamily="34" charset="0"/>
              </a:rPr>
              <a:t>β</a:t>
            </a:r>
            <a:r>
              <a:rPr lang="en-US" sz="1400" i="1" baseline="-25000" dirty="0" err="1">
                <a:latin typeface="Arial" panose="020B0604020202020204" pitchFamily="34" charset="0"/>
                <a:ea typeface="Calibri" panose="020F0502020204030204" pitchFamily="34" charset="0"/>
                <a:cs typeface="Arial" panose="020B0604020202020204" pitchFamily="34" charset="0"/>
              </a:rPr>
              <a:t>v,T</a:t>
            </a:r>
            <a:r>
              <a:rPr lang="en-US" sz="1400" i="1" baseline="-25000" dirty="0">
                <a:latin typeface="Arial" panose="020B0604020202020204" pitchFamily="34" charset="0"/>
                <a:ea typeface="Calibri" panose="020F0502020204030204" pitchFamily="34" charset="0"/>
                <a:cs typeface="Arial" panose="020B0604020202020204" pitchFamily="34" charset="0"/>
              </a:rPr>
              <a:t> </a:t>
            </a:r>
            <a:r>
              <a:rPr lang="en-US" sz="1400" i="1" dirty="0">
                <a:latin typeface="Arial" panose="020B0604020202020204" pitchFamily="34" charset="0"/>
                <a:ea typeface="Calibri" panose="020F0502020204030204" pitchFamily="34" charset="0"/>
                <a:cs typeface="Arial" panose="020B0604020202020204" pitchFamily="34" charset="0"/>
              </a:rPr>
              <a:t>= </a:t>
            </a:r>
            <a:r>
              <a:rPr lang="de-DE" sz="1400" i="1" dirty="0">
                <a:latin typeface="Arial" panose="020B0604020202020204" pitchFamily="34" charset="0"/>
                <a:ea typeface="Calibri" panose="020F0502020204030204" pitchFamily="34" charset="0"/>
                <a:cs typeface="Arial" panose="020B0604020202020204" pitchFamily="34" charset="0"/>
              </a:rPr>
              <a:t>β</a:t>
            </a:r>
            <a:r>
              <a:rPr lang="en-US" sz="1400" i="1" baseline="-25000" dirty="0" err="1">
                <a:latin typeface="Arial" panose="020B0604020202020204" pitchFamily="34" charset="0"/>
                <a:ea typeface="Calibri" panose="020F0502020204030204" pitchFamily="34" charset="0"/>
                <a:cs typeface="Arial" panose="020B0604020202020204" pitchFamily="34" charset="0"/>
              </a:rPr>
              <a:t>v,R</a:t>
            </a:r>
            <a:r>
              <a:rPr lang="en-US" sz="1400" i="1" baseline="-25000" dirty="0">
                <a:latin typeface="Arial" panose="020B0604020202020204" pitchFamily="34" charset="0"/>
                <a:ea typeface="Calibri" panose="020F0502020204030204" pitchFamily="34" charset="0"/>
                <a:cs typeface="Arial" panose="020B0604020202020204" pitchFamily="34" charset="0"/>
              </a:rPr>
              <a:t> </a:t>
            </a:r>
            <a:r>
              <a:rPr lang="en-US" sz="1400" i="1" dirty="0">
                <a:latin typeface="Arial" panose="020B0604020202020204" pitchFamily="34" charset="0"/>
                <a:ea typeface="Calibri" panose="020F0502020204030204" pitchFamily="34" charset="0"/>
                <a:cs typeface="Arial" panose="020B0604020202020204" pitchFamily="34" charset="0"/>
              </a:rPr>
              <a:t>+ </a:t>
            </a:r>
            <a:r>
              <a:rPr lang="de-DE" sz="1400" i="1" dirty="0">
                <a:latin typeface="Arial" panose="020B0604020202020204" pitchFamily="34" charset="0"/>
                <a:ea typeface="Calibri" panose="020F0502020204030204" pitchFamily="34" charset="0"/>
                <a:cs typeface="Arial" panose="020B0604020202020204" pitchFamily="34" charset="0"/>
              </a:rPr>
              <a:t>β</a:t>
            </a:r>
            <a:r>
              <a:rPr lang="en-US" sz="1400" i="1" baseline="-25000" dirty="0" err="1">
                <a:latin typeface="Arial" panose="020B0604020202020204" pitchFamily="34" charset="0"/>
                <a:ea typeface="Calibri" panose="020F0502020204030204" pitchFamily="34" charset="0"/>
                <a:cs typeface="Arial" panose="020B0604020202020204" pitchFamily="34" charset="0"/>
              </a:rPr>
              <a:t>v,L</a:t>
            </a:r>
            <a:r>
              <a:rPr lang="en-US" sz="1400" i="1" dirty="0">
                <a:latin typeface="Arial" panose="020B0604020202020204" pitchFamily="34" charset="0"/>
                <a:ea typeface="Calibri" panose="020F0502020204030204" pitchFamily="34" charset="0"/>
                <a:cs typeface="Arial" panose="020B0604020202020204" pitchFamily="34" charset="0"/>
              </a:rPr>
              <a:t>.</a:t>
            </a:r>
            <a:br>
              <a:rPr lang="en-US" sz="1400" i="1" dirty="0">
                <a:latin typeface="Arial" panose="020B0604020202020204" pitchFamily="34" charset="0"/>
                <a:ea typeface="Calibri" panose="020F0502020204030204" pitchFamily="34" charset="0"/>
                <a:cs typeface="Arial" panose="020B0604020202020204" pitchFamily="34" charset="0"/>
              </a:rPr>
            </a:br>
            <a:r>
              <a:rPr lang="en-US" sz="1400" i="1" dirty="0">
                <a:latin typeface="Arial" panose="020B0604020202020204" pitchFamily="34" charset="0"/>
                <a:ea typeface="Calibri" panose="020F0502020204030204" pitchFamily="34" charset="0"/>
                <a:cs typeface="Arial" panose="020B0604020202020204" pitchFamily="34" charset="0"/>
              </a:rPr>
              <a:t>The subscript R is used here for the reflected luminance factor because it is more intuitive than the traditional S and avoids confusion with the use of S to denote a state of polarization.</a:t>
            </a:r>
            <a:endParaRPr lang="de-DE" sz="1400" i="1" dirty="0">
              <a:latin typeface="Arial" panose="020B0604020202020204" pitchFamily="34" charset="0"/>
              <a:ea typeface="Calibri" panose="020F0502020204030204" pitchFamily="34" charset="0"/>
              <a:cs typeface="Arial" panose="020B0604020202020204" pitchFamily="34" charset="0"/>
            </a:endParaRPr>
          </a:p>
        </p:txBody>
      </p:sp>
      <p:sp>
        <p:nvSpPr>
          <p:cNvPr id="6" name="Textfeld 5"/>
          <p:cNvSpPr txBox="1"/>
          <p:nvPr/>
        </p:nvSpPr>
        <p:spPr>
          <a:xfrm>
            <a:off x="8821426" y="4735209"/>
            <a:ext cx="2007344" cy="461665"/>
          </a:xfrm>
          <a:prstGeom prst="rect">
            <a:avLst/>
          </a:prstGeom>
          <a:noFill/>
        </p:spPr>
        <p:txBody>
          <a:bodyPr wrap="none" rtlCol="0">
            <a:spAutoFit/>
          </a:bodyPr>
          <a:lstStyle/>
          <a:p>
            <a:r>
              <a:rPr lang="de-DE" dirty="0"/>
              <a:t>New </a:t>
            </a:r>
            <a:r>
              <a:rPr lang="de-DE" dirty="0" err="1"/>
              <a:t>proposal</a:t>
            </a:r>
            <a:r>
              <a:rPr lang="de-DE" dirty="0"/>
              <a:t>: </a:t>
            </a:r>
            <a:r>
              <a:rPr lang="de-DE" sz="2400" b="1" i="1" dirty="0" err="1">
                <a:latin typeface="Symbol" panose="05050102010706020507" pitchFamily="18" charset="2"/>
              </a:rPr>
              <a:t>b</a:t>
            </a:r>
            <a:r>
              <a:rPr lang="de-DE" sz="2400" b="1" i="1" baseline="-25000" dirty="0" err="1"/>
              <a:t>v,R</a:t>
            </a:r>
            <a:endParaRPr lang="de-DE" sz="2400" b="1" i="1" baseline="-25000" dirty="0"/>
          </a:p>
        </p:txBody>
      </p:sp>
      <p:sp>
        <p:nvSpPr>
          <p:cNvPr id="7" name="Rechteck 6"/>
          <p:cNvSpPr/>
          <p:nvPr/>
        </p:nvSpPr>
        <p:spPr>
          <a:xfrm>
            <a:off x="8486775" y="4365104"/>
            <a:ext cx="2762250" cy="1317635"/>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0" name="Rechteck 9"/>
              <p:cNvSpPr/>
              <p:nvPr/>
            </p:nvSpPr>
            <p:spPr>
              <a:xfrm>
                <a:off x="608792" y="4690132"/>
                <a:ext cx="4798959" cy="748090"/>
              </a:xfrm>
              <a:prstGeom prst="rect">
                <a:avLst/>
              </a:prstGeom>
            </p:spPr>
            <p:txBody>
              <a:bodyPr wrap="square">
                <a:spAutoFit/>
              </a:bodyPr>
              <a:lstStyle/>
              <a:p>
                <a:pPr algn="just">
                  <a:spcBef>
                    <a:spcPts val="500"/>
                  </a:spcBef>
                  <a:spcAft>
                    <a:spcPts val="1000"/>
                  </a:spcAft>
                </a:pPr>
                <a:r>
                  <a:rPr lang="en-GB" sz="1400" dirty="0">
                    <a:ea typeface="Calibri" panose="020F0502020204030204" pitchFamily="34" charset="0"/>
                  </a:rPr>
                  <a:t>The luminance factor (symbol </a:t>
                </a:r>
                <a14:m>
                  <m:oMath xmlns:m="http://schemas.openxmlformats.org/officeDocument/2006/math">
                    <m:sSub>
                      <m:sSubPr>
                        <m:ctrlPr>
                          <a:rPr lang="de-DE" sz="1400" i="1">
                            <a:latin typeface="Cambria Math" panose="02040503050406030204" pitchFamily="18" charset="0"/>
                            <a:ea typeface="Calibri" panose="020F0502020204030204" pitchFamily="34" charset="0"/>
                          </a:rPr>
                        </m:ctrlPr>
                      </m:sSubPr>
                      <m:e>
                        <m:r>
                          <a:rPr lang="en-GB" sz="1400">
                            <a:latin typeface="Cambria Math" panose="02040503050406030204" pitchFamily="18" charset="0"/>
                            <a:ea typeface="Calibri" panose="020F0502020204030204" pitchFamily="34" charset="0"/>
                          </a:rPr>
                          <m:t>𝛽</m:t>
                        </m:r>
                      </m:e>
                      <m:sub>
                        <m:r>
                          <m:rPr>
                            <m:sty m:val="p"/>
                          </m:rPr>
                          <a:rPr lang="en-GB" sz="1400">
                            <a:latin typeface="Cambria Math" panose="02040503050406030204" pitchFamily="18" charset="0"/>
                            <a:ea typeface="Calibri" panose="020F0502020204030204" pitchFamily="34" charset="0"/>
                          </a:rPr>
                          <m:t>v</m:t>
                        </m:r>
                        <m:r>
                          <a:rPr lang="en-GB" sz="1400">
                            <a:latin typeface="Cambria Math" panose="02040503050406030204" pitchFamily="18" charset="0"/>
                            <a:ea typeface="Calibri" panose="020F0502020204030204" pitchFamily="34" charset="0"/>
                          </a:rPr>
                          <m:t>,</m:t>
                        </m:r>
                        <m:r>
                          <a:rPr lang="en-GB" sz="1400">
                            <a:latin typeface="Cambria Math" panose="02040503050406030204" pitchFamily="18" charset="0"/>
                            <a:ea typeface="Calibri" panose="020F0502020204030204" pitchFamily="34" charset="0"/>
                          </a:rPr>
                          <m:t>𝑅</m:t>
                        </m:r>
                      </m:sub>
                    </m:sSub>
                  </m:oMath>
                </a14:m>
                <a:r>
                  <a:rPr lang="en-GB" sz="1400" dirty="0">
                    <a:ea typeface="Calibri" panose="020F0502020204030204" pitchFamily="34" charset="0"/>
                  </a:rPr>
                  <a:t>) of a retroreflective device means the ratio of the tristimulus value </a:t>
                </a:r>
                <a:r>
                  <a:rPr lang="en-GB" sz="1400" i="1" dirty="0">
                    <a:ea typeface="Calibri" panose="020F0502020204030204" pitchFamily="34" charset="0"/>
                  </a:rPr>
                  <a:t>Y</a:t>
                </a:r>
                <a:r>
                  <a:rPr lang="en-GB" sz="1400" dirty="0">
                    <a:ea typeface="Calibri" panose="020F0502020204030204" pitchFamily="34" charset="0"/>
                  </a:rPr>
                  <a:t> of the sample and the tristimulus value of the perfect diffuser </a:t>
                </a:r>
                <a:r>
                  <a:rPr lang="en-GB" sz="1400" i="1" dirty="0" err="1">
                    <a:ea typeface="Calibri" panose="020F0502020204030204" pitchFamily="34" charset="0"/>
                  </a:rPr>
                  <a:t>Y</a:t>
                </a:r>
                <a:r>
                  <a:rPr lang="en-GB" sz="1400" i="1" baseline="-25000" dirty="0" err="1">
                    <a:ea typeface="Calibri" panose="020F0502020204030204" pitchFamily="34" charset="0"/>
                  </a:rPr>
                  <a:t>o</a:t>
                </a:r>
                <a:r>
                  <a:rPr lang="en-GB" sz="1400" dirty="0">
                    <a:ea typeface="Calibri" panose="020F0502020204030204" pitchFamily="34" charset="0"/>
                  </a:rPr>
                  <a:t>.</a:t>
                </a:r>
                <a:endParaRPr lang="de-DE" sz="1400" dirty="0">
                  <a:ea typeface="Calibri" panose="020F0502020204030204" pitchFamily="34" charset="0"/>
                </a:endParaRPr>
              </a:p>
            </p:txBody>
          </p:sp>
        </mc:Choice>
        <mc:Fallback xmlns="">
          <p:sp>
            <p:nvSpPr>
              <p:cNvPr id="10" name="Rechteck 9"/>
              <p:cNvSpPr>
                <a:spLocks noRot="1" noChangeAspect="1" noMove="1" noResize="1" noEditPoints="1" noAdjustHandles="1" noChangeArrowheads="1" noChangeShapeType="1" noTextEdit="1"/>
              </p:cNvSpPr>
              <p:nvPr/>
            </p:nvSpPr>
            <p:spPr>
              <a:xfrm>
                <a:off x="608792" y="4690132"/>
                <a:ext cx="4798959" cy="748090"/>
              </a:xfrm>
              <a:prstGeom prst="rect">
                <a:avLst/>
              </a:prstGeom>
              <a:blipFill>
                <a:blip r:embed="rId2"/>
                <a:stretch>
                  <a:fillRect l="-381" r="-381" b="-8130"/>
                </a:stretch>
              </a:blipFill>
            </p:spPr>
            <p:txBody>
              <a:bodyPr/>
              <a:lstStyle/>
              <a:p>
                <a:r>
                  <a:rPr lang="it-IT">
                    <a:noFill/>
                  </a:rPr>
                  <a:t> </a:t>
                </a:r>
              </a:p>
            </p:txBody>
          </p:sp>
        </mc:Fallback>
      </mc:AlternateContent>
      <p:grpSp>
        <p:nvGrpSpPr>
          <p:cNvPr id="12" name="Group 45">
            <a:extLst>
              <a:ext uri="{FF2B5EF4-FFF2-40B4-BE49-F238E27FC236}">
                <a16:creationId xmlns:a16="http://schemas.microsoft.com/office/drawing/2014/main" id="{1A413B25-CD3B-49B4-B99F-E3BD74AB659C}"/>
              </a:ext>
            </a:extLst>
          </p:cNvPr>
          <p:cNvGrpSpPr/>
          <p:nvPr/>
        </p:nvGrpSpPr>
        <p:grpSpPr>
          <a:xfrm>
            <a:off x="689880" y="173403"/>
            <a:ext cx="576000" cy="585125"/>
            <a:chOff x="689880" y="173403"/>
            <a:chExt cx="576000" cy="585125"/>
          </a:xfrm>
        </p:grpSpPr>
        <p:sp>
          <p:nvSpPr>
            <p:cNvPr id="13" name="CustomShape 4">
              <a:extLst>
                <a:ext uri="{FF2B5EF4-FFF2-40B4-BE49-F238E27FC236}">
                  <a16:creationId xmlns:a16="http://schemas.microsoft.com/office/drawing/2014/main" id="{0D660699-F532-4A09-A3CE-7B22A4A82E2B}"/>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4" name="CustomShape 5">
              <a:extLst>
                <a:ext uri="{FF2B5EF4-FFF2-40B4-BE49-F238E27FC236}">
                  <a16:creationId xmlns:a16="http://schemas.microsoft.com/office/drawing/2014/main" id="{09238A6A-C2D0-47AE-8AF6-8CA38CFD5481}"/>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5" name="Titel 1">
            <a:extLst>
              <a:ext uri="{FF2B5EF4-FFF2-40B4-BE49-F238E27FC236}">
                <a16:creationId xmlns:a16="http://schemas.microsoft.com/office/drawing/2014/main" id="{6F238852-935F-49D3-AF97-C8BF6C520197}"/>
              </a:ext>
            </a:extLst>
          </p:cNvPr>
          <p:cNvSpPr txBox="1">
            <a:spLocks/>
          </p:cNvSpPr>
          <p:nvPr/>
        </p:nvSpPr>
        <p:spPr>
          <a:xfrm>
            <a:off x="6463653" y="173403"/>
            <a:ext cx="5495439" cy="9233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3600" b="1" dirty="0">
                <a:latin typeface="+mn-lt"/>
              </a:rPr>
              <a:t>Update </a:t>
            </a:r>
            <a:r>
              <a:rPr lang="de-DE" sz="3600" b="1" dirty="0" err="1">
                <a:latin typeface="+mn-lt"/>
              </a:rPr>
              <a:t>of</a:t>
            </a:r>
            <a:r>
              <a:rPr lang="de-DE" sz="3600" b="1" dirty="0">
                <a:latin typeface="+mn-lt"/>
              </a:rPr>
              <a:t> </a:t>
            </a:r>
            <a:r>
              <a:rPr lang="de-DE" sz="3600" b="1" dirty="0" err="1">
                <a:latin typeface="+mn-lt"/>
              </a:rPr>
              <a:t>the</a:t>
            </a:r>
            <a:r>
              <a:rPr lang="de-DE" sz="3600" b="1" dirty="0">
                <a:latin typeface="+mn-lt"/>
              </a:rPr>
              <a:t> </a:t>
            </a:r>
            <a:r>
              <a:rPr lang="de-DE" sz="3600" b="1" dirty="0" err="1">
                <a:latin typeface="+mn-lt"/>
              </a:rPr>
              <a:t>definitions</a:t>
            </a:r>
            <a:br>
              <a:rPr lang="de-DE" sz="4000" dirty="0">
                <a:latin typeface="+mn-lt"/>
              </a:rPr>
            </a:br>
            <a:r>
              <a:rPr lang="de-DE" sz="1600" dirty="0" err="1">
                <a:latin typeface="+mn-lt"/>
              </a:rPr>
              <a:t>Correction</a:t>
            </a:r>
            <a:r>
              <a:rPr lang="de-DE" sz="1600" dirty="0">
                <a:latin typeface="+mn-lt"/>
              </a:rPr>
              <a:t> </a:t>
            </a:r>
            <a:r>
              <a:rPr lang="de-DE" sz="1600" dirty="0" err="1">
                <a:latin typeface="+mn-lt"/>
              </a:rPr>
              <a:t>of</a:t>
            </a:r>
            <a:r>
              <a:rPr lang="de-DE" sz="1600" dirty="0">
                <a:latin typeface="+mn-lt"/>
              </a:rPr>
              <a:t> </a:t>
            </a:r>
            <a:r>
              <a:rPr lang="de-DE" sz="1600" dirty="0" err="1">
                <a:latin typeface="+mn-lt"/>
              </a:rPr>
              <a:t>the</a:t>
            </a:r>
            <a:r>
              <a:rPr lang="de-DE" sz="1600" dirty="0">
                <a:latin typeface="+mn-lt"/>
              </a:rPr>
              <a:t> </a:t>
            </a:r>
            <a:r>
              <a:rPr lang="de-DE" sz="1600" dirty="0" err="1">
                <a:latin typeface="+mn-lt"/>
              </a:rPr>
              <a:t>Photometric</a:t>
            </a:r>
            <a:r>
              <a:rPr lang="de-DE" sz="1600" dirty="0">
                <a:latin typeface="+mn-lt"/>
              </a:rPr>
              <a:t> </a:t>
            </a:r>
            <a:r>
              <a:rPr lang="de-DE" sz="1600" dirty="0" err="1">
                <a:latin typeface="+mn-lt"/>
              </a:rPr>
              <a:t>Definitions</a:t>
            </a:r>
            <a:endParaRPr lang="de-DE" sz="1600" dirty="0">
              <a:latin typeface="+mn-lt"/>
            </a:endParaRPr>
          </a:p>
        </p:txBody>
      </p:sp>
      <p:sp>
        <p:nvSpPr>
          <p:cNvPr id="16" name="Rechteck 9">
            <a:extLst>
              <a:ext uri="{FF2B5EF4-FFF2-40B4-BE49-F238E27FC236}">
                <a16:creationId xmlns:a16="http://schemas.microsoft.com/office/drawing/2014/main" id="{AF2FDDEF-4290-4D52-BF33-95CF3A22638D}"/>
              </a:ext>
            </a:extLst>
          </p:cNvPr>
          <p:cNvSpPr/>
          <p:nvPr/>
        </p:nvSpPr>
        <p:spPr>
          <a:xfrm>
            <a:off x="550263" y="5858108"/>
            <a:ext cx="5545737" cy="523220"/>
          </a:xfrm>
          <a:prstGeom prst="rect">
            <a:avLst/>
          </a:prstGeom>
        </p:spPr>
        <p:txBody>
          <a:bodyPr wrap="square">
            <a:spAutoFit/>
          </a:bodyPr>
          <a:lstStyle/>
          <a:p>
            <a:r>
              <a:rPr lang="de-DE" sz="1400" b="1" i="1" dirty="0"/>
              <a:t>Reference </a:t>
            </a:r>
            <a:r>
              <a:rPr lang="de-DE" sz="1400" b="1" i="1" dirty="0" err="1"/>
              <a:t>document</a:t>
            </a:r>
            <a:r>
              <a:rPr lang="de-DE" sz="1400" b="1" i="1" dirty="0"/>
              <a:t>:</a:t>
            </a:r>
          </a:p>
          <a:p>
            <a:r>
              <a:rPr lang="de-DE" sz="1400" i="1" dirty="0"/>
              <a:t>CIE </a:t>
            </a:r>
            <a:r>
              <a:rPr lang="de-DE" sz="1400" i="1" dirty="0" err="1"/>
              <a:t>Publication</a:t>
            </a:r>
            <a:r>
              <a:rPr lang="de-DE" sz="1400" i="1" dirty="0"/>
              <a:t> 54.2:2001 </a:t>
            </a:r>
            <a:r>
              <a:rPr lang="en-GB" sz="1400" i="1" dirty="0"/>
              <a:t>”Retroreflection: Definition and measurement”</a:t>
            </a:r>
          </a:p>
        </p:txBody>
      </p:sp>
      <p:sp>
        <p:nvSpPr>
          <p:cNvPr id="17" name="CustomShape 13">
            <a:extLst>
              <a:ext uri="{FF2B5EF4-FFF2-40B4-BE49-F238E27FC236}">
                <a16:creationId xmlns:a16="http://schemas.microsoft.com/office/drawing/2014/main" id="{CA4BCF36-13C7-4CEC-AF3D-906ED1BC5C6F}"/>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4</a:t>
            </a:fld>
            <a:endParaRPr lang="de-DE" sz="1000" b="0" strike="noStrike" spc="-1" dirty="0">
              <a:latin typeface="Arial"/>
            </a:endParaRPr>
          </a:p>
        </p:txBody>
      </p:sp>
      <mc:AlternateContent xmlns:mc="http://schemas.openxmlformats.org/markup-compatibility/2006" xmlns:a14="http://schemas.microsoft.com/office/drawing/2010/main">
        <mc:Choice Requires="a14">
          <p:sp>
            <p:nvSpPr>
              <p:cNvPr id="18" name="CasellaDiTesto 17">
                <a:extLst>
                  <a:ext uri="{FF2B5EF4-FFF2-40B4-BE49-F238E27FC236}">
                    <a16:creationId xmlns:a16="http://schemas.microsoft.com/office/drawing/2014/main" id="{0A5EFD3D-2B75-44D1-BDD4-169B06618F44}"/>
                  </a:ext>
                </a:extLst>
              </p:cNvPr>
              <p:cNvSpPr txBox="1"/>
              <p:nvPr/>
            </p:nvSpPr>
            <p:spPr>
              <a:xfrm>
                <a:off x="5807968" y="4735209"/>
                <a:ext cx="1728192" cy="65793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sz="1800" i="1" spc="40" smtClean="0">
                              <a:solidFill>
                                <a:schemeClr val="tx1"/>
                              </a:solidFill>
                              <a:effectLst/>
                              <a:latin typeface="Cambria Math" panose="02040503050406030204" pitchFamily="18" charset="0"/>
                            </a:rPr>
                          </m:ctrlPr>
                        </m:sSubPr>
                        <m:e>
                          <m:r>
                            <a:rPr lang="en-GB" sz="1800" spc="40">
                              <a:solidFill>
                                <a:schemeClr val="tx1"/>
                              </a:solidFill>
                              <a:effectLst/>
                              <a:latin typeface="Cambria Math" panose="02040503050406030204" pitchFamily="18" charset="0"/>
                            </a:rPr>
                            <m:t>𝛽</m:t>
                          </m:r>
                        </m:e>
                        <m:sub>
                          <m:r>
                            <m:rPr>
                              <m:sty m:val="p"/>
                            </m:rPr>
                            <a:rPr lang="en-GB" sz="1800" spc="40">
                              <a:solidFill>
                                <a:schemeClr val="tx1"/>
                              </a:solidFill>
                              <a:effectLst/>
                              <a:latin typeface="Cambria Math" panose="02040503050406030204" pitchFamily="18" charset="0"/>
                            </a:rPr>
                            <m:t>v</m:t>
                          </m:r>
                          <m:r>
                            <a:rPr lang="en-GB" sz="1800" spc="40">
                              <a:solidFill>
                                <a:schemeClr val="tx1"/>
                              </a:solidFill>
                              <a:effectLst/>
                              <a:latin typeface="Cambria Math" panose="02040503050406030204" pitchFamily="18" charset="0"/>
                            </a:rPr>
                            <m:t>,</m:t>
                          </m:r>
                          <m:r>
                            <a:rPr lang="en-GB" sz="1800" spc="40">
                              <a:solidFill>
                                <a:schemeClr val="tx1"/>
                              </a:solidFill>
                              <a:effectLst/>
                              <a:latin typeface="Cambria Math" panose="02040503050406030204" pitchFamily="18" charset="0"/>
                            </a:rPr>
                            <m:t>𝑅</m:t>
                          </m:r>
                        </m:sub>
                      </m:sSub>
                      <m:r>
                        <a:rPr lang="en-GB" sz="1800" spc="40">
                          <a:solidFill>
                            <a:schemeClr val="tx1"/>
                          </a:solidFill>
                          <a:effectLst/>
                          <a:latin typeface="Cambria Math" panose="02040503050406030204" pitchFamily="18" charset="0"/>
                        </a:rPr>
                        <m:t>= </m:t>
                      </m:r>
                      <m:f>
                        <m:fPr>
                          <m:ctrlPr>
                            <a:rPr lang="de-DE" sz="1800" i="1" spc="40">
                              <a:solidFill>
                                <a:schemeClr val="tx1"/>
                              </a:solidFill>
                              <a:effectLst/>
                              <a:latin typeface="Cambria Math" panose="02040503050406030204" pitchFamily="18" charset="0"/>
                            </a:rPr>
                          </m:ctrlPr>
                        </m:fPr>
                        <m:num>
                          <m:r>
                            <a:rPr lang="en-GB" sz="1800" spc="40">
                              <a:solidFill>
                                <a:schemeClr val="tx1"/>
                              </a:solidFill>
                              <a:effectLst/>
                              <a:latin typeface="Cambria Math" panose="02040503050406030204" pitchFamily="18" charset="0"/>
                            </a:rPr>
                            <m:t>𝑌</m:t>
                          </m:r>
                        </m:num>
                        <m:den>
                          <m:sSub>
                            <m:sSubPr>
                              <m:ctrlPr>
                                <a:rPr lang="de-DE" sz="1800" i="1" spc="40">
                                  <a:solidFill>
                                    <a:schemeClr val="tx1"/>
                                  </a:solidFill>
                                  <a:effectLst/>
                                  <a:latin typeface="Cambria Math" panose="02040503050406030204" pitchFamily="18" charset="0"/>
                                </a:rPr>
                              </m:ctrlPr>
                            </m:sSubPr>
                            <m:e>
                              <m:r>
                                <a:rPr lang="en-GB" sz="1800" spc="40">
                                  <a:solidFill>
                                    <a:schemeClr val="tx1"/>
                                  </a:solidFill>
                                  <a:effectLst/>
                                  <a:latin typeface="Cambria Math" panose="02040503050406030204" pitchFamily="18" charset="0"/>
                                </a:rPr>
                                <m:t>𝑌</m:t>
                              </m:r>
                            </m:e>
                            <m:sub>
                              <m:r>
                                <a:rPr lang="en-GB" sz="1800" spc="40">
                                  <a:solidFill>
                                    <a:schemeClr val="tx1"/>
                                  </a:solidFill>
                                  <a:effectLst/>
                                  <a:latin typeface="Cambria Math" panose="02040503050406030204" pitchFamily="18" charset="0"/>
                                </a:rPr>
                                <m:t>0</m:t>
                              </m:r>
                            </m:sub>
                          </m:sSub>
                        </m:den>
                      </m:f>
                    </m:oMath>
                  </m:oMathPara>
                </a14:m>
                <a:endParaRPr lang="it-IT" dirty="0"/>
              </a:p>
            </p:txBody>
          </p:sp>
        </mc:Choice>
        <mc:Fallback xmlns="">
          <p:sp>
            <p:nvSpPr>
              <p:cNvPr id="18" name="CasellaDiTesto 17">
                <a:extLst>
                  <a:ext uri="{FF2B5EF4-FFF2-40B4-BE49-F238E27FC236}">
                    <a16:creationId xmlns:a16="http://schemas.microsoft.com/office/drawing/2014/main" id="{0A5EFD3D-2B75-44D1-BDD4-169B06618F44}"/>
                  </a:ext>
                </a:extLst>
              </p:cNvPr>
              <p:cNvSpPr txBox="1">
                <a:spLocks noRot="1" noChangeAspect="1" noMove="1" noResize="1" noEditPoints="1" noAdjustHandles="1" noChangeArrowheads="1" noChangeShapeType="1" noTextEdit="1"/>
              </p:cNvSpPr>
              <p:nvPr/>
            </p:nvSpPr>
            <p:spPr>
              <a:xfrm>
                <a:off x="5807968" y="4735209"/>
                <a:ext cx="1728192" cy="657937"/>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65828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nvSpPr>
        <p:spPr>
          <a:xfrm>
            <a:off x="346874" y="2080879"/>
            <a:ext cx="4834465" cy="576262"/>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800" b="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1"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b="1"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9pPr>
          </a:lstStyle>
          <a:p>
            <a:r>
              <a:rPr lang="de-DE" sz="2400" b="1" dirty="0"/>
              <a:t>Annexes 13, 21 and 22 (</a:t>
            </a:r>
            <a:r>
              <a:rPr lang="de-DE" sz="2400" b="1" dirty="0" err="1"/>
              <a:t>current</a:t>
            </a:r>
            <a:r>
              <a:rPr lang="de-DE" sz="2400" b="1" dirty="0"/>
              <a:t>)</a:t>
            </a:r>
          </a:p>
        </p:txBody>
      </p:sp>
      <p:sp>
        <p:nvSpPr>
          <p:cNvPr id="4" name="Inhaltsplatzhalter 3"/>
          <p:cNvSpPr>
            <a:spLocks noGrp="1"/>
          </p:cNvSpPr>
          <p:nvPr/>
        </p:nvSpPr>
        <p:spPr>
          <a:xfrm>
            <a:off x="295278" y="2718260"/>
            <a:ext cx="4937655" cy="1498600"/>
          </a:xfrm>
          <a:prstGeom prst="rect">
            <a:avLst/>
          </a:prstGeom>
        </p:spPr>
        <p:txBody>
          <a:bodyPr vert="horz" lIns="91440" tIns="45720" rIns="91440" bIns="45720" rtlCol="0" anchor="t">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de-DE" dirty="0" err="1">
                <a:solidFill>
                  <a:schemeClr val="tx1"/>
                </a:solidFill>
              </a:rPr>
              <a:t>Weathering</a:t>
            </a:r>
            <a:r>
              <a:rPr lang="de-DE" dirty="0">
                <a:solidFill>
                  <a:schemeClr val="tx1"/>
                </a:solidFill>
              </a:rPr>
              <a:t> </a:t>
            </a:r>
            <a:r>
              <a:rPr lang="de-DE" dirty="0" err="1">
                <a:solidFill>
                  <a:schemeClr val="tx1"/>
                </a:solidFill>
              </a:rPr>
              <a:t>with</a:t>
            </a:r>
            <a:r>
              <a:rPr lang="de-DE" dirty="0">
                <a:solidFill>
                  <a:schemeClr val="tx1"/>
                </a:solidFill>
              </a:rPr>
              <a:t> xenon-</a:t>
            </a:r>
            <a:r>
              <a:rPr lang="de-DE" dirty="0" err="1">
                <a:solidFill>
                  <a:schemeClr val="tx1"/>
                </a:solidFill>
              </a:rPr>
              <a:t>arc</a:t>
            </a:r>
            <a:r>
              <a:rPr lang="de-DE" dirty="0">
                <a:solidFill>
                  <a:schemeClr val="tx1"/>
                </a:solidFill>
              </a:rPr>
              <a:t> </a:t>
            </a:r>
            <a:r>
              <a:rPr lang="de-DE" dirty="0" err="1">
                <a:solidFill>
                  <a:schemeClr val="tx1"/>
                </a:solidFill>
              </a:rPr>
              <a:t>weathering</a:t>
            </a:r>
            <a:r>
              <a:rPr lang="de-DE" dirty="0">
                <a:solidFill>
                  <a:schemeClr val="tx1"/>
                </a:solidFill>
              </a:rPr>
              <a:t> </a:t>
            </a:r>
            <a:r>
              <a:rPr lang="de-DE" dirty="0" err="1">
                <a:solidFill>
                  <a:schemeClr val="tx1"/>
                </a:solidFill>
              </a:rPr>
              <a:t>device</a:t>
            </a:r>
            <a:endParaRPr lang="de-DE" dirty="0">
              <a:solidFill>
                <a:schemeClr val="tx1"/>
              </a:solidFill>
            </a:endParaRPr>
          </a:p>
          <a:p>
            <a:r>
              <a:rPr lang="de-DE" dirty="0">
                <a:solidFill>
                  <a:schemeClr val="tx1"/>
                </a:solidFill>
              </a:rPr>
              <a:t>Evaluation </a:t>
            </a:r>
            <a:r>
              <a:rPr lang="de-DE" dirty="0" err="1">
                <a:solidFill>
                  <a:schemeClr val="tx1"/>
                </a:solidFill>
              </a:rPr>
              <a:t>by</a:t>
            </a:r>
            <a:r>
              <a:rPr lang="de-DE" dirty="0">
                <a:solidFill>
                  <a:schemeClr val="tx1"/>
                </a:solidFill>
              </a:rPr>
              <a:t> </a:t>
            </a:r>
            <a:r>
              <a:rPr lang="de-DE" dirty="0" err="1">
                <a:solidFill>
                  <a:schemeClr val="tx1"/>
                </a:solidFill>
              </a:rPr>
              <a:t>reference</a:t>
            </a:r>
            <a:r>
              <a:rPr lang="de-DE" dirty="0">
                <a:solidFill>
                  <a:schemeClr val="tx1"/>
                </a:solidFill>
              </a:rPr>
              <a:t> </a:t>
            </a:r>
            <a:r>
              <a:rPr lang="de-DE" dirty="0" err="1">
                <a:solidFill>
                  <a:schemeClr val="tx1"/>
                </a:solidFill>
              </a:rPr>
              <a:t>materials</a:t>
            </a:r>
            <a:r>
              <a:rPr lang="de-DE" dirty="0">
                <a:solidFill>
                  <a:schemeClr val="tx1"/>
                </a:solidFill>
              </a:rPr>
              <a:t> </a:t>
            </a:r>
            <a:r>
              <a:rPr lang="de-DE" dirty="0" err="1">
                <a:solidFill>
                  <a:schemeClr val="tx1"/>
                </a:solidFill>
              </a:rPr>
              <a:t>blue</a:t>
            </a:r>
            <a:r>
              <a:rPr lang="de-DE" dirty="0">
                <a:solidFill>
                  <a:schemeClr val="tx1"/>
                </a:solidFill>
              </a:rPr>
              <a:t> </a:t>
            </a:r>
            <a:r>
              <a:rPr lang="de-DE" dirty="0" err="1">
                <a:solidFill>
                  <a:schemeClr val="tx1"/>
                </a:solidFill>
              </a:rPr>
              <a:t>wool</a:t>
            </a:r>
            <a:r>
              <a:rPr lang="de-DE" dirty="0">
                <a:solidFill>
                  <a:schemeClr val="tx1"/>
                </a:solidFill>
              </a:rPr>
              <a:t> – </a:t>
            </a:r>
            <a:r>
              <a:rPr lang="de-DE" dirty="0" err="1">
                <a:solidFill>
                  <a:schemeClr val="tx1"/>
                </a:solidFill>
              </a:rPr>
              <a:t>grey</a:t>
            </a:r>
            <a:r>
              <a:rPr lang="de-DE" dirty="0">
                <a:solidFill>
                  <a:schemeClr val="tx1"/>
                </a:solidFill>
              </a:rPr>
              <a:t> </a:t>
            </a:r>
            <a:r>
              <a:rPr lang="de-DE" dirty="0" err="1">
                <a:solidFill>
                  <a:schemeClr val="tx1"/>
                </a:solidFill>
              </a:rPr>
              <a:t>scale</a:t>
            </a:r>
            <a:endParaRPr lang="de-DE" dirty="0">
              <a:solidFill>
                <a:schemeClr val="tx1"/>
              </a:solidFill>
            </a:endParaRPr>
          </a:p>
          <a:p>
            <a:endParaRPr lang="de-DE" dirty="0">
              <a:solidFill>
                <a:schemeClr val="tx1"/>
              </a:solidFill>
            </a:endParaRPr>
          </a:p>
          <a:p>
            <a:endParaRPr lang="de-DE" dirty="0">
              <a:solidFill>
                <a:schemeClr val="tx1"/>
              </a:solidFill>
            </a:endParaRPr>
          </a:p>
        </p:txBody>
      </p:sp>
      <p:sp>
        <p:nvSpPr>
          <p:cNvPr id="5" name="Textplatzhalter 4"/>
          <p:cNvSpPr>
            <a:spLocks noGrp="1"/>
          </p:cNvSpPr>
          <p:nvPr/>
        </p:nvSpPr>
        <p:spPr>
          <a:xfrm>
            <a:off x="7896200" y="1705104"/>
            <a:ext cx="3685254" cy="576262"/>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800" b="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1"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b="1"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9pPr>
          </a:lstStyle>
          <a:p>
            <a:r>
              <a:rPr lang="de-DE" sz="2400" b="1" dirty="0"/>
              <a:t>Annex 6 – Part 6 (</a:t>
            </a:r>
            <a:r>
              <a:rPr lang="de-DE" sz="2400" b="1" dirty="0" err="1"/>
              <a:t>new</a:t>
            </a:r>
            <a:r>
              <a:rPr lang="de-DE" sz="2400" b="1" dirty="0"/>
              <a:t>)</a:t>
            </a:r>
          </a:p>
        </p:txBody>
      </p:sp>
      <p:sp>
        <p:nvSpPr>
          <p:cNvPr id="6" name="Inhaltsplatzhalter 5"/>
          <p:cNvSpPr>
            <a:spLocks noGrp="1"/>
          </p:cNvSpPr>
          <p:nvPr/>
        </p:nvSpPr>
        <p:spPr>
          <a:xfrm>
            <a:off x="7152625" y="2348880"/>
            <a:ext cx="4799020" cy="2565698"/>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de-DE" sz="1800" dirty="0" err="1">
                <a:solidFill>
                  <a:schemeClr val="tx1"/>
                </a:solidFill>
              </a:rPr>
              <a:t>Weathering</a:t>
            </a:r>
            <a:r>
              <a:rPr lang="de-DE" sz="1800" dirty="0">
                <a:solidFill>
                  <a:schemeClr val="tx1"/>
                </a:solidFill>
              </a:rPr>
              <a:t> </a:t>
            </a:r>
            <a:r>
              <a:rPr lang="de-DE" sz="1800" dirty="0" err="1">
                <a:solidFill>
                  <a:schemeClr val="tx1"/>
                </a:solidFill>
              </a:rPr>
              <a:t>with</a:t>
            </a:r>
            <a:r>
              <a:rPr lang="de-DE" sz="1800" dirty="0">
                <a:solidFill>
                  <a:schemeClr val="tx1"/>
                </a:solidFill>
              </a:rPr>
              <a:t> xenon-</a:t>
            </a:r>
            <a:r>
              <a:rPr lang="de-DE" sz="1800" dirty="0" err="1">
                <a:solidFill>
                  <a:schemeClr val="tx1"/>
                </a:solidFill>
              </a:rPr>
              <a:t>arc</a:t>
            </a:r>
            <a:r>
              <a:rPr lang="de-DE" sz="1800" dirty="0">
                <a:solidFill>
                  <a:schemeClr val="tx1"/>
                </a:solidFill>
              </a:rPr>
              <a:t> </a:t>
            </a:r>
            <a:r>
              <a:rPr lang="de-DE" sz="1800" dirty="0" err="1">
                <a:solidFill>
                  <a:schemeClr val="tx1"/>
                </a:solidFill>
              </a:rPr>
              <a:t>weathering</a:t>
            </a:r>
            <a:r>
              <a:rPr lang="de-DE" sz="1800" dirty="0">
                <a:solidFill>
                  <a:schemeClr val="tx1"/>
                </a:solidFill>
              </a:rPr>
              <a:t> </a:t>
            </a:r>
            <a:r>
              <a:rPr lang="de-DE" sz="1800" dirty="0" err="1">
                <a:solidFill>
                  <a:schemeClr val="tx1"/>
                </a:solidFill>
              </a:rPr>
              <a:t>device</a:t>
            </a:r>
            <a:endParaRPr lang="de-DE" sz="1800" dirty="0">
              <a:solidFill>
                <a:schemeClr val="tx1"/>
              </a:solidFill>
            </a:endParaRPr>
          </a:p>
          <a:p>
            <a:r>
              <a:rPr lang="de-DE" sz="1800" dirty="0" err="1">
                <a:solidFill>
                  <a:schemeClr val="tx1"/>
                </a:solidFill>
              </a:rPr>
              <a:t>Defined</a:t>
            </a:r>
            <a:r>
              <a:rPr lang="de-DE" sz="1800" dirty="0">
                <a:solidFill>
                  <a:schemeClr val="tx1"/>
                </a:solidFill>
              </a:rPr>
              <a:t> time </a:t>
            </a:r>
            <a:r>
              <a:rPr lang="de-DE" sz="1800" dirty="0" err="1">
                <a:solidFill>
                  <a:schemeClr val="tx1"/>
                </a:solidFill>
              </a:rPr>
              <a:t>of</a:t>
            </a:r>
            <a:r>
              <a:rPr lang="de-DE" sz="1800" dirty="0">
                <a:solidFill>
                  <a:schemeClr val="tx1"/>
                </a:solidFill>
              </a:rPr>
              <a:t> 500 h</a:t>
            </a:r>
          </a:p>
          <a:p>
            <a:r>
              <a:rPr lang="de-DE" sz="1800" dirty="0">
                <a:solidFill>
                  <a:schemeClr val="tx1"/>
                </a:solidFill>
              </a:rPr>
              <a:t>Evaluation </a:t>
            </a:r>
            <a:r>
              <a:rPr lang="de-DE" sz="1800" dirty="0" err="1">
                <a:solidFill>
                  <a:schemeClr val="tx1"/>
                </a:solidFill>
              </a:rPr>
              <a:t>by</a:t>
            </a:r>
            <a:r>
              <a:rPr lang="de-DE" sz="1800" dirty="0">
                <a:solidFill>
                  <a:schemeClr val="tx1"/>
                </a:solidFill>
              </a:rPr>
              <a:t> </a:t>
            </a:r>
            <a:r>
              <a:rPr lang="de-DE" sz="1800" dirty="0" err="1">
                <a:solidFill>
                  <a:schemeClr val="tx1"/>
                </a:solidFill>
              </a:rPr>
              <a:t>set</a:t>
            </a:r>
            <a:r>
              <a:rPr lang="de-DE" sz="1800" dirty="0">
                <a:solidFill>
                  <a:schemeClr val="tx1"/>
                </a:solidFill>
              </a:rPr>
              <a:t> </a:t>
            </a:r>
            <a:r>
              <a:rPr lang="de-DE" sz="1800" dirty="0" err="1">
                <a:solidFill>
                  <a:schemeClr val="tx1"/>
                </a:solidFill>
              </a:rPr>
              <a:t>up</a:t>
            </a:r>
            <a:r>
              <a:rPr lang="de-DE" sz="1800" dirty="0">
                <a:solidFill>
                  <a:schemeClr val="tx1"/>
                </a:solidFill>
              </a:rPr>
              <a:t> </a:t>
            </a:r>
            <a:r>
              <a:rPr lang="de-DE" sz="1800" dirty="0" err="1">
                <a:solidFill>
                  <a:schemeClr val="tx1"/>
                </a:solidFill>
              </a:rPr>
              <a:t>minimum</a:t>
            </a:r>
            <a:r>
              <a:rPr lang="de-DE" sz="1800" dirty="0">
                <a:solidFill>
                  <a:schemeClr val="tx1"/>
                </a:solidFill>
              </a:rPr>
              <a:t> </a:t>
            </a:r>
            <a:r>
              <a:rPr lang="de-DE" sz="1800" dirty="0" err="1">
                <a:solidFill>
                  <a:schemeClr val="tx1"/>
                </a:solidFill>
              </a:rPr>
              <a:t>level</a:t>
            </a:r>
            <a:r>
              <a:rPr lang="de-DE" sz="1800" dirty="0">
                <a:solidFill>
                  <a:schemeClr val="tx1"/>
                </a:solidFill>
              </a:rPr>
              <a:t> </a:t>
            </a:r>
            <a:r>
              <a:rPr lang="de-DE" sz="1800" dirty="0" err="1">
                <a:solidFill>
                  <a:schemeClr val="tx1"/>
                </a:solidFill>
              </a:rPr>
              <a:t>for</a:t>
            </a:r>
            <a:r>
              <a:rPr lang="de-DE" sz="1800" dirty="0">
                <a:solidFill>
                  <a:schemeClr val="tx1"/>
                </a:solidFill>
              </a:rPr>
              <a:t> </a:t>
            </a:r>
            <a:r>
              <a:rPr lang="de-DE" sz="1800" dirty="0" err="1">
                <a:solidFill>
                  <a:schemeClr val="tx1"/>
                </a:solidFill>
              </a:rPr>
              <a:t>specific</a:t>
            </a:r>
            <a:r>
              <a:rPr lang="de-DE" sz="1800" dirty="0">
                <a:solidFill>
                  <a:schemeClr val="tx1"/>
                </a:solidFill>
              </a:rPr>
              <a:t> </a:t>
            </a:r>
            <a:r>
              <a:rPr lang="de-DE" sz="1800" dirty="0" err="1">
                <a:solidFill>
                  <a:schemeClr val="tx1"/>
                </a:solidFill>
              </a:rPr>
              <a:t>coefficient</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retroreflection</a:t>
            </a:r>
            <a:r>
              <a:rPr lang="de-DE" sz="1800" dirty="0">
                <a:solidFill>
                  <a:schemeClr val="tx1"/>
                </a:solidFill>
              </a:rPr>
              <a:t> at 80% </a:t>
            </a:r>
            <a:r>
              <a:rPr lang="de-DE" sz="1800" dirty="0" err="1">
                <a:solidFill>
                  <a:schemeClr val="tx1"/>
                </a:solidFill>
              </a:rPr>
              <a:t>of</a:t>
            </a:r>
            <a:r>
              <a:rPr lang="de-DE" sz="1800" dirty="0">
                <a:solidFill>
                  <a:schemeClr val="tx1"/>
                </a:solidFill>
              </a:rPr>
              <a:t> </a:t>
            </a:r>
            <a:r>
              <a:rPr lang="de-DE" sz="1800" dirty="0" err="1">
                <a:solidFill>
                  <a:schemeClr val="tx1"/>
                </a:solidFill>
              </a:rPr>
              <a:t>required</a:t>
            </a:r>
            <a:r>
              <a:rPr lang="de-DE" sz="1800" dirty="0">
                <a:solidFill>
                  <a:schemeClr val="tx1"/>
                </a:solidFill>
              </a:rPr>
              <a:t> </a:t>
            </a:r>
            <a:r>
              <a:rPr lang="de-DE" sz="1800" dirty="0" err="1">
                <a:solidFill>
                  <a:schemeClr val="tx1"/>
                </a:solidFill>
              </a:rPr>
              <a:t>values</a:t>
            </a:r>
            <a:endParaRPr lang="de-DE" sz="1800" dirty="0">
              <a:solidFill>
                <a:schemeClr val="tx1"/>
              </a:solidFill>
            </a:endParaRPr>
          </a:p>
          <a:p>
            <a:r>
              <a:rPr lang="de-DE" sz="1800" dirty="0">
                <a:solidFill>
                  <a:schemeClr val="tx1"/>
                </a:solidFill>
              </a:rPr>
              <a:t>Evaluation </a:t>
            </a:r>
            <a:r>
              <a:rPr lang="de-DE" sz="1800" dirty="0" err="1">
                <a:solidFill>
                  <a:schemeClr val="tx1"/>
                </a:solidFill>
              </a:rPr>
              <a:t>of</a:t>
            </a:r>
            <a:r>
              <a:rPr lang="de-DE" sz="1800" dirty="0">
                <a:solidFill>
                  <a:schemeClr val="tx1"/>
                </a:solidFill>
              </a:rPr>
              <a:t> </a:t>
            </a:r>
            <a:r>
              <a:rPr lang="de-DE" sz="1800" dirty="0" err="1">
                <a:solidFill>
                  <a:schemeClr val="tx1"/>
                </a:solidFill>
              </a:rPr>
              <a:t>colour</a:t>
            </a:r>
            <a:r>
              <a:rPr lang="de-DE" sz="1800" dirty="0">
                <a:solidFill>
                  <a:schemeClr val="tx1"/>
                </a:solidFill>
              </a:rPr>
              <a:t> </a:t>
            </a:r>
            <a:r>
              <a:rPr lang="de-DE" sz="1800" dirty="0" err="1">
                <a:solidFill>
                  <a:schemeClr val="tx1"/>
                </a:solidFill>
              </a:rPr>
              <a:t>as</a:t>
            </a:r>
            <a:r>
              <a:rPr lang="de-DE" sz="1800" dirty="0">
                <a:solidFill>
                  <a:schemeClr val="tx1"/>
                </a:solidFill>
              </a:rPr>
              <a:t> </a:t>
            </a:r>
            <a:r>
              <a:rPr lang="de-DE" sz="1800" dirty="0" err="1">
                <a:solidFill>
                  <a:schemeClr val="tx1"/>
                </a:solidFill>
              </a:rPr>
              <a:t>defined</a:t>
            </a:r>
            <a:r>
              <a:rPr lang="de-DE" sz="1800" dirty="0">
                <a:solidFill>
                  <a:schemeClr val="tx1"/>
                </a:solidFill>
              </a:rPr>
              <a:t> in R48</a:t>
            </a:r>
          </a:p>
        </p:txBody>
      </p:sp>
      <p:sp>
        <p:nvSpPr>
          <p:cNvPr id="8" name="Freccia a destra 7">
            <a:extLst>
              <a:ext uri="{FF2B5EF4-FFF2-40B4-BE49-F238E27FC236}">
                <a16:creationId xmlns:a16="http://schemas.microsoft.com/office/drawing/2014/main" id="{5B170EC6-CD90-4433-BC20-DD5D13FE0248}"/>
              </a:ext>
            </a:extLst>
          </p:cNvPr>
          <p:cNvSpPr/>
          <p:nvPr/>
        </p:nvSpPr>
        <p:spPr>
          <a:xfrm>
            <a:off x="5303912" y="2690320"/>
            <a:ext cx="1674545" cy="712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Replaced</a:t>
            </a:r>
            <a:r>
              <a:rPr lang="it-IT" dirty="0"/>
              <a:t> by</a:t>
            </a:r>
          </a:p>
        </p:txBody>
      </p:sp>
      <p:sp>
        <p:nvSpPr>
          <p:cNvPr id="10" name="Rettangolo 9">
            <a:extLst>
              <a:ext uri="{FF2B5EF4-FFF2-40B4-BE49-F238E27FC236}">
                <a16:creationId xmlns:a16="http://schemas.microsoft.com/office/drawing/2014/main" id="{4146490E-3DFE-4DEE-AC0B-BB3497EA0807}"/>
              </a:ext>
            </a:extLst>
          </p:cNvPr>
          <p:cNvSpPr/>
          <p:nvPr/>
        </p:nvSpPr>
        <p:spPr>
          <a:xfrm>
            <a:off x="191344" y="2080879"/>
            <a:ext cx="4989995" cy="2197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CF71C9BF-B9BD-4FCE-9CBE-2A3852337C2B}"/>
              </a:ext>
            </a:extLst>
          </p:cNvPr>
          <p:cNvSpPr/>
          <p:nvPr/>
        </p:nvSpPr>
        <p:spPr>
          <a:xfrm>
            <a:off x="7101030" y="1724853"/>
            <a:ext cx="4850615" cy="3287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D42E9BEE-252E-414D-A2B4-38746DD4CD83}"/>
              </a:ext>
            </a:extLst>
          </p:cNvPr>
          <p:cNvSpPr txBox="1"/>
          <p:nvPr/>
        </p:nvSpPr>
        <p:spPr>
          <a:xfrm>
            <a:off x="320745" y="5678993"/>
            <a:ext cx="7382271" cy="584775"/>
          </a:xfrm>
          <a:prstGeom prst="rect">
            <a:avLst/>
          </a:prstGeom>
          <a:noFill/>
        </p:spPr>
        <p:txBody>
          <a:bodyPr wrap="square">
            <a:spAutoFit/>
          </a:bodyPr>
          <a:lstStyle/>
          <a:p>
            <a:r>
              <a:rPr lang="de-DE" sz="1600" b="1" dirty="0" err="1">
                <a:solidFill>
                  <a:schemeClr val="tx1"/>
                </a:solidFill>
              </a:rPr>
              <a:t>Justification</a:t>
            </a:r>
            <a:endParaRPr lang="de-DE" sz="1600" b="1" dirty="0">
              <a:solidFill>
                <a:schemeClr val="tx1"/>
              </a:solidFill>
            </a:endParaRPr>
          </a:p>
          <a:p>
            <a:r>
              <a:rPr lang="de-DE" sz="1600" dirty="0">
                <a:solidFill>
                  <a:schemeClr val="tx1"/>
                </a:solidFill>
              </a:rPr>
              <a:t>State-</a:t>
            </a:r>
            <a:r>
              <a:rPr lang="de-DE" sz="1600" dirty="0" err="1">
                <a:solidFill>
                  <a:schemeClr val="tx1"/>
                </a:solidFill>
              </a:rPr>
              <a:t>of</a:t>
            </a:r>
            <a:r>
              <a:rPr lang="de-DE" sz="1600" dirty="0">
                <a:solidFill>
                  <a:schemeClr val="tx1"/>
                </a:solidFill>
              </a:rPr>
              <a:t>-</a:t>
            </a:r>
            <a:r>
              <a:rPr lang="de-DE" sz="1600" dirty="0" err="1">
                <a:solidFill>
                  <a:schemeClr val="tx1"/>
                </a:solidFill>
              </a:rPr>
              <a:t>the</a:t>
            </a:r>
            <a:r>
              <a:rPr lang="de-DE" sz="1600" dirty="0">
                <a:solidFill>
                  <a:schemeClr val="tx1"/>
                </a:solidFill>
              </a:rPr>
              <a:t>-art </a:t>
            </a:r>
            <a:r>
              <a:rPr lang="de-DE" sz="1600" dirty="0" err="1">
                <a:solidFill>
                  <a:schemeClr val="tx1"/>
                </a:solidFill>
              </a:rPr>
              <a:t>test</a:t>
            </a:r>
            <a:r>
              <a:rPr lang="de-DE" sz="1600" dirty="0">
                <a:solidFill>
                  <a:schemeClr val="tx1"/>
                </a:solidFill>
              </a:rPr>
              <a:t>, </a:t>
            </a:r>
            <a:r>
              <a:rPr lang="de-DE" sz="1600" dirty="0" err="1">
                <a:solidFill>
                  <a:schemeClr val="tx1"/>
                </a:solidFill>
              </a:rPr>
              <a:t>defined</a:t>
            </a:r>
            <a:r>
              <a:rPr lang="de-DE" sz="1600" dirty="0">
                <a:solidFill>
                  <a:schemeClr val="tx1"/>
                </a:solidFill>
              </a:rPr>
              <a:t> </a:t>
            </a:r>
            <a:r>
              <a:rPr lang="de-DE" sz="1600" dirty="0" err="1">
                <a:solidFill>
                  <a:schemeClr val="tx1"/>
                </a:solidFill>
              </a:rPr>
              <a:t>parameters</a:t>
            </a:r>
            <a:r>
              <a:rPr lang="de-DE" sz="1600" dirty="0">
                <a:solidFill>
                  <a:schemeClr val="tx1"/>
                </a:solidFill>
              </a:rPr>
              <a:t> in </a:t>
            </a:r>
            <a:r>
              <a:rPr lang="de-DE" sz="1600" dirty="0" err="1">
                <a:solidFill>
                  <a:schemeClr val="tx1"/>
                </a:solidFill>
              </a:rPr>
              <a:t>referenced</a:t>
            </a:r>
            <a:r>
              <a:rPr lang="de-DE" sz="1600" dirty="0">
                <a:solidFill>
                  <a:schemeClr val="tx1"/>
                </a:solidFill>
              </a:rPr>
              <a:t> ISO 4892-2:2013</a:t>
            </a:r>
          </a:p>
        </p:txBody>
      </p:sp>
      <p:grpSp>
        <p:nvGrpSpPr>
          <p:cNvPr id="12" name="Group 45">
            <a:extLst>
              <a:ext uri="{FF2B5EF4-FFF2-40B4-BE49-F238E27FC236}">
                <a16:creationId xmlns:a16="http://schemas.microsoft.com/office/drawing/2014/main" id="{C3D461E4-3D38-46EF-A52E-89E42DA78752}"/>
              </a:ext>
            </a:extLst>
          </p:cNvPr>
          <p:cNvGrpSpPr/>
          <p:nvPr/>
        </p:nvGrpSpPr>
        <p:grpSpPr>
          <a:xfrm>
            <a:off x="689880" y="173403"/>
            <a:ext cx="576000" cy="585125"/>
            <a:chOff x="689880" y="173403"/>
            <a:chExt cx="576000" cy="585125"/>
          </a:xfrm>
        </p:grpSpPr>
        <p:sp>
          <p:nvSpPr>
            <p:cNvPr id="14" name="CustomShape 4">
              <a:extLst>
                <a:ext uri="{FF2B5EF4-FFF2-40B4-BE49-F238E27FC236}">
                  <a16:creationId xmlns:a16="http://schemas.microsoft.com/office/drawing/2014/main" id="{AEED7E94-6812-49DB-8C14-A2343E86F376}"/>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5" name="CustomShape 5">
              <a:extLst>
                <a:ext uri="{FF2B5EF4-FFF2-40B4-BE49-F238E27FC236}">
                  <a16:creationId xmlns:a16="http://schemas.microsoft.com/office/drawing/2014/main" id="{76C0EE68-D5DA-4DF5-B624-18E26E3EC94D}"/>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6" name="CustomShape 13">
            <a:extLst>
              <a:ext uri="{FF2B5EF4-FFF2-40B4-BE49-F238E27FC236}">
                <a16:creationId xmlns:a16="http://schemas.microsoft.com/office/drawing/2014/main" id="{B2660BE7-971E-42CC-BD68-BF77E90B3BAF}"/>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5</a:t>
            </a:fld>
            <a:endParaRPr lang="de-DE" sz="1000" b="0" strike="noStrike" spc="-1" dirty="0">
              <a:latin typeface="Arial"/>
            </a:endParaRPr>
          </a:p>
        </p:txBody>
      </p:sp>
      <p:sp>
        <p:nvSpPr>
          <p:cNvPr id="17" name="Titel 1">
            <a:extLst>
              <a:ext uri="{FF2B5EF4-FFF2-40B4-BE49-F238E27FC236}">
                <a16:creationId xmlns:a16="http://schemas.microsoft.com/office/drawing/2014/main" id="{F9BA0F5E-7EB9-496C-9B6F-3C2CA9411200}"/>
              </a:ext>
            </a:extLst>
          </p:cNvPr>
          <p:cNvSpPr txBox="1">
            <a:spLocks/>
          </p:cNvSpPr>
          <p:nvPr/>
        </p:nvSpPr>
        <p:spPr>
          <a:xfrm>
            <a:off x="6463653" y="173403"/>
            <a:ext cx="5495439" cy="584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3600" b="1" dirty="0">
                <a:latin typeface="+mn-lt"/>
              </a:rPr>
              <a:t>Resistance </a:t>
            </a:r>
            <a:r>
              <a:rPr lang="de-DE" sz="3600" b="1" dirty="0" err="1">
                <a:latin typeface="+mn-lt"/>
              </a:rPr>
              <a:t>to</a:t>
            </a:r>
            <a:r>
              <a:rPr lang="de-DE" sz="3600" b="1" dirty="0">
                <a:latin typeface="+mn-lt"/>
              </a:rPr>
              <a:t> </a:t>
            </a:r>
            <a:r>
              <a:rPr lang="de-DE" sz="3600" b="1" dirty="0" err="1">
                <a:latin typeface="+mn-lt"/>
              </a:rPr>
              <a:t>weathering</a:t>
            </a:r>
            <a:endParaRPr lang="de-DE" sz="1600" dirty="0">
              <a:latin typeface="+mn-lt"/>
            </a:endParaRPr>
          </a:p>
        </p:txBody>
      </p:sp>
    </p:spTree>
    <p:extLst>
      <p:ext uri="{BB962C8B-B14F-4D97-AF65-F5344CB8AC3E}">
        <p14:creationId xmlns:p14="http://schemas.microsoft.com/office/powerpoint/2010/main" val="273025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nvSpPr>
        <p:spPr>
          <a:xfrm>
            <a:off x="418202" y="1837306"/>
            <a:ext cx="8534400" cy="3615267"/>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de-DE" b="1" dirty="0">
                <a:solidFill>
                  <a:schemeClr val="tx1"/>
                </a:solidFill>
              </a:rPr>
              <a:t>Method </a:t>
            </a:r>
            <a:r>
              <a:rPr lang="de-DE" b="1" u="sng" dirty="0" err="1">
                <a:solidFill>
                  <a:schemeClr val="tx1"/>
                </a:solidFill>
              </a:rPr>
              <a:t>applicable</a:t>
            </a:r>
            <a:r>
              <a:rPr lang="de-DE" b="1" dirty="0">
                <a:solidFill>
                  <a:schemeClr val="tx1"/>
                </a:solidFill>
              </a:rPr>
              <a:t> </a:t>
            </a:r>
            <a:r>
              <a:rPr lang="de-DE" b="1" dirty="0" err="1">
                <a:solidFill>
                  <a:schemeClr val="tx1"/>
                </a:solidFill>
              </a:rPr>
              <a:t>for</a:t>
            </a:r>
            <a:r>
              <a:rPr lang="de-DE" b="1" dirty="0">
                <a:solidFill>
                  <a:schemeClr val="tx1"/>
                </a:solidFill>
              </a:rPr>
              <a:t> retro-</a:t>
            </a:r>
            <a:r>
              <a:rPr lang="de-DE" b="1" dirty="0" err="1">
                <a:solidFill>
                  <a:schemeClr val="tx1"/>
                </a:solidFill>
              </a:rPr>
              <a:t>reflective</a:t>
            </a:r>
            <a:r>
              <a:rPr lang="de-DE" b="1" dirty="0">
                <a:solidFill>
                  <a:schemeClr val="tx1"/>
                </a:solidFill>
              </a:rPr>
              <a:t> </a:t>
            </a:r>
            <a:r>
              <a:rPr lang="de-DE" b="1" dirty="0" err="1">
                <a:solidFill>
                  <a:schemeClr val="tx1"/>
                </a:solidFill>
              </a:rPr>
              <a:t>sheeting</a:t>
            </a:r>
            <a:r>
              <a:rPr lang="de-DE" b="1" dirty="0">
                <a:solidFill>
                  <a:schemeClr val="tx1"/>
                </a:solidFill>
              </a:rPr>
              <a:t> material </a:t>
            </a:r>
            <a:r>
              <a:rPr lang="de-DE" b="1" dirty="0" err="1">
                <a:solidFill>
                  <a:schemeClr val="tx1"/>
                </a:solidFill>
              </a:rPr>
              <a:t>used</a:t>
            </a:r>
            <a:r>
              <a:rPr lang="de-DE" b="1" dirty="0">
                <a:solidFill>
                  <a:schemeClr val="tx1"/>
                </a:solidFill>
              </a:rPr>
              <a:t> </a:t>
            </a:r>
            <a:r>
              <a:rPr lang="de-DE" b="1" dirty="0" err="1">
                <a:solidFill>
                  <a:schemeClr val="tx1"/>
                </a:solidFill>
              </a:rPr>
              <a:t>for</a:t>
            </a:r>
            <a:endParaRPr lang="de-DE" b="1" dirty="0">
              <a:solidFill>
                <a:schemeClr val="tx1"/>
              </a:solidFill>
            </a:endParaRPr>
          </a:p>
          <a:p>
            <a:pPr lvl="1"/>
            <a:r>
              <a:rPr lang="de-DE" dirty="0">
                <a:solidFill>
                  <a:schemeClr val="tx1"/>
                </a:solidFill>
              </a:rPr>
              <a:t>Retro-</a:t>
            </a:r>
            <a:r>
              <a:rPr lang="de-DE" dirty="0" err="1">
                <a:solidFill>
                  <a:schemeClr val="tx1"/>
                </a:solidFill>
              </a:rPr>
              <a:t>reflective</a:t>
            </a:r>
            <a:r>
              <a:rPr lang="de-DE" dirty="0">
                <a:solidFill>
                  <a:schemeClr val="tx1"/>
                </a:solidFill>
              </a:rPr>
              <a:t> </a:t>
            </a:r>
            <a:r>
              <a:rPr lang="de-DE" dirty="0" err="1">
                <a:solidFill>
                  <a:schemeClr val="tx1"/>
                </a:solidFill>
              </a:rPr>
              <a:t>markings</a:t>
            </a:r>
            <a:r>
              <a:rPr lang="de-DE" dirty="0">
                <a:solidFill>
                  <a:schemeClr val="tx1"/>
                </a:solidFill>
              </a:rPr>
              <a:t> </a:t>
            </a:r>
            <a:r>
              <a:rPr lang="de-DE" dirty="0" err="1">
                <a:solidFill>
                  <a:schemeClr val="tx1"/>
                </a:solidFill>
              </a:rPr>
              <a:t>of</a:t>
            </a:r>
            <a:endParaRPr lang="de-DE" dirty="0">
              <a:solidFill>
                <a:schemeClr val="tx1"/>
              </a:solidFill>
            </a:endParaRPr>
          </a:p>
          <a:p>
            <a:pPr lvl="1"/>
            <a:r>
              <a:rPr lang="de-DE" dirty="0" err="1">
                <a:solidFill>
                  <a:schemeClr val="tx1"/>
                </a:solidFill>
              </a:rPr>
              <a:t>Classes</a:t>
            </a:r>
            <a:r>
              <a:rPr lang="de-DE" dirty="0">
                <a:solidFill>
                  <a:schemeClr val="tx1"/>
                </a:solidFill>
              </a:rPr>
              <a:t> C, D, E, F</a:t>
            </a:r>
          </a:p>
          <a:p>
            <a:pPr lvl="1"/>
            <a:r>
              <a:rPr lang="de-DE" dirty="0" err="1">
                <a:solidFill>
                  <a:schemeClr val="tx1"/>
                </a:solidFill>
              </a:rPr>
              <a:t>Classes</a:t>
            </a:r>
            <a:r>
              <a:rPr lang="de-DE" dirty="0">
                <a:solidFill>
                  <a:schemeClr val="tx1"/>
                </a:solidFill>
              </a:rPr>
              <a:t> 1, 2, 3, 4, 5</a:t>
            </a:r>
          </a:p>
          <a:p>
            <a:pPr lvl="1"/>
            <a:r>
              <a:rPr lang="de-DE" dirty="0" err="1">
                <a:solidFill>
                  <a:schemeClr val="tx1"/>
                </a:solidFill>
              </a:rPr>
              <a:t>and</a:t>
            </a:r>
            <a:r>
              <a:rPr lang="de-DE" dirty="0">
                <a:solidFill>
                  <a:schemeClr val="tx1"/>
                </a:solidFill>
              </a:rPr>
              <a:t> SMV Class 1 </a:t>
            </a:r>
            <a:r>
              <a:rPr lang="de-DE" dirty="0" err="1">
                <a:solidFill>
                  <a:schemeClr val="tx1"/>
                </a:solidFill>
              </a:rPr>
              <a:t>and</a:t>
            </a:r>
            <a:r>
              <a:rPr lang="de-DE" dirty="0">
                <a:solidFill>
                  <a:schemeClr val="tx1"/>
                </a:solidFill>
              </a:rPr>
              <a:t> 2</a:t>
            </a:r>
          </a:p>
          <a:p>
            <a:pPr lvl="1"/>
            <a:endParaRPr lang="de-DE" dirty="0">
              <a:solidFill>
                <a:schemeClr val="tx1"/>
              </a:solidFill>
            </a:endParaRPr>
          </a:p>
          <a:p>
            <a:r>
              <a:rPr lang="de-DE" b="1" dirty="0">
                <a:solidFill>
                  <a:schemeClr val="tx1"/>
                </a:solidFill>
              </a:rPr>
              <a:t>Method </a:t>
            </a:r>
            <a:r>
              <a:rPr lang="de-DE" b="1" u="sng" dirty="0">
                <a:solidFill>
                  <a:schemeClr val="tx1"/>
                </a:solidFill>
              </a:rPr>
              <a:t>NOT </a:t>
            </a:r>
            <a:r>
              <a:rPr lang="de-DE" b="1" u="sng" dirty="0" err="1">
                <a:solidFill>
                  <a:schemeClr val="tx1"/>
                </a:solidFill>
              </a:rPr>
              <a:t>applicable</a:t>
            </a:r>
            <a:r>
              <a:rPr lang="de-DE" b="1" dirty="0">
                <a:solidFill>
                  <a:schemeClr val="tx1"/>
                </a:solidFill>
              </a:rPr>
              <a:t> </a:t>
            </a:r>
            <a:r>
              <a:rPr lang="de-DE" b="1" dirty="0" err="1">
                <a:solidFill>
                  <a:schemeClr val="tx1"/>
                </a:solidFill>
              </a:rPr>
              <a:t>for</a:t>
            </a:r>
            <a:r>
              <a:rPr lang="de-DE" b="1" dirty="0">
                <a:solidFill>
                  <a:schemeClr val="tx1"/>
                </a:solidFill>
              </a:rPr>
              <a:t> retro-</a:t>
            </a:r>
            <a:r>
              <a:rPr lang="de-DE" b="1" dirty="0" err="1">
                <a:solidFill>
                  <a:schemeClr val="tx1"/>
                </a:solidFill>
              </a:rPr>
              <a:t>reflectors</a:t>
            </a:r>
            <a:r>
              <a:rPr lang="de-DE" b="1" dirty="0">
                <a:solidFill>
                  <a:schemeClr val="tx1"/>
                </a:solidFill>
              </a:rPr>
              <a:t> </a:t>
            </a:r>
            <a:r>
              <a:rPr lang="de-DE" b="1" dirty="0" err="1">
                <a:solidFill>
                  <a:schemeClr val="tx1"/>
                </a:solidFill>
              </a:rPr>
              <a:t>of</a:t>
            </a:r>
            <a:endParaRPr lang="de-DE" b="1" dirty="0">
              <a:solidFill>
                <a:schemeClr val="tx1"/>
              </a:solidFill>
            </a:endParaRPr>
          </a:p>
          <a:p>
            <a:pPr lvl="1"/>
            <a:r>
              <a:rPr lang="de-DE" dirty="0">
                <a:solidFill>
                  <a:schemeClr val="tx1"/>
                </a:solidFill>
              </a:rPr>
              <a:t>Classes IA, IB, IIIA, IIIB and IVA</a:t>
            </a:r>
          </a:p>
          <a:p>
            <a:pPr lvl="1"/>
            <a:r>
              <a:rPr lang="de-DE" dirty="0" err="1">
                <a:solidFill>
                  <a:schemeClr val="tx1"/>
                </a:solidFill>
              </a:rPr>
              <a:t>Advance</a:t>
            </a:r>
            <a:r>
              <a:rPr lang="de-DE" dirty="0">
                <a:solidFill>
                  <a:schemeClr val="tx1"/>
                </a:solidFill>
              </a:rPr>
              <a:t> </a:t>
            </a:r>
            <a:r>
              <a:rPr lang="de-DE" dirty="0" err="1">
                <a:solidFill>
                  <a:schemeClr val="tx1"/>
                </a:solidFill>
              </a:rPr>
              <a:t>Warning</a:t>
            </a:r>
            <a:r>
              <a:rPr lang="de-DE" dirty="0">
                <a:solidFill>
                  <a:schemeClr val="tx1"/>
                </a:solidFill>
              </a:rPr>
              <a:t> </a:t>
            </a:r>
            <a:r>
              <a:rPr lang="de-DE" dirty="0" err="1">
                <a:solidFill>
                  <a:schemeClr val="tx1"/>
                </a:solidFill>
              </a:rPr>
              <a:t>Triangle</a:t>
            </a:r>
            <a:r>
              <a:rPr lang="de-DE" dirty="0">
                <a:solidFill>
                  <a:schemeClr val="tx1"/>
                </a:solidFill>
              </a:rPr>
              <a:t> </a:t>
            </a:r>
            <a:r>
              <a:rPr lang="de-DE" dirty="0" err="1">
                <a:solidFill>
                  <a:schemeClr val="tx1"/>
                </a:solidFill>
              </a:rPr>
              <a:t>of</a:t>
            </a:r>
            <a:r>
              <a:rPr lang="de-DE" dirty="0">
                <a:solidFill>
                  <a:schemeClr val="tx1"/>
                </a:solidFill>
              </a:rPr>
              <a:t> Type 1 </a:t>
            </a:r>
            <a:r>
              <a:rPr lang="de-DE" dirty="0" err="1">
                <a:solidFill>
                  <a:schemeClr val="tx1"/>
                </a:solidFill>
              </a:rPr>
              <a:t>and</a:t>
            </a:r>
            <a:r>
              <a:rPr lang="de-DE" dirty="0">
                <a:solidFill>
                  <a:schemeClr val="tx1"/>
                </a:solidFill>
              </a:rPr>
              <a:t> 2</a:t>
            </a:r>
          </a:p>
        </p:txBody>
      </p:sp>
      <p:grpSp>
        <p:nvGrpSpPr>
          <p:cNvPr id="5" name="Group 45">
            <a:extLst>
              <a:ext uri="{FF2B5EF4-FFF2-40B4-BE49-F238E27FC236}">
                <a16:creationId xmlns:a16="http://schemas.microsoft.com/office/drawing/2014/main" id="{EAB47AEC-A320-48AF-9EC0-88B3B9866BDB}"/>
              </a:ext>
            </a:extLst>
          </p:cNvPr>
          <p:cNvGrpSpPr/>
          <p:nvPr/>
        </p:nvGrpSpPr>
        <p:grpSpPr>
          <a:xfrm>
            <a:off x="689880" y="173403"/>
            <a:ext cx="576000" cy="585125"/>
            <a:chOff x="689880" y="173403"/>
            <a:chExt cx="576000" cy="585125"/>
          </a:xfrm>
        </p:grpSpPr>
        <p:sp>
          <p:nvSpPr>
            <p:cNvPr id="6" name="CustomShape 4">
              <a:extLst>
                <a:ext uri="{FF2B5EF4-FFF2-40B4-BE49-F238E27FC236}">
                  <a16:creationId xmlns:a16="http://schemas.microsoft.com/office/drawing/2014/main" id="{B999CEE2-9CD2-4F34-BD5D-77A109ABB493}"/>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7" name="CustomShape 5">
              <a:extLst>
                <a:ext uri="{FF2B5EF4-FFF2-40B4-BE49-F238E27FC236}">
                  <a16:creationId xmlns:a16="http://schemas.microsoft.com/office/drawing/2014/main" id="{D6351C48-29A0-443A-8026-C530917ED87D}"/>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8" name="Titel 1">
            <a:extLst>
              <a:ext uri="{FF2B5EF4-FFF2-40B4-BE49-F238E27FC236}">
                <a16:creationId xmlns:a16="http://schemas.microsoft.com/office/drawing/2014/main" id="{235FE0AE-F805-4835-995D-400CA4649593}"/>
              </a:ext>
            </a:extLst>
          </p:cNvPr>
          <p:cNvSpPr txBox="1">
            <a:spLocks/>
          </p:cNvSpPr>
          <p:nvPr/>
        </p:nvSpPr>
        <p:spPr>
          <a:xfrm>
            <a:off x="6463653" y="173403"/>
            <a:ext cx="5495439" cy="584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3600" b="1" dirty="0">
                <a:latin typeface="+mn-lt"/>
              </a:rPr>
              <a:t>Resistance </a:t>
            </a:r>
            <a:r>
              <a:rPr lang="de-DE" sz="3600" b="1" dirty="0" err="1">
                <a:latin typeface="+mn-lt"/>
              </a:rPr>
              <a:t>to</a:t>
            </a:r>
            <a:r>
              <a:rPr lang="de-DE" sz="3600" b="1" dirty="0">
                <a:latin typeface="+mn-lt"/>
              </a:rPr>
              <a:t> </a:t>
            </a:r>
            <a:r>
              <a:rPr lang="de-DE" sz="3600" b="1" dirty="0" err="1">
                <a:latin typeface="+mn-lt"/>
              </a:rPr>
              <a:t>weathering</a:t>
            </a:r>
            <a:endParaRPr lang="de-DE" sz="1600" dirty="0">
              <a:latin typeface="+mn-lt"/>
            </a:endParaRPr>
          </a:p>
        </p:txBody>
      </p:sp>
      <p:sp>
        <p:nvSpPr>
          <p:cNvPr id="9" name="CustomShape 13">
            <a:extLst>
              <a:ext uri="{FF2B5EF4-FFF2-40B4-BE49-F238E27FC236}">
                <a16:creationId xmlns:a16="http://schemas.microsoft.com/office/drawing/2014/main" id="{41CC60AD-BA95-499D-8AD7-336BC1166AB5}"/>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6</a:t>
            </a:fld>
            <a:endParaRPr lang="de-DE" sz="1000" b="0" strike="noStrike" spc="-1" dirty="0">
              <a:latin typeface="Arial"/>
            </a:endParaRPr>
          </a:p>
        </p:txBody>
      </p:sp>
    </p:spTree>
    <p:extLst>
      <p:ext uri="{BB962C8B-B14F-4D97-AF65-F5344CB8AC3E}">
        <p14:creationId xmlns:p14="http://schemas.microsoft.com/office/powerpoint/2010/main" val="369461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txBox="1">
            <a:spLocks/>
          </p:cNvSpPr>
          <p:nvPr/>
        </p:nvSpPr>
        <p:spPr>
          <a:xfrm>
            <a:off x="551384" y="1268760"/>
            <a:ext cx="10560203" cy="4896544"/>
          </a:xfrm>
          <a:prstGeom prst="rect">
            <a:avLst/>
          </a:prstGeom>
        </p:spPr>
        <p:txBody>
          <a:bodyP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20000"/>
              </a:lnSpc>
              <a:spcAft>
                <a:spcPts val="600"/>
              </a:spcAft>
            </a:pPr>
            <a:r>
              <a:rPr lang="de-DE" sz="2000" b="1" dirty="0"/>
              <a:t>Adjustment </a:t>
            </a:r>
            <a:r>
              <a:rPr lang="de-DE" sz="2000" b="1" dirty="0" err="1"/>
              <a:t>of</a:t>
            </a:r>
            <a:r>
              <a:rPr lang="de-DE" sz="2000" b="1" dirty="0"/>
              <a:t> </a:t>
            </a:r>
            <a:r>
              <a:rPr lang="de-DE" sz="2000" b="1" dirty="0" err="1"/>
              <a:t>the</a:t>
            </a:r>
            <a:r>
              <a:rPr lang="de-DE" sz="2000" b="1" dirty="0"/>
              <a:t> </a:t>
            </a:r>
            <a:r>
              <a:rPr lang="de-DE" sz="2000" b="1" dirty="0" err="1"/>
              <a:t>sizes</a:t>
            </a:r>
            <a:r>
              <a:rPr lang="de-DE" sz="2000" b="1" dirty="0"/>
              <a:t> </a:t>
            </a:r>
            <a:r>
              <a:rPr lang="de-DE" sz="2000" b="1" dirty="0" err="1"/>
              <a:t>of</a:t>
            </a:r>
            <a:r>
              <a:rPr lang="de-DE" sz="2000" b="1" dirty="0"/>
              <a:t> </a:t>
            </a:r>
            <a:r>
              <a:rPr lang="de-DE" sz="2000" b="1" dirty="0" err="1"/>
              <a:t>the</a:t>
            </a:r>
            <a:r>
              <a:rPr lang="de-DE" sz="2000" b="1" dirty="0"/>
              <a:t> </a:t>
            </a:r>
            <a:r>
              <a:rPr lang="de-DE" sz="2000" b="1" dirty="0" err="1"/>
              <a:t>approval</a:t>
            </a:r>
            <a:r>
              <a:rPr lang="de-DE" sz="2000" b="1" dirty="0"/>
              <a:t> </a:t>
            </a:r>
            <a:r>
              <a:rPr lang="de-DE" sz="2000" b="1" dirty="0" err="1"/>
              <a:t>marks</a:t>
            </a:r>
            <a:endParaRPr lang="de-DE" sz="2000" b="1" dirty="0"/>
          </a:p>
          <a:p>
            <a:pPr lvl="1">
              <a:lnSpc>
                <a:spcPct val="120000"/>
              </a:lnSpc>
              <a:spcAft>
                <a:spcPts val="600"/>
              </a:spcAft>
            </a:pPr>
            <a:r>
              <a:rPr lang="en-GB" sz="2000" dirty="0"/>
              <a:t>In Table 1, to reduce the number of minimum sizes of “a”:</a:t>
            </a:r>
            <a:br>
              <a:rPr lang="en-GB" sz="2000" dirty="0"/>
            </a:br>
            <a:r>
              <a:rPr lang="en-GB" sz="2000" dirty="0"/>
              <a:t>- the value “4 mm” will become “5 mm”</a:t>
            </a:r>
            <a:br>
              <a:rPr lang="en-GB" sz="2000" dirty="0"/>
            </a:br>
            <a:r>
              <a:rPr lang="en-GB" sz="2000" dirty="0"/>
              <a:t>- the value “12 mm” will become “8 mm”</a:t>
            </a:r>
          </a:p>
          <a:p>
            <a:pPr lvl="1">
              <a:lnSpc>
                <a:spcPct val="120000"/>
              </a:lnSpc>
              <a:spcAft>
                <a:spcPts val="600"/>
              </a:spcAft>
            </a:pPr>
            <a:endParaRPr lang="de-DE" sz="2000" dirty="0"/>
          </a:p>
          <a:p>
            <a:pPr lvl="1">
              <a:lnSpc>
                <a:spcPct val="120000"/>
              </a:lnSpc>
              <a:spcAft>
                <a:spcPts val="600"/>
              </a:spcAft>
            </a:pPr>
            <a:endParaRPr lang="de-DE" sz="2000" dirty="0"/>
          </a:p>
          <a:p>
            <a:pPr>
              <a:lnSpc>
                <a:spcPct val="120000"/>
              </a:lnSpc>
              <a:spcAft>
                <a:spcPts val="600"/>
              </a:spcAft>
            </a:pPr>
            <a:r>
              <a:rPr lang="de-DE" sz="2000" b="1" dirty="0" err="1"/>
              <a:t>Changes</a:t>
            </a:r>
            <a:r>
              <a:rPr lang="de-DE" sz="2000" b="1" dirty="0"/>
              <a:t> in </a:t>
            </a:r>
            <a:r>
              <a:rPr lang="de-DE" sz="2000" b="1" dirty="0" err="1"/>
              <a:t>the</a:t>
            </a:r>
            <a:r>
              <a:rPr lang="de-DE" sz="2000" b="1" dirty="0"/>
              <a:t> </a:t>
            </a:r>
            <a:r>
              <a:rPr lang="de-DE" sz="2000" b="1" dirty="0" err="1"/>
              <a:t>examples</a:t>
            </a:r>
            <a:r>
              <a:rPr lang="de-DE" sz="2000" b="1" dirty="0"/>
              <a:t> </a:t>
            </a:r>
            <a:r>
              <a:rPr lang="de-DE" sz="2000" b="1" dirty="0" err="1"/>
              <a:t>of</a:t>
            </a:r>
            <a:r>
              <a:rPr lang="de-DE" sz="2000" b="1" dirty="0"/>
              <a:t> </a:t>
            </a:r>
            <a:r>
              <a:rPr lang="de-DE" sz="2000" b="1" dirty="0" err="1"/>
              <a:t>the</a:t>
            </a:r>
            <a:r>
              <a:rPr lang="de-DE" sz="2000" b="1" dirty="0"/>
              <a:t> </a:t>
            </a:r>
            <a:r>
              <a:rPr lang="de-DE" sz="2000" b="1" dirty="0" err="1"/>
              <a:t>approval</a:t>
            </a:r>
            <a:r>
              <a:rPr lang="de-DE" sz="2000" b="1" dirty="0"/>
              <a:t> </a:t>
            </a:r>
            <a:r>
              <a:rPr lang="de-DE" sz="2000" b="1" dirty="0" err="1"/>
              <a:t>markings</a:t>
            </a:r>
            <a:r>
              <a:rPr lang="de-DE" sz="2000" b="1" dirty="0"/>
              <a:t> </a:t>
            </a:r>
            <a:r>
              <a:rPr lang="de-DE" sz="2000" b="1" dirty="0" err="1"/>
              <a:t>arrangement</a:t>
            </a:r>
            <a:endParaRPr lang="de-DE" sz="2000" b="1" dirty="0"/>
          </a:p>
          <a:p>
            <a:pPr lvl="1">
              <a:lnSpc>
                <a:spcPct val="120000"/>
              </a:lnSpc>
              <a:spcAft>
                <a:spcPts val="600"/>
              </a:spcAft>
            </a:pPr>
            <a:r>
              <a:rPr lang="de-DE" sz="2000" dirty="0"/>
              <a:t>- Space </a:t>
            </a:r>
            <a:r>
              <a:rPr lang="de-DE" sz="2000" dirty="0" err="1"/>
              <a:t>removed</a:t>
            </a:r>
            <a:r>
              <a:rPr lang="de-DE" sz="2000" dirty="0"/>
              <a:t> </a:t>
            </a:r>
            <a:r>
              <a:rPr lang="de-DE" sz="2000" dirty="0" err="1"/>
              <a:t>for</a:t>
            </a:r>
            <a:r>
              <a:rPr lang="de-DE" sz="2000" dirty="0"/>
              <a:t> </a:t>
            </a:r>
            <a:r>
              <a:rPr lang="de-DE" sz="2000" dirty="0" err="1"/>
              <a:t>class</a:t>
            </a:r>
            <a:r>
              <a:rPr lang="de-DE" sz="2000" dirty="0"/>
              <a:t> IIIA</a:t>
            </a:r>
          </a:p>
          <a:p>
            <a:pPr lvl="1">
              <a:lnSpc>
                <a:spcPct val="120000"/>
              </a:lnSpc>
              <a:spcAft>
                <a:spcPts val="600"/>
              </a:spcAft>
            </a:pPr>
            <a:r>
              <a:rPr lang="de-DE" sz="2000" dirty="0"/>
              <a:t>- Size </a:t>
            </a:r>
            <a:r>
              <a:rPr lang="de-DE" sz="2000" dirty="0" err="1"/>
              <a:t>aligned</a:t>
            </a:r>
            <a:endParaRPr lang="de-DE" sz="2000" dirty="0"/>
          </a:p>
          <a:p>
            <a:pPr lvl="1">
              <a:lnSpc>
                <a:spcPct val="120000"/>
              </a:lnSpc>
              <a:spcAft>
                <a:spcPts val="600"/>
              </a:spcAft>
            </a:pPr>
            <a:r>
              <a:rPr lang="en-GB" sz="2000" dirty="0"/>
              <a:t>- “</a:t>
            </a:r>
            <a:r>
              <a:rPr lang="de-DE" sz="2000" dirty="0"/>
              <a:t>104R</a:t>
            </a:r>
            <a:r>
              <a:rPr lang="en-GB" sz="2000" dirty="0"/>
              <a:t>”</a:t>
            </a:r>
            <a:r>
              <a:rPr lang="de-DE" sz="2000" dirty="0"/>
              <a:t> </a:t>
            </a:r>
            <a:r>
              <a:rPr lang="de-DE" sz="2000" dirty="0" err="1"/>
              <a:t>removed</a:t>
            </a:r>
            <a:endParaRPr lang="de-DE" sz="2000" dirty="0"/>
          </a:p>
          <a:p>
            <a:pPr lvl="1">
              <a:lnSpc>
                <a:spcPct val="120000"/>
              </a:lnSpc>
              <a:spcAft>
                <a:spcPts val="600"/>
              </a:spcAft>
            </a:pPr>
            <a:r>
              <a:rPr lang="en-GB" sz="2000" dirty="0"/>
              <a:t>- “</a:t>
            </a:r>
            <a:r>
              <a:rPr lang="de-DE" sz="2000" dirty="0"/>
              <a:t>27R</a:t>
            </a:r>
            <a:r>
              <a:rPr lang="en-GB" sz="2000" dirty="0"/>
              <a:t>”</a:t>
            </a:r>
            <a:r>
              <a:rPr lang="de-DE" sz="2000" dirty="0"/>
              <a:t> </a:t>
            </a:r>
            <a:r>
              <a:rPr lang="de-DE" sz="2000" dirty="0" err="1"/>
              <a:t>replaced</a:t>
            </a:r>
            <a:r>
              <a:rPr lang="de-DE" sz="2000" dirty="0"/>
              <a:t> </a:t>
            </a:r>
            <a:r>
              <a:rPr lang="de-DE" sz="2000" dirty="0" err="1"/>
              <a:t>by</a:t>
            </a:r>
            <a:r>
              <a:rPr lang="de-DE" sz="2000" dirty="0"/>
              <a:t> WT</a:t>
            </a:r>
          </a:p>
        </p:txBody>
      </p:sp>
      <p:grpSp>
        <p:nvGrpSpPr>
          <p:cNvPr id="5" name="Group 45">
            <a:extLst>
              <a:ext uri="{FF2B5EF4-FFF2-40B4-BE49-F238E27FC236}">
                <a16:creationId xmlns:a16="http://schemas.microsoft.com/office/drawing/2014/main" id="{38B506B5-8A5F-46FD-B0A3-B41B0D704E1D}"/>
              </a:ext>
            </a:extLst>
          </p:cNvPr>
          <p:cNvGrpSpPr/>
          <p:nvPr/>
        </p:nvGrpSpPr>
        <p:grpSpPr>
          <a:xfrm>
            <a:off x="689880" y="173403"/>
            <a:ext cx="576000" cy="585125"/>
            <a:chOff x="689880" y="173403"/>
            <a:chExt cx="576000" cy="585125"/>
          </a:xfrm>
        </p:grpSpPr>
        <p:sp>
          <p:nvSpPr>
            <p:cNvPr id="6" name="CustomShape 4">
              <a:extLst>
                <a:ext uri="{FF2B5EF4-FFF2-40B4-BE49-F238E27FC236}">
                  <a16:creationId xmlns:a16="http://schemas.microsoft.com/office/drawing/2014/main" id="{7F3AA6A2-9D89-4898-9A7E-9AF3DA4850D5}"/>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7" name="CustomShape 5">
              <a:extLst>
                <a:ext uri="{FF2B5EF4-FFF2-40B4-BE49-F238E27FC236}">
                  <a16:creationId xmlns:a16="http://schemas.microsoft.com/office/drawing/2014/main" id="{DDB7B2C1-3947-4534-B686-36E3C388913C}"/>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8" name="Titel 1">
            <a:extLst>
              <a:ext uri="{FF2B5EF4-FFF2-40B4-BE49-F238E27FC236}">
                <a16:creationId xmlns:a16="http://schemas.microsoft.com/office/drawing/2014/main" id="{1A168FF4-45BD-4717-8FCC-C1C2F49B7AAB}"/>
              </a:ext>
            </a:extLst>
          </p:cNvPr>
          <p:cNvSpPr txBox="1">
            <a:spLocks/>
          </p:cNvSpPr>
          <p:nvPr/>
        </p:nvSpPr>
        <p:spPr>
          <a:xfrm>
            <a:off x="6384033" y="173403"/>
            <a:ext cx="5575060" cy="584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sz="3600" b="1" dirty="0">
                <a:latin typeface="+mn-lt"/>
              </a:rPr>
              <a:t>Arrangement </a:t>
            </a:r>
            <a:r>
              <a:rPr lang="de-DE" sz="3600" b="1" dirty="0" err="1">
                <a:latin typeface="+mn-lt"/>
              </a:rPr>
              <a:t>of</a:t>
            </a:r>
            <a:r>
              <a:rPr lang="de-DE" sz="3600" b="1" dirty="0">
                <a:latin typeface="+mn-lt"/>
              </a:rPr>
              <a:t> </a:t>
            </a:r>
            <a:r>
              <a:rPr lang="de-DE" sz="3600" b="1" dirty="0" err="1">
                <a:latin typeface="+mn-lt"/>
              </a:rPr>
              <a:t>approval</a:t>
            </a:r>
            <a:r>
              <a:rPr lang="de-DE" sz="3600" b="1" dirty="0">
                <a:latin typeface="+mn-lt"/>
              </a:rPr>
              <a:t> </a:t>
            </a:r>
            <a:r>
              <a:rPr lang="de-DE" sz="3600" b="1" dirty="0" err="1">
                <a:latin typeface="+mn-lt"/>
              </a:rPr>
              <a:t>markings</a:t>
            </a:r>
            <a:endParaRPr lang="de-DE" sz="1600" dirty="0">
              <a:latin typeface="+mn-lt"/>
            </a:endParaRPr>
          </a:p>
        </p:txBody>
      </p:sp>
      <p:sp>
        <p:nvSpPr>
          <p:cNvPr id="9" name="CustomShape 13">
            <a:extLst>
              <a:ext uri="{FF2B5EF4-FFF2-40B4-BE49-F238E27FC236}">
                <a16:creationId xmlns:a16="http://schemas.microsoft.com/office/drawing/2014/main" id="{02600CD1-0644-486B-AFEE-3AE713749E8C}"/>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7</a:t>
            </a:fld>
            <a:endParaRPr lang="de-DE" sz="1000" b="0" strike="noStrike" spc="-1" dirty="0">
              <a:latin typeface="Arial"/>
            </a:endParaRPr>
          </a:p>
        </p:txBody>
      </p:sp>
    </p:spTree>
    <p:extLst>
      <p:ext uri="{BB962C8B-B14F-4D97-AF65-F5344CB8AC3E}">
        <p14:creationId xmlns:p14="http://schemas.microsoft.com/office/powerpoint/2010/main" val="80002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178609370"/>
              </p:ext>
            </p:extLst>
          </p:nvPr>
        </p:nvGraphicFramePr>
        <p:xfrm>
          <a:off x="744410" y="702773"/>
          <a:ext cx="10680182" cy="5674460"/>
        </p:xfrm>
        <a:graphic>
          <a:graphicData uri="http://schemas.openxmlformats.org/drawingml/2006/table">
            <a:tbl>
              <a:tblPr firstRow="1" firstCol="1" bandRow="1">
                <a:tableStyleId>{2D5ABB26-0587-4C30-8999-92F81FD0307C}</a:tableStyleId>
              </a:tblPr>
              <a:tblGrid>
                <a:gridCol w="7001054">
                  <a:extLst>
                    <a:ext uri="{9D8B030D-6E8A-4147-A177-3AD203B41FA5}">
                      <a16:colId xmlns:a16="http://schemas.microsoft.com/office/drawing/2014/main" val="1217874773"/>
                    </a:ext>
                  </a:extLst>
                </a:gridCol>
                <a:gridCol w="1026543">
                  <a:extLst>
                    <a:ext uri="{9D8B030D-6E8A-4147-A177-3AD203B41FA5}">
                      <a16:colId xmlns:a16="http://schemas.microsoft.com/office/drawing/2014/main" val="2287319103"/>
                    </a:ext>
                  </a:extLst>
                </a:gridCol>
                <a:gridCol w="1725283">
                  <a:extLst>
                    <a:ext uri="{9D8B030D-6E8A-4147-A177-3AD203B41FA5}">
                      <a16:colId xmlns:a16="http://schemas.microsoft.com/office/drawing/2014/main" val="3819582580"/>
                    </a:ext>
                  </a:extLst>
                </a:gridCol>
                <a:gridCol w="927302">
                  <a:extLst>
                    <a:ext uri="{9D8B030D-6E8A-4147-A177-3AD203B41FA5}">
                      <a16:colId xmlns:a16="http://schemas.microsoft.com/office/drawing/2014/main" val="2182717428"/>
                    </a:ext>
                  </a:extLst>
                </a:gridCol>
              </a:tblGrid>
              <a:tr h="453264">
                <a:tc>
                  <a:txBody>
                    <a:bodyPr/>
                    <a:lstStyle/>
                    <a:p>
                      <a:pPr algn="ctr">
                        <a:lnSpc>
                          <a:spcPct val="100000"/>
                        </a:lnSpc>
                        <a:spcBef>
                          <a:spcPts val="0"/>
                        </a:spcBef>
                        <a:spcAft>
                          <a:spcPts val="0"/>
                        </a:spcAft>
                      </a:pPr>
                      <a:r>
                        <a:rPr lang="de-DE" sz="1400" b="1" dirty="0">
                          <a:effectLst/>
                        </a:rPr>
                        <a:t>Retro-</a:t>
                      </a:r>
                      <a:r>
                        <a:rPr lang="de-DE" sz="1400" b="1" dirty="0" err="1">
                          <a:effectLst/>
                        </a:rPr>
                        <a:t>reflective</a:t>
                      </a:r>
                      <a:r>
                        <a:rPr lang="de-DE" sz="1400" b="1" dirty="0">
                          <a:effectLst/>
                        </a:rPr>
                        <a:t> </a:t>
                      </a:r>
                      <a:r>
                        <a:rPr lang="de-DE" sz="1400" b="1" dirty="0" err="1">
                          <a:effectLst/>
                        </a:rPr>
                        <a:t>devices</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b="1" dirty="0">
                          <a:effectLst/>
                        </a:rPr>
                        <a:t>Symbol</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GB" sz="1400" b="1" dirty="0">
                          <a:effectLst/>
                        </a:rPr>
                        <a:t>Minimum “a” in </a:t>
                      </a:r>
                      <a:br>
                        <a:rPr lang="en-GB" sz="1400" b="1" dirty="0">
                          <a:effectLst/>
                        </a:rPr>
                      </a:br>
                      <a:r>
                        <a:rPr lang="en-GB" sz="1400" b="1" dirty="0">
                          <a:effectLst/>
                        </a:rPr>
                        <a:t>Annex 10 (in mm)</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b="1" dirty="0">
                          <a:effectLst/>
                        </a:rPr>
                        <a:t>Paragraph</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1250223"/>
                  </a:ext>
                </a:extLst>
              </a:tr>
              <a:tr h="304823">
                <a:tc>
                  <a:txBody>
                    <a:bodyPr/>
                    <a:lstStyle/>
                    <a:p>
                      <a:pPr marL="68580">
                        <a:lnSpc>
                          <a:spcPct val="100000"/>
                        </a:lnSpc>
                        <a:spcBef>
                          <a:spcPts val="0"/>
                        </a:spcBef>
                        <a:spcAft>
                          <a:spcPts val="0"/>
                        </a:spcAft>
                      </a:pPr>
                      <a:r>
                        <a:rPr lang="en-GB" sz="1100" dirty="0">
                          <a:effectLst/>
                        </a:rPr>
                        <a:t>Retro-reflector for motor vehicles (independent)</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IA</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666053"/>
                  </a:ext>
                </a:extLst>
              </a:tr>
              <a:tr h="333853">
                <a:tc>
                  <a:txBody>
                    <a:bodyPr/>
                    <a:lstStyle/>
                    <a:p>
                      <a:pPr marL="67310">
                        <a:lnSpc>
                          <a:spcPct val="100000"/>
                        </a:lnSpc>
                        <a:spcBef>
                          <a:spcPts val="0"/>
                        </a:spcBef>
                        <a:spcAft>
                          <a:spcPts val="0"/>
                        </a:spcAft>
                      </a:pPr>
                      <a:r>
                        <a:rPr lang="en-GB" sz="1100" dirty="0">
                          <a:effectLst/>
                        </a:rPr>
                        <a:t>Retro-reflector for motor vehicles (combined with other signal lamps which are not watertight)</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IB</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64338"/>
                  </a:ext>
                </a:extLst>
              </a:tr>
              <a:tr h="283051">
                <a:tc>
                  <a:txBody>
                    <a:bodyPr/>
                    <a:lstStyle/>
                    <a:p>
                      <a:pPr marL="67310">
                        <a:lnSpc>
                          <a:spcPct val="100000"/>
                        </a:lnSpc>
                        <a:spcBef>
                          <a:spcPts val="0"/>
                        </a:spcBef>
                        <a:spcAft>
                          <a:spcPts val="0"/>
                        </a:spcAft>
                      </a:pPr>
                      <a:r>
                        <a:rPr lang="en-GB" sz="1100" dirty="0">
                          <a:effectLst/>
                        </a:rPr>
                        <a:t>Retro-reflector for trailers (independent)</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IIIA</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7401451"/>
                  </a:ext>
                </a:extLst>
              </a:tr>
              <a:tr h="297565">
                <a:tc>
                  <a:txBody>
                    <a:bodyPr/>
                    <a:lstStyle/>
                    <a:p>
                      <a:pPr marL="67310">
                        <a:lnSpc>
                          <a:spcPct val="100000"/>
                        </a:lnSpc>
                        <a:spcBef>
                          <a:spcPts val="0"/>
                        </a:spcBef>
                        <a:spcAft>
                          <a:spcPts val="0"/>
                        </a:spcAft>
                      </a:pPr>
                      <a:r>
                        <a:rPr lang="en-GB" sz="1100" dirty="0">
                          <a:effectLst/>
                        </a:rPr>
                        <a:t>Retro-reflector for trailers (combined with other signal lamps which are not watertight)</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IIIB</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8459585"/>
                  </a:ext>
                </a:extLst>
              </a:tr>
              <a:tr h="275791">
                <a:tc>
                  <a:txBody>
                    <a:bodyPr/>
                    <a:lstStyle/>
                    <a:p>
                      <a:pPr marL="67310">
                        <a:lnSpc>
                          <a:spcPct val="100000"/>
                        </a:lnSpc>
                        <a:spcBef>
                          <a:spcPts val="0"/>
                        </a:spcBef>
                        <a:spcAft>
                          <a:spcPts val="0"/>
                        </a:spcAft>
                      </a:pPr>
                      <a:r>
                        <a:rPr lang="en-GB" sz="1100" dirty="0">
                          <a:effectLst/>
                        </a:rPr>
                        <a:t>Wide-angle retro reflector </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IVA</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14889"/>
                  </a:ext>
                </a:extLst>
              </a:tr>
              <a:tr h="275792">
                <a:tc>
                  <a:txBody>
                    <a:bodyPr/>
                    <a:lstStyle/>
                    <a:p>
                      <a:pPr marL="67310">
                        <a:lnSpc>
                          <a:spcPct val="100000"/>
                        </a:lnSpc>
                        <a:spcBef>
                          <a:spcPts val="0"/>
                        </a:spcBef>
                        <a:spcAft>
                          <a:spcPts val="0"/>
                        </a:spcAft>
                        <a:tabLst>
                          <a:tab pos="900430" algn="l"/>
                        </a:tabLst>
                      </a:pPr>
                      <a:r>
                        <a:rPr lang="en-GB" sz="1100" dirty="0" err="1">
                          <a:effectLst/>
                        </a:rPr>
                        <a:t>Conspicuity</a:t>
                      </a:r>
                      <a:r>
                        <a:rPr lang="en-GB" sz="1100" dirty="0">
                          <a:effectLst/>
                        </a:rPr>
                        <a:t> marking (material for contour/strip marking)</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C</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104760"/>
                  </a:ext>
                </a:extLst>
              </a:tr>
              <a:tr h="283050">
                <a:tc>
                  <a:txBody>
                    <a:bodyPr/>
                    <a:lstStyle/>
                    <a:p>
                      <a:pPr marL="67310">
                        <a:lnSpc>
                          <a:spcPct val="100000"/>
                        </a:lnSpc>
                        <a:spcBef>
                          <a:spcPts val="0"/>
                        </a:spcBef>
                        <a:spcAft>
                          <a:spcPts val="0"/>
                        </a:spcAft>
                      </a:pPr>
                      <a:r>
                        <a:rPr lang="en-GB" sz="1100" dirty="0">
                          <a:effectLst/>
                        </a:rPr>
                        <a:t>Conspicuity marking (material for distinctive markings/graphics intended for a limited area)</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D</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80146"/>
                  </a:ext>
                </a:extLst>
              </a:tr>
              <a:tr h="275792">
                <a:tc>
                  <a:txBody>
                    <a:bodyPr/>
                    <a:lstStyle/>
                    <a:p>
                      <a:pPr marL="67310">
                        <a:lnSpc>
                          <a:spcPct val="100000"/>
                        </a:lnSpc>
                        <a:spcBef>
                          <a:spcPts val="0"/>
                        </a:spcBef>
                        <a:spcAft>
                          <a:spcPts val="0"/>
                        </a:spcAft>
                      </a:pPr>
                      <a:r>
                        <a:rPr lang="en-GB" sz="1100" dirty="0">
                          <a:effectLst/>
                        </a:rPr>
                        <a:t>Conspicuity marking (material for distinctive markings/graphics intended for an extended area)</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E</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7023272"/>
                  </a:ext>
                </a:extLst>
              </a:tr>
              <a:tr h="465144">
                <a:tc>
                  <a:txBody>
                    <a:bodyPr/>
                    <a:lstStyle/>
                    <a:p>
                      <a:pPr marL="67310">
                        <a:lnSpc>
                          <a:spcPct val="100000"/>
                        </a:lnSpc>
                        <a:spcBef>
                          <a:spcPts val="0"/>
                        </a:spcBef>
                        <a:spcAft>
                          <a:spcPts val="0"/>
                        </a:spcAft>
                      </a:pPr>
                      <a:r>
                        <a:rPr lang="en-GB" sz="1100" dirty="0">
                          <a:effectLst/>
                        </a:rPr>
                        <a:t>Conspicuity marking (materials for distinctive markings or graphics as base or background in printing process for fully coloured logos and markings of class "E" in use which fulfil the requirements of class "D" materials)</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D/E</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26146"/>
                  </a:ext>
                </a:extLst>
              </a:tr>
              <a:tr h="261276">
                <a:tc>
                  <a:txBody>
                    <a:bodyPr/>
                    <a:lstStyle/>
                    <a:p>
                      <a:pPr marL="67310">
                        <a:lnSpc>
                          <a:spcPct val="100000"/>
                        </a:lnSpc>
                        <a:spcBef>
                          <a:spcPts val="0"/>
                        </a:spcBef>
                        <a:spcAft>
                          <a:spcPts val="0"/>
                        </a:spcAft>
                      </a:pPr>
                      <a:r>
                        <a:rPr lang="en-GB" sz="1100" dirty="0">
                          <a:effectLst/>
                        </a:rPr>
                        <a:t>Retro-reflective materials for extremities marking of class F</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F</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0097458"/>
                  </a:ext>
                </a:extLst>
              </a:tr>
              <a:tr h="399515">
                <a:tc>
                  <a:txBody>
                    <a:bodyPr/>
                    <a:lstStyle/>
                    <a:p>
                      <a:pPr marL="67310">
                        <a:lnSpc>
                          <a:spcPct val="100000"/>
                        </a:lnSpc>
                        <a:spcBef>
                          <a:spcPts val="0"/>
                        </a:spcBef>
                        <a:spcAft>
                          <a:spcPts val="0"/>
                        </a:spcAft>
                      </a:pPr>
                      <a:r>
                        <a:rPr lang="en-GB" sz="1100" dirty="0">
                          <a:effectLst/>
                        </a:rPr>
                        <a:t>Retro-reflective marking for long or heavy vehicles (retro-reflective and fluorescent materials)</a:t>
                      </a:r>
                      <a:br>
                        <a:rPr lang="en-GB" sz="1100" dirty="0">
                          <a:effectLst/>
                        </a:rPr>
                      </a:br>
                      <a:r>
                        <a:rPr lang="en-GB" sz="1100" dirty="0">
                          <a:effectLst/>
                        </a:rPr>
                        <a:t>Marking plate of class 1 or class 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RF</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426554"/>
                  </a:ext>
                </a:extLst>
              </a:tr>
              <a:tr h="399515">
                <a:tc>
                  <a:txBody>
                    <a:bodyPr/>
                    <a:lstStyle/>
                    <a:p>
                      <a:pPr marL="67310">
                        <a:lnSpc>
                          <a:spcPct val="100000"/>
                        </a:lnSpc>
                        <a:spcBef>
                          <a:spcPts val="0"/>
                        </a:spcBef>
                        <a:spcAft>
                          <a:spcPts val="0"/>
                        </a:spcAft>
                      </a:pPr>
                      <a:r>
                        <a:rPr lang="en-GB" sz="1100" dirty="0">
                          <a:effectLst/>
                        </a:rPr>
                        <a:t>Retro-reflective marking for long or heavy vehicles (retro-reflective only materials)</a:t>
                      </a:r>
                      <a:br>
                        <a:rPr lang="en-GB" sz="1100" dirty="0">
                          <a:effectLst/>
                        </a:rPr>
                      </a:br>
                      <a:r>
                        <a:rPr lang="en-GB" sz="1100" dirty="0">
                          <a:effectLst/>
                        </a:rPr>
                        <a:t>Marking plate of class 3, class 4 or class 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RR</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5</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116431"/>
                  </a:ext>
                </a:extLst>
              </a:tr>
              <a:tr h="399515">
                <a:tc>
                  <a:txBody>
                    <a:bodyPr/>
                    <a:lstStyle/>
                    <a:p>
                      <a:pPr marL="67310">
                        <a:lnSpc>
                          <a:spcPct val="100000"/>
                        </a:lnSpc>
                        <a:spcBef>
                          <a:spcPts val="0"/>
                        </a:spcBef>
                        <a:spcAft>
                          <a:spcPts val="0"/>
                        </a:spcAft>
                      </a:pPr>
                      <a:r>
                        <a:rPr lang="en-GB" sz="1100" dirty="0">
                          <a:effectLst/>
                        </a:rPr>
                        <a:t>Marking for slow moving vehicles (retro-reflective and fluorescent materials)</a:t>
                      </a:r>
                      <a:br>
                        <a:rPr lang="en-GB" sz="1100" dirty="0">
                          <a:effectLst/>
                        </a:rPr>
                      </a:br>
                      <a:r>
                        <a:rPr lang="en-GB" sz="1100" dirty="0">
                          <a:effectLst/>
                        </a:rPr>
                        <a:t>Marking plate of class 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RF</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4370887"/>
                  </a:ext>
                </a:extLst>
              </a:tr>
              <a:tr h="275792">
                <a:tc>
                  <a:txBody>
                    <a:bodyPr/>
                    <a:lstStyle/>
                    <a:p>
                      <a:pPr marL="67310">
                        <a:lnSpc>
                          <a:spcPct val="100000"/>
                        </a:lnSpc>
                        <a:spcBef>
                          <a:spcPts val="0"/>
                        </a:spcBef>
                        <a:spcAft>
                          <a:spcPts val="0"/>
                        </a:spcAft>
                      </a:pPr>
                      <a:r>
                        <a:rPr lang="en-GB" sz="1100" dirty="0">
                          <a:effectLst/>
                        </a:rPr>
                        <a:t>Marking for slow moving vehicles (retro-reflective only materials)</a:t>
                      </a:r>
                      <a:br>
                        <a:rPr lang="en-GB" sz="1100" dirty="0">
                          <a:effectLst/>
                        </a:rPr>
                      </a:br>
                      <a:r>
                        <a:rPr lang="en-GB" sz="1100" dirty="0">
                          <a:effectLst/>
                        </a:rPr>
                        <a:t>Marking plate of class 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a:effectLst/>
                        </a:rPr>
                        <a:t>RR</a:t>
                      </a:r>
                      <a:endParaRPr lang="de-DE"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100" dirty="0">
                          <a:effectLst/>
                        </a:rPr>
                        <a:t>5.2.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762103"/>
                  </a:ext>
                </a:extLst>
              </a:tr>
              <a:tr h="268533">
                <a:tc>
                  <a:txBody>
                    <a:bodyPr/>
                    <a:lstStyle/>
                    <a:p>
                      <a:pPr marL="67310">
                        <a:lnSpc>
                          <a:spcPct val="100000"/>
                        </a:lnSpc>
                        <a:spcBef>
                          <a:spcPts val="0"/>
                        </a:spcBef>
                        <a:spcAft>
                          <a:spcPts val="0"/>
                        </a:spcAft>
                      </a:pPr>
                      <a:r>
                        <a:rPr lang="de-DE" sz="1100" dirty="0" err="1">
                          <a:effectLst/>
                        </a:rPr>
                        <a:t>Advance</a:t>
                      </a:r>
                      <a:r>
                        <a:rPr lang="de-DE" sz="1100" dirty="0">
                          <a:effectLst/>
                        </a:rPr>
                        <a:t> </a:t>
                      </a:r>
                      <a:r>
                        <a:rPr lang="de-DE" sz="1100" dirty="0" err="1">
                          <a:effectLst/>
                        </a:rPr>
                        <a:t>Warning</a:t>
                      </a:r>
                      <a:r>
                        <a:rPr lang="de-DE" sz="1100" dirty="0">
                          <a:effectLst/>
                        </a:rPr>
                        <a:t> </a:t>
                      </a:r>
                      <a:r>
                        <a:rPr lang="de-DE" sz="1100" dirty="0" err="1">
                          <a:effectLst/>
                        </a:rPr>
                        <a:t>Triangle</a:t>
                      </a:r>
                      <a:r>
                        <a:rPr lang="de-DE" sz="1100" dirty="0">
                          <a:effectLst/>
                        </a:rPr>
                        <a:t> (Type 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100" dirty="0">
                          <a:effectLst/>
                        </a:rPr>
                        <a:t>T1 </a:t>
                      </a:r>
                      <a:r>
                        <a:rPr lang="de-DE" sz="1100" dirty="0">
                          <a:effectLst/>
                          <a:sym typeface="Wingdings" panose="05000000000000000000" pitchFamily="2" charset="2"/>
                        </a:rPr>
                        <a:t> WT1</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100" dirty="0">
                          <a:effectLst/>
                        </a:rPr>
                        <a:t>5.3.</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5784782"/>
                  </a:ext>
                </a:extLst>
              </a:tr>
              <a:tr h="362701">
                <a:tc>
                  <a:txBody>
                    <a:bodyPr/>
                    <a:lstStyle/>
                    <a:p>
                      <a:pPr marL="67310">
                        <a:lnSpc>
                          <a:spcPct val="100000"/>
                        </a:lnSpc>
                        <a:spcBef>
                          <a:spcPts val="0"/>
                        </a:spcBef>
                        <a:spcAft>
                          <a:spcPts val="0"/>
                        </a:spcAft>
                      </a:pPr>
                      <a:r>
                        <a:rPr lang="de-DE" sz="1100" dirty="0">
                          <a:effectLst/>
                        </a:rPr>
                        <a:t>Advance </a:t>
                      </a:r>
                      <a:r>
                        <a:rPr lang="de-DE" sz="1100" dirty="0" err="1">
                          <a:effectLst/>
                        </a:rPr>
                        <a:t>Warning</a:t>
                      </a:r>
                      <a:r>
                        <a:rPr lang="de-DE" sz="1100" dirty="0">
                          <a:effectLst/>
                        </a:rPr>
                        <a:t> </a:t>
                      </a:r>
                      <a:r>
                        <a:rPr lang="de-DE" sz="1100" dirty="0" err="1">
                          <a:effectLst/>
                        </a:rPr>
                        <a:t>Triangle</a:t>
                      </a:r>
                      <a:r>
                        <a:rPr lang="de-DE" sz="1100" dirty="0">
                          <a:effectLst/>
                        </a:rPr>
                        <a:t> (Type 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100" dirty="0">
                          <a:effectLst/>
                        </a:rPr>
                        <a:t>T2 </a:t>
                      </a:r>
                      <a:r>
                        <a:rPr lang="de-DE" sz="1100" dirty="0">
                          <a:effectLst/>
                          <a:sym typeface="Wingdings" panose="05000000000000000000" pitchFamily="2" charset="2"/>
                        </a:rPr>
                        <a:t> WT2</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100" dirty="0">
                          <a:effectLst/>
                        </a:rPr>
                        <a:t>8</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100" dirty="0">
                          <a:effectLst/>
                        </a:rPr>
                        <a:t>5.3.</a:t>
                      </a:r>
                      <a:endParaRPr lang="de-DE"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724615"/>
                  </a:ext>
                </a:extLst>
              </a:tr>
            </a:tbl>
          </a:graphicData>
        </a:graphic>
      </p:graphicFrame>
      <p:sp>
        <p:nvSpPr>
          <p:cNvPr id="3" name="Rectangle 1"/>
          <p:cNvSpPr>
            <a:spLocks noChangeArrowheads="1"/>
          </p:cNvSpPr>
          <p:nvPr/>
        </p:nvSpPr>
        <p:spPr bwMode="auto">
          <a:xfrm>
            <a:off x="495301" y="214693"/>
            <a:ext cx="3981449" cy="70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Table 1</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en-GB" altLang="de-DE" sz="1000" b="1" i="0" u="none" strike="noStrike" cap="none" normalizeH="0" baseline="0" dirty="0">
                <a:ln>
                  <a:noFill/>
                </a:ln>
                <a:effectLst/>
                <a:highlight>
                  <a:srgbClr val="FFFF00"/>
                </a:highlight>
                <a:latin typeface="Arial" panose="020B0604020202020204" pitchFamily="34" charset="0"/>
                <a:ea typeface="Times New Roman" panose="02020603050405020304" pitchFamily="18" charset="0"/>
              </a:rPr>
              <a:t>List of retro-reflective devices and their symbols</a:t>
            </a:r>
            <a:endParaRPr kumimoji="0" lang="en-GB" altLang="de-DE" sz="1000" b="0" i="0" u="none" strike="noStrike" cap="none" normalizeH="0" baseline="0" dirty="0">
              <a:ln>
                <a:noFill/>
              </a:ln>
              <a:effectLst/>
              <a:highlight>
                <a:srgbClr val="FFFF00"/>
              </a:highligh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en-GB" altLang="de-DE" sz="1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136540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D05D3BB9-7408-4388-83FA-10C7EAD2819C}"/>
              </a:ext>
            </a:extLst>
          </p:cNvPr>
          <p:cNvGrpSpPr/>
          <p:nvPr/>
        </p:nvGrpSpPr>
        <p:grpSpPr>
          <a:xfrm>
            <a:off x="669251" y="1654805"/>
            <a:ext cx="2465909" cy="1772546"/>
            <a:chOff x="669251" y="1654805"/>
            <a:chExt cx="2465909" cy="1772546"/>
          </a:xfrm>
        </p:grpSpPr>
        <p:sp>
          <p:nvSpPr>
            <p:cNvPr id="3" name="ZoneTexte 191"/>
            <p:cNvSpPr txBox="1"/>
            <p:nvPr/>
          </p:nvSpPr>
          <p:spPr>
            <a:xfrm>
              <a:off x="1553330" y="2105202"/>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4</a:t>
              </a:r>
            </a:p>
          </p:txBody>
        </p:sp>
        <p:sp>
          <p:nvSpPr>
            <p:cNvPr id="8" name="Ellipse 7"/>
            <p:cNvSpPr/>
            <p:nvPr/>
          </p:nvSpPr>
          <p:spPr>
            <a:xfrm>
              <a:off x="1529788" y="2118446"/>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ZoneTexte 192"/>
            <p:cNvSpPr txBox="1"/>
            <p:nvPr/>
          </p:nvSpPr>
          <p:spPr>
            <a:xfrm>
              <a:off x="1532733" y="1654805"/>
              <a:ext cx="644728"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IIIA</a:t>
              </a:r>
            </a:p>
          </p:txBody>
        </p:sp>
        <p:sp>
          <p:nvSpPr>
            <p:cNvPr id="10" name="ZoneTexte 193"/>
            <p:cNvSpPr txBox="1"/>
            <p:nvPr/>
          </p:nvSpPr>
          <p:spPr>
            <a:xfrm>
              <a:off x="669251" y="2965686"/>
              <a:ext cx="1949573"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 150R01 216</a:t>
              </a:r>
            </a:p>
          </p:txBody>
        </p:sp>
        <p:cxnSp>
          <p:nvCxnSpPr>
            <p:cNvPr id="11" name="Connecteur droit avec flèche 196"/>
            <p:cNvCxnSpPr/>
            <p:nvPr/>
          </p:nvCxnSpPr>
          <p:spPr>
            <a:xfrm>
              <a:off x="1326099" y="2264701"/>
              <a:ext cx="0" cy="3240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Connecteur droit avec flèche 197"/>
            <p:cNvCxnSpPr/>
            <p:nvPr/>
          </p:nvCxnSpPr>
          <p:spPr>
            <a:xfrm flipH="1" flipV="1">
              <a:off x="1511610" y="2951844"/>
              <a:ext cx="6480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ZoneTexte 198"/>
            <p:cNvSpPr txBox="1"/>
            <p:nvPr/>
          </p:nvSpPr>
          <p:spPr>
            <a:xfrm>
              <a:off x="1710642" y="2739267"/>
              <a:ext cx="26962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a:t>
              </a:r>
            </a:p>
          </p:txBody>
        </p:sp>
        <p:cxnSp>
          <p:nvCxnSpPr>
            <p:cNvPr id="14" name="Connecteur droit 199"/>
            <p:cNvCxnSpPr/>
            <p:nvPr/>
          </p:nvCxnSpPr>
          <p:spPr>
            <a:xfrm>
              <a:off x="1510559" y="2409766"/>
              <a:ext cx="0" cy="612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200"/>
            <p:cNvCxnSpPr/>
            <p:nvPr/>
          </p:nvCxnSpPr>
          <p:spPr>
            <a:xfrm>
              <a:off x="2158955" y="2397449"/>
              <a:ext cx="0" cy="612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201"/>
            <p:cNvCxnSpPr/>
            <p:nvPr/>
          </p:nvCxnSpPr>
          <p:spPr>
            <a:xfrm flipH="1">
              <a:off x="1186001" y="226840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202"/>
            <p:cNvCxnSpPr/>
            <p:nvPr/>
          </p:nvCxnSpPr>
          <p:spPr>
            <a:xfrm flipH="1">
              <a:off x="1193107" y="2591262"/>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ZoneTexte 203"/>
            <p:cNvSpPr txBox="1"/>
            <p:nvPr/>
          </p:nvSpPr>
          <p:spPr>
            <a:xfrm>
              <a:off x="972088" y="2286725"/>
              <a:ext cx="39786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a/2</a:t>
              </a:r>
            </a:p>
          </p:txBody>
        </p:sp>
        <p:cxnSp>
          <p:nvCxnSpPr>
            <p:cNvPr id="19" name="Connecteur droit 205"/>
            <p:cNvCxnSpPr/>
            <p:nvPr/>
          </p:nvCxnSpPr>
          <p:spPr>
            <a:xfrm flipH="1">
              <a:off x="2015847" y="177298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206"/>
            <p:cNvCxnSpPr/>
            <p:nvPr/>
          </p:nvCxnSpPr>
          <p:spPr>
            <a:xfrm flipH="1">
              <a:off x="2057052" y="1989851"/>
              <a:ext cx="43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avec flèche 207"/>
            <p:cNvCxnSpPr/>
            <p:nvPr/>
          </p:nvCxnSpPr>
          <p:spPr>
            <a:xfrm>
              <a:off x="2348208" y="1765868"/>
              <a:ext cx="0" cy="2304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ZoneTexte 208"/>
            <p:cNvSpPr txBox="1"/>
            <p:nvPr/>
          </p:nvSpPr>
          <p:spPr>
            <a:xfrm>
              <a:off x="2359125" y="1742507"/>
              <a:ext cx="39786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a/3</a:t>
              </a:r>
            </a:p>
          </p:txBody>
        </p:sp>
        <p:cxnSp>
          <p:nvCxnSpPr>
            <p:cNvPr id="23" name="Connecteur droit 209"/>
            <p:cNvCxnSpPr/>
            <p:nvPr/>
          </p:nvCxnSpPr>
          <p:spPr>
            <a:xfrm flipH="1">
              <a:off x="2004362" y="236780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10"/>
            <p:cNvCxnSpPr/>
            <p:nvPr/>
          </p:nvCxnSpPr>
          <p:spPr>
            <a:xfrm flipH="1">
              <a:off x="2007914" y="2595199"/>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11"/>
            <p:cNvCxnSpPr/>
            <p:nvPr/>
          </p:nvCxnSpPr>
          <p:spPr>
            <a:xfrm>
              <a:off x="2390570" y="2364246"/>
              <a:ext cx="0" cy="2304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ZoneTexte 212"/>
            <p:cNvSpPr txBox="1"/>
            <p:nvPr/>
          </p:nvSpPr>
          <p:spPr>
            <a:xfrm>
              <a:off x="2401487" y="2333185"/>
              <a:ext cx="44114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a/3 </a:t>
              </a:r>
            </a:p>
          </p:txBody>
        </p:sp>
        <p:cxnSp>
          <p:nvCxnSpPr>
            <p:cNvPr id="27" name="Connecteur droit 217"/>
            <p:cNvCxnSpPr/>
            <p:nvPr/>
          </p:nvCxnSpPr>
          <p:spPr>
            <a:xfrm flipH="1">
              <a:off x="2503582" y="3084544"/>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18"/>
            <p:cNvCxnSpPr/>
            <p:nvPr/>
          </p:nvCxnSpPr>
          <p:spPr>
            <a:xfrm flipH="1">
              <a:off x="2500018" y="3311939"/>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avec flèche 219"/>
            <p:cNvCxnSpPr/>
            <p:nvPr/>
          </p:nvCxnSpPr>
          <p:spPr>
            <a:xfrm>
              <a:off x="2747470" y="3088102"/>
              <a:ext cx="0" cy="2304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ZoneTexte 220"/>
            <p:cNvSpPr txBox="1"/>
            <p:nvPr/>
          </p:nvSpPr>
          <p:spPr>
            <a:xfrm>
              <a:off x="2737294" y="3049925"/>
              <a:ext cx="39786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a/3</a:t>
              </a:r>
            </a:p>
          </p:txBody>
        </p:sp>
      </p:grpSp>
      <p:grpSp>
        <p:nvGrpSpPr>
          <p:cNvPr id="31" name="Groupe 227"/>
          <p:cNvGrpSpPr/>
          <p:nvPr/>
        </p:nvGrpSpPr>
        <p:grpSpPr>
          <a:xfrm>
            <a:off x="4536330" y="1830726"/>
            <a:ext cx="1755273" cy="1465995"/>
            <a:chOff x="3896620" y="4633643"/>
            <a:chExt cx="1755273" cy="1465995"/>
          </a:xfrm>
        </p:grpSpPr>
        <p:sp>
          <p:nvSpPr>
            <p:cNvPr id="32" name="Ellipse 31"/>
            <p:cNvSpPr/>
            <p:nvPr/>
          </p:nvSpPr>
          <p:spPr>
            <a:xfrm>
              <a:off x="4211981" y="5059897"/>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ZoneTexte 230"/>
            <p:cNvSpPr txBox="1"/>
            <p:nvPr/>
          </p:nvSpPr>
          <p:spPr>
            <a:xfrm>
              <a:off x="4247042" y="5036894"/>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1</a:t>
              </a:r>
            </a:p>
          </p:txBody>
        </p:sp>
        <p:sp>
          <p:nvSpPr>
            <p:cNvPr id="34" name="ZoneTexte 231"/>
            <p:cNvSpPr txBox="1"/>
            <p:nvPr/>
          </p:nvSpPr>
          <p:spPr>
            <a:xfrm>
              <a:off x="4318400" y="4633643"/>
              <a:ext cx="407484"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C</a:t>
              </a:r>
            </a:p>
          </p:txBody>
        </p:sp>
        <p:sp>
          <p:nvSpPr>
            <p:cNvPr id="35" name="ZoneTexte 232"/>
            <p:cNvSpPr txBox="1"/>
            <p:nvPr/>
          </p:nvSpPr>
          <p:spPr>
            <a:xfrm>
              <a:off x="3896620" y="5637973"/>
              <a:ext cx="1265090"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150R01</a:t>
              </a:r>
            </a:p>
          </p:txBody>
        </p:sp>
      </p:grpSp>
      <p:sp>
        <p:nvSpPr>
          <p:cNvPr id="36" name="ZoneTexte 233"/>
          <p:cNvSpPr txBox="1"/>
          <p:nvPr/>
        </p:nvSpPr>
        <p:spPr>
          <a:xfrm>
            <a:off x="5434602" y="2344629"/>
            <a:ext cx="847924"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1148</a:t>
            </a:r>
          </a:p>
        </p:txBody>
      </p:sp>
      <p:grpSp>
        <p:nvGrpSpPr>
          <p:cNvPr id="7" name="Gruppo 6">
            <a:extLst>
              <a:ext uri="{FF2B5EF4-FFF2-40B4-BE49-F238E27FC236}">
                <a16:creationId xmlns:a16="http://schemas.microsoft.com/office/drawing/2014/main" id="{A3A44CCF-7B44-42E9-8B3F-803A5995C4EF}"/>
              </a:ext>
            </a:extLst>
          </p:cNvPr>
          <p:cNvGrpSpPr/>
          <p:nvPr/>
        </p:nvGrpSpPr>
        <p:grpSpPr>
          <a:xfrm>
            <a:off x="531950" y="4112559"/>
            <a:ext cx="1827175" cy="2559186"/>
            <a:chOff x="1186001" y="4149828"/>
            <a:chExt cx="1827175" cy="2559186"/>
          </a:xfrm>
        </p:grpSpPr>
        <p:grpSp>
          <p:nvGrpSpPr>
            <p:cNvPr id="6" name="Gruppo 5">
              <a:extLst>
                <a:ext uri="{FF2B5EF4-FFF2-40B4-BE49-F238E27FC236}">
                  <a16:creationId xmlns:a16="http://schemas.microsoft.com/office/drawing/2014/main" id="{A24BDD97-55E1-4C28-8EED-8C00C5090F49}"/>
                </a:ext>
              </a:extLst>
            </p:cNvPr>
            <p:cNvGrpSpPr/>
            <p:nvPr/>
          </p:nvGrpSpPr>
          <p:grpSpPr>
            <a:xfrm>
              <a:off x="1186001" y="4149828"/>
              <a:ext cx="1827175" cy="1751251"/>
              <a:chOff x="1186001" y="4149828"/>
              <a:chExt cx="1827175" cy="1751251"/>
            </a:xfrm>
          </p:grpSpPr>
          <p:sp>
            <p:nvSpPr>
              <p:cNvPr id="48" name="ZoneTexte 191"/>
              <p:cNvSpPr txBox="1"/>
              <p:nvPr/>
            </p:nvSpPr>
            <p:spPr>
              <a:xfrm>
                <a:off x="1608325" y="4992580"/>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4</a:t>
                </a:r>
              </a:p>
            </p:txBody>
          </p:sp>
          <p:sp>
            <p:nvSpPr>
              <p:cNvPr id="49" name="Ellipse 48"/>
              <p:cNvSpPr/>
              <p:nvPr/>
            </p:nvSpPr>
            <p:spPr>
              <a:xfrm>
                <a:off x="1584783" y="5005824"/>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Textfeld 49">
                <a:extLst>
                  <a:ext uri="{FF2B5EF4-FFF2-40B4-BE49-F238E27FC236}">
                    <a16:creationId xmlns:a16="http://schemas.microsoft.com/office/drawing/2014/main" id="{6B6D6501-427B-4A54-AE46-3A923E76BC6E}"/>
                  </a:ext>
                </a:extLst>
              </p:cNvPr>
              <p:cNvSpPr txBox="1"/>
              <p:nvPr/>
            </p:nvSpPr>
            <p:spPr>
              <a:xfrm>
                <a:off x="1186001" y="4149828"/>
                <a:ext cx="1397616" cy="1751251"/>
              </a:xfrm>
              <a:prstGeom prst="rect">
                <a:avLst/>
              </a:prstGeom>
              <a:noFill/>
            </p:spPr>
            <p:txBody>
              <a:bodyPr wrap="square" rtlCol="0">
                <a:prstTxWarp prst="textArchDown">
                  <a:avLst>
                    <a:gd name="adj" fmla="val 21110121"/>
                  </a:avLst>
                </a:prstTxWarp>
                <a:spAutoFit/>
              </a:bodyPr>
              <a:lstStyle/>
              <a:p>
                <a:pPr algn="ctr"/>
                <a:r>
                  <a:rPr lang="de-DE" sz="2400" dirty="0">
                    <a:latin typeface="Arial" panose="020B0604020202020204" pitchFamily="34" charset="0"/>
                    <a:cs typeface="Arial" panose="020B0604020202020204" pitchFamily="34" charset="0"/>
                  </a:rPr>
                  <a:t>150R01 0216</a:t>
                </a:r>
              </a:p>
            </p:txBody>
          </p:sp>
        </p:grpSp>
        <p:sp>
          <p:nvSpPr>
            <p:cNvPr id="51" name="Textfeld 50">
              <a:extLst>
                <a:ext uri="{FF2B5EF4-FFF2-40B4-BE49-F238E27FC236}">
                  <a16:creationId xmlns:a16="http://schemas.microsoft.com/office/drawing/2014/main" id="{BF694C57-E522-45A9-B239-72159A32599E}"/>
                </a:ext>
              </a:extLst>
            </p:cNvPr>
            <p:cNvSpPr txBox="1"/>
            <p:nvPr/>
          </p:nvSpPr>
          <p:spPr>
            <a:xfrm>
              <a:off x="1288620" y="4839849"/>
              <a:ext cx="1177010" cy="1869165"/>
            </a:xfrm>
            <a:prstGeom prst="rect">
              <a:avLst/>
            </a:prstGeom>
            <a:noFill/>
          </p:spPr>
          <p:txBody>
            <a:bodyPr wrap="square" rtlCol="0">
              <a:prstTxWarp prst="textArchUp">
                <a:avLst>
                  <a:gd name="adj" fmla="val 9744443"/>
                </a:avLst>
              </a:prstTxWarp>
              <a:spAutoFit/>
            </a:bodyPr>
            <a:lstStyle/>
            <a:p>
              <a:pPr algn="ctr"/>
              <a:r>
                <a:rPr lang="de-DE" sz="2400" dirty="0">
                  <a:latin typeface="Arial" panose="020B0604020202020204" pitchFamily="34" charset="0"/>
                  <a:cs typeface="Arial" panose="020B0604020202020204" pitchFamily="34" charset="0"/>
                </a:rPr>
                <a:t>IIIA</a:t>
              </a:r>
            </a:p>
          </p:txBody>
        </p:sp>
      </p:grpSp>
      <p:grpSp>
        <p:nvGrpSpPr>
          <p:cNvPr id="40" name="Gruppo 39">
            <a:extLst>
              <a:ext uri="{FF2B5EF4-FFF2-40B4-BE49-F238E27FC236}">
                <a16:creationId xmlns:a16="http://schemas.microsoft.com/office/drawing/2014/main" id="{0FC3D8DE-2BA2-4E2B-8949-5E549CD79B71}"/>
              </a:ext>
            </a:extLst>
          </p:cNvPr>
          <p:cNvGrpSpPr/>
          <p:nvPr/>
        </p:nvGrpSpPr>
        <p:grpSpPr>
          <a:xfrm>
            <a:off x="2327976" y="4264556"/>
            <a:ext cx="2283302" cy="1906347"/>
            <a:chOff x="3298618" y="3947470"/>
            <a:chExt cx="2283302" cy="1906347"/>
          </a:xfrm>
        </p:grpSpPr>
        <p:sp>
          <p:nvSpPr>
            <p:cNvPr id="52" name="ZoneTexte 191"/>
            <p:cNvSpPr txBox="1"/>
            <p:nvPr/>
          </p:nvSpPr>
          <p:spPr>
            <a:xfrm>
              <a:off x="4145367" y="4771693"/>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4</a:t>
              </a:r>
            </a:p>
          </p:txBody>
        </p:sp>
        <p:sp>
          <p:nvSpPr>
            <p:cNvPr id="53" name="Ellipse 52"/>
            <p:cNvSpPr/>
            <p:nvPr/>
          </p:nvSpPr>
          <p:spPr>
            <a:xfrm>
              <a:off x="4121825" y="4784937"/>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Textfeld 53">
              <a:extLst>
                <a:ext uri="{FF2B5EF4-FFF2-40B4-BE49-F238E27FC236}">
                  <a16:creationId xmlns:a16="http://schemas.microsoft.com/office/drawing/2014/main" id="{D3193F40-CB2E-4240-9236-8208EB5FFE32}"/>
                </a:ext>
              </a:extLst>
            </p:cNvPr>
            <p:cNvSpPr txBox="1"/>
            <p:nvPr/>
          </p:nvSpPr>
          <p:spPr>
            <a:xfrm>
              <a:off x="3298618" y="5392152"/>
              <a:ext cx="2283302" cy="461665"/>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150R01</a:t>
              </a:r>
            </a:p>
          </p:txBody>
        </p:sp>
        <p:sp>
          <p:nvSpPr>
            <p:cNvPr id="55" name="Rechteck 54">
              <a:extLst>
                <a:ext uri="{FF2B5EF4-FFF2-40B4-BE49-F238E27FC236}">
                  <a16:creationId xmlns:a16="http://schemas.microsoft.com/office/drawing/2014/main" id="{47EFB71F-A4EC-4A30-8F11-17F54FEDE66A}"/>
                </a:ext>
              </a:extLst>
            </p:cNvPr>
            <p:cNvSpPr/>
            <p:nvPr/>
          </p:nvSpPr>
          <p:spPr>
            <a:xfrm>
              <a:off x="3370661" y="3947470"/>
              <a:ext cx="2186421" cy="1258381"/>
            </a:xfrm>
            <a:prstGeom prst="rect">
              <a:avLst/>
            </a:prstGeom>
            <a:noFill/>
          </p:spPr>
          <p:txBody>
            <a:bodyPr wrap="square" rtlCol="0">
              <a:prstTxWarp prst="textArchDown">
                <a:avLst>
                  <a:gd name="adj" fmla="val 1293625"/>
                </a:avLst>
              </a:prstTxWarp>
              <a:spAutoFit/>
            </a:bodyPr>
            <a:lstStyle/>
            <a:p>
              <a:r>
                <a:rPr lang="de-DE" sz="2400" dirty="0">
                  <a:latin typeface="Arial" panose="020B0604020202020204" pitchFamily="34" charset="0"/>
                  <a:cs typeface="Arial" panose="020B0604020202020204" pitchFamily="34" charset="0"/>
                </a:rPr>
                <a:t>   IIIA          0216</a:t>
              </a:r>
            </a:p>
          </p:txBody>
        </p:sp>
      </p:grpSp>
      <p:grpSp>
        <p:nvGrpSpPr>
          <p:cNvPr id="56" name="Groupe 227"/>
          <p:cNvGrpSpPr/>
          <p:nvPr/>
        </p:nvGrpSpPr>
        <p:grpSpPr>
          <a:xfrm>
            <a:off x="9464974" y="4720779"/>
            <a:ext cx="2207761" cy="1465995"/>
            <a:chOff x="3444132" y="4633643"/>
            <a:chExt cx="2207761" cy="1465995"/>
          </a:xfrm>
        </p:grpSpPr>
        <p:sp>
          <p:nvSpPr>
            <p:cNvPr id="57" name="Ellipse 56"/>
            <p:cNvSpPr/>
            <p:nvPr/>
          </p:nvSpPr>
          <p:spPr>
            <a:xfrm>
              <a:off x="4211981" y="5059897"/>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ZoneTexte 230"/>
            <p:cNvSpPr txBox="1"/>
            <p:nvPr/>
          </p:nvSpPr>
          <p:spPr>
            <a:xfrm>
              <a:off x="4247042" y="5036894"/>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1</a:t>
              </a:r>
            </a:p>
          </p:txBody>
        </p:sp>
        <p:sp>
          <p:nvSpPr>
            <p:cNvPr id="59" name="ZoneTexte 231"/>
            <p:cNvSpPr txBox="1"/>
            <p:nvPr/>
          </p:nvSpPr>
          <p:spPr>
            <a:xfrm>
              <a:off x="4242984" y="4633643"/>
              <a:ext cx="595035"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RF</a:t>
              </a:r>
            </a:p>
          </p:txBody>
        </p:sp>
        <p:sp>
          <p:nvSpPr>
            <p:cNvPr id="60" name="ZoneTexte 232"/>
            <p:cNvSpPr txBox="1"/>
            <p:nvPr/>
          </p:nvSpPr>
          <p:spPr>
            <a:xfrm>
              <a:off x="3444132" y="5637973"/>
              <a:ext cx="2207656"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150R01 22179</a:t>
              </a:r>
            </a:p>
          </p:txBody>
        </p:sp>
      </p:grpSp>
      <p:grpSp>
        <p:nvGrpSpPr>
          <p:cNvPr id="41" name="Gruppo 40">
            <a:extLst>
              <a:ext uri="{FF2B5EF4-FFF2-40B4-BE49-F238E27FC236}">
                <a16:creationId xmlns:a16="http://schemas.microsoft.com/office/drawing/2014/main" id="{1A04ABAA-419F-4E4A-8AB4-4FAE09CE1358}"/>
              </a:ext>
            </a:extLst>
          </p:cNvPr>
          <p:cNvGrpSpPr/>
          <p:nvPr/>
        </p:nvGrpSpPr>
        <p:grpSpPr>
          <a:xfrm>
            <a:off x="5487745" y="4607437"/>
            <a:ext cx="3464746" cy="1831000"/>
            <a:chOff x="6652265" y="4310028"/>
            <a:chExt cx="3464746" cy="1831000"/>
          </a:xfrm>
        </p:grpSpPr>
        <p:sp>
          <p:nvSpPr>
            <p:cNvPr id="4" name="ZoneTexte 238"/>
            <p:cNvSpPr txBox="1"/>
            <p:nvPr/>
          </p:nvSpPr>
          <p:spPr>
            <a:xfrm>
              <a:off x="6979787" y="4725527"/>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3</a:t>
              </a:r>
            </a:p>
          </p:txBody>
        </p:sp>
        <p:sp>
          <p:nvSpPr>
            <p:cNvPr id="37" name="Ellipse 36"/>
            <p:cNvSpPr/>
            <p:nvPr/>
          </p:nvSpPr>
          <p:spPr>
            <a:xfrm>
              <a:off x="6944726" y="4748530"/>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ZoneTexte 239"/>
            <p:cNvSpPr txBox="1"/>
            <p:nvPr/>
          </p:nvSpPr>
          <p:spPr>
            <a:xfrm>
              <a:off x="6833784" y="4310028"/>
              <a:ext cx="833883"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WT1</a:t>
              </a:r>
            </a:p>
          </p:txBody>
        </p:sp>
        <p:sp>
          <p:nvSpPr>
            <p:cNvPr id="39" name="ZoneTexte 240"/>
            <p:cNvSpPr txBox="1"/>
            <p:nvPr/>
          </p:nvSpPr>
          <p:spPr>
            <a:xfrm>
              <a:off x="6652265" y="5310031"/>
              <a:ext cx="1265090" cy="830997"/>
            </a:xfrm>
            <a:prstGeom prst="rect">
              <a:avLst/>
            </a:prstGeom>
            <a:noFill/>
            <a:ln>
              <a:noFill/>
            </a:ln>
          </p:spPr>
          <p:txBody>
            <a:bodyPr wrap="none" rtlCol="0">
              <a:spAutoFit/>
            </a:bodyPr>
            <a:lstStyle/>
            <a:p>
              <a:pPr algn="ctr"/>
              <a:r>
                <a:rPr lang="en-US" sz="2400" dirty="0">
                  <a:latin typeface="Arial" panose="020B0604020202020204" pitchFamily="34" charset="0"/>
                  <a:cs typeface="Arial" panose="020B0604020202020204" pitchFamily="34" charset="0"/>
                </a:rPr>
                <a:t>150R01</a:t>
              </a:r>
            </a:p>
            <a:p>
              <a:pPr algn="ctr"/>
              <a:r>
                <a:rPr lang="en-US" sz="2400" dirty="0">
                  <a:latin typeface="Arial" panose="020B0604020202020204" pitchFamily="34" charset="0"/>
                  <a:cs typeface="Arial" panose="020B0604020202020204" pitchFamily="34" charset="0"/>
                </a:rPr>
                <a:t>4216</a:t>
              </a:r>
            </a:p>
          </p:txBody>
        </p:sp>
        <p:sp>
          <p:nvSpPr>
            <p:cNvPr id="63" name="ZoneTexte 238"/>
            <p:cNvSpPr txBox="1"/>
            <p:nvPr/>
          </p:nvSpPr>
          <p:spPr>
            <a:xfrm>
              <a:off x="8712160" y="4725527"/>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3</a:t>
              </a:r>
            </a:p>
          </p:txBody>
        </p:sp>
        <p:sp>
          <p:nvSpPr>
            <p:cNvPr id="64" name="Ellipse 63"/>
            <p:cNvSpPr/>
            <p:nvPr/>
          </p:nvSpPr>
          <p:spPr>
            <a:xfrm>
              <a:off x="8677099" y="4748530"/>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ZoneTexte 239"/>
            <p:cNvSpPr txBox="1"/>
            <p:nvPr/>
          </p:nvSpPr>
          <p:spPr>
            <a:xfrm>
              <a:off x="8566157" y="4310028"/>
              <a:ext cx="833883"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WT2</a:t>
              </a:r>
            </a:p>
          </p:txBody>
        </p:sp>
        <p:sp>
          <p:nvSpPr>
            <p:cNvPr id="66" name="ZoneTexte 240"/>
            <p:cNvSpPr txBox="1"/>
            <p:nvPr/>
          </p:nvSpPr>
          <p:spPr>
            <a:xfrm>
              <a:off x="8384638" y="5310031"/>
              <a:ext cx="1265090" cy="830997"/>
            </a:xfrm>
            <a:prstGeom prst="rect">
              <a:avLst/>
            </a:prstGeom>
            <a:noFill/>
            <a:ln>
              <a:noFill/>
            </a:ln>
          </p:spPr>
          <p:txBody>
            <a:bodyPr wrap="none" rtlCol="0">
              <a:spAutoFit/>
            </a:bodyPr>
            <a:lstStyle/>
            <a:p>
              <a:pPr algn="ctr"/>
              <a:r>
                <a:rPr lang="en-US" sz="2400" dirty="0">
                  <a:latin typeface="Arial" panose="020B0604020202020204" pitchFamily="34" charset="0"/>
                  <a:cs typeface="Arial" panose="020B0604020202020204" pitchFamily="34" charset="0"/>
                </a:rPr>
                <a:t>150R01</a:t>
              </a:r>
            </a:p>
            <a:p>
              <a:pPr algn="ctr"/>
              <a:r>
                <a:rPr lang="en-US" sz="2400" dirty="0">
                  <a:latin typeface="Arial" panose="020B0604020202020204" pitchFamily="34" charset="0"/>
                  <a:cs typeface="Arial" panose="020B0604020202020204" pitchFamily="34" charset="0"/>
                </a:rPr>
                <a:t>4217</a:t>
              </a:r>
            </a:p>
          </p:txBody>
        </p:sp>
      </p:grpSp>
      <p:sp>
        <p:nvSpPr>
          <p:cNvPr id="62" name="Titel 1">
            <a:extLst>
              <a:ext uri="{FF2B5EF4-FFF2-40B4-BE49-F238E27FC236}">
                <a16:creationId xmlns:a16="http://schemas.microsoft.com/office/drawing/2014/main" id="{F16FBA8D-70CE-4796-B7AF-3B13F262CFAC}"/>
              </a:ext>
            </a:extLst>
          </p:cNvPr>
          <p:cNvSpPr>
            <a:spLocks noGrp="1"/>
          </p:cNvSpPr>
          <p:nvPr/>
        </p:nvSpPr>
        <p:spPr>
          <a:xfrm>
            <a:off x="303861" y="103389"/>
            <a:ext cx="8534400" cy="89577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UPDATED DRAWINGS IN ANNEX 10</a:t>
            </a:r>
          </a:p>
        </p:txBody>
      </p:sp>
      <p:pic>
        <p:nvPicPr>
          <p:cNvPr id="42" name="Immagine 41">
            <a:extLst>
              <a:ext uri="{FF2B5EF4-FFF2-40B4-BE49-F238E27FC236}">
                <a16:creationId xmlns:a16="http://schemas.microsoft.com/office/drawing/2014/main" id="{B2459E5A-65D5-4F35-B3D0-9C366BB1C6FE}"/>
              </a:ext>
            </a:extLst>
          </p:cNvPr>
          <p:cNvPicPr>
            <a:picLocks noChangeAspect="1"/>
          </p:cNvPicPr>
          <p:nvPr/>
        </p:nvPicPr>
        <p:blipFill>
          <a:blip r:embed="rId2"/>
          <a:stretch>
            <a:fillRect/>
          </a:stretch>
        </p:blipFill>
        <p:spPr>
          <a:xfrm>
            <a:off x="7509381" y="879894"/>
            <a:ext cx="4128535" cy="3311130"/>
          </a:xfrm>
          <a:prstGeom prst="rect">
            <a:avLst/>
          </a:prstGeom>
        </p:spPr>
      </p:pic>
      <p:sp>
        <p:nvSpPr>
          <p:cNvPr id="61" name="CustomShape 13">
            <a:extLst>
              <a:ext uri="{FF2B5EF4-FFF2-40B4-BE49-F238E27FC236}">
                <a16:creationId xmlns:a16="http://schemas.microsoft.com/office/drawing/2014/main" id="{5E3A56CC-CEC3-41DA-B394-AEB34BBF9087}"/>
              </a:ext>
            </a:extLst>
          </p:cNvPr>
          <p:cNvSpPr/>
          <p:nvPr/>
        </p:nvSpPr>
        <p:spPr>
          <a:xfrm>
            <a:off x="231032"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dirty="0">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9</a:t>
            </a:fld>
            <a:endParaRPr lang="de-DE" sz="1000" b="0" strike="noStrike" spc="-1" dirty="0">
              <a:latin typeface="Arial"/>
            </a:endParaRPr>
          </a:p>
        </p:txBody>
      </p:sp>
    </p:spTree>
    <p:extLst>
      <p:ext uri="{BB962C8B-B14F-4D97-AF65-F5344CB8AC3E}">
        <p14:creationId xmlns:p14="http://schemas.microsoft.com/office/powerpoint/2010/main" val="1384278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21094C-0F3A-4740-B508-6950FC380341}"/>
</file>

<file path=customXml/itemProps2.xml><?xml version="1.0" encoding="utf-8"?>
<ds:datastoreItem xmlns:ds="http://schemas.openxmlformats.org/officeDocument/2006/customXml" ds:itemID="{0EDA6094-64F4-4FEE-B72F-C7A2E7A2DBD1}"/>
</file>

<file path=customXml/itemProps3.xml><?xml version="1.0" encoding="utf-8"?>
<ds:datastoreItem xmlns:ds="http://schemas.openxmlformats.org/officeDocument/2006/customXml" ds:itemID="{964D63BD-B710-494F-8871-38B612FDBC1B}"/>
</file>

<file path=docProps/app.xml><?xml version="1.0" encoding="utf-8"?>
<Properties xmlns="http://schemas.openxmlformats.org/officeDocument/2006/extended-properties" xmlns:vt="http://schemas.openxmlformats.org/officeDocument/2006/docPropsVTypes">
  <Template>Executive</Template>
  <TotalTime>753</TotalTime>
  <Words>2217</Words>
  <Application>Microsoft Office PowerPoint</Application>
  <PresentationFormat>Widescreen</PresentationFormat>
  <Paragraphs>367</Paragraphs>
  <Slides>13</Slides>
  <Notes>0</Notes>
  <HiddenSlides>0</HiddenSlides>
  <MMClips>0</MMClips>
  <ScaleCrop>false</ScaleCrop>
  <HeadingPairs>
    <vt:vector size="8" baseType="variant">
      <vt:variant>
        <vt:lpstr>Caratteri utilizzati</vt:lpstr>
      </vt:variant>
      <vt:variant>
        <vt:i4>12</vt:i4>
      </vt:variant>
      <vt:variant>
        <vt:lpstr>Tema</vt:lpstr>
      </vt:variant>
      <vt:variant>
        <vt:i4>1</vt:i4>
      </vt:variant>
      <vt:variant>
        <vt:lpstr>Server OLE incorporati</vt:lpstr>
      </vt:variant>
      <vt:variant>
        <vt:i4>1</vt:i4>
      </vt:variant>
      <vt:variant>
        <vt:lpstr>Titoli diapositive</vt:lpstr>
      </vt:variant>
      <vt:variant>
        <vt:i4>13</vt:i4>
      </vt:variant>
    </vt:vector>
  </HeadingPairs>
  <TitlesOfParts>
    <vt:vector size="27" baseType="lpstr">
      <vt:lpstr>Arial</vt:lpstr>
      <vt:lpstr>Arial Narrow</vt:lpstr>
      <vt:lpstr>Calibri</vt:lpstr>
      <vt:lpstr>Cambria Math</vt:lpstr>
      <vt:lpstr>Century Gothic</vt:lpstr>
      <vt:lpstr>Courier New</vt:lpstr>
      <vt:lpstr>Palatino Linotype</vt:lpstr>
      <vt:lpstr>Symbol</vt:lpstr>
      <vt:lpstr>Times New Roman</vt:lpstr>
      <vt:lpstr>Tw Cen MT</vt:lpstr>
      <vt:lpstr>Wingdings</vt:lpstr>
      <vt:lpstr>Wingdings 3</vt:lpstr>
      <vt:lpstr>Executive</vt:lpstr>
      <vt:lpstr>Equation.3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FIATGROUP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Gert-juergen Langhammer</dc:creator>
  <cp:lastModifiedBy>Davide Puglisi</cp:lastModifiedBy>
  <cp:revision>109</cp:revision>
  <cp:lastPrinted>2020-08-25T13:48:43Z</cp:lastPrinted>
  <dcterms:created xsi:type="dcterms:W3CDTF">2020-08-25T09:44:35Z</dcterms:created>
  <dcterms:modified xsi:type="dcterms:W3CDTF">2021-10-15T08:46:10Z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