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15"/>
  </p:notesMasterIdLst>
  <p:handoutMasterIdLst>
    <p:handoutMasterId r:id="rId16"/>
  </p:handoutMasterIdLst>
  <p:sldIdLst>
    <p:sldId id="370" r:id="rId2"/>
    <p:sldId id="517" r:id="rId3"/>
    <p:sldId id="523" r:id="rId4"/>
    <p:sldId id="518" r:id="rId5"/>
    <p:sldId id="519" r:id="rId6"/>
    <p:sldId id="520" r:id="rId7"/>
    <p:sldId id="524" r:id="rId8"/>
    <p:sldId id="525" r:id="rId9"/>
    <p:sldId id="521" r:id="rId10"/>
    <p:sldId id="526" r:id="rId11"/>
    <p:sldId id="527" r:id="rId12"/>
    <p:sldId id="528" r:id="rId13"/>
    <p:sldId id="522" r:id="rId14"/>
  </p:sldIdLst>
  <p:sldSz cx="12192000" cy="6858000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56B1"/>
    <a:srgbClr val="024EA2"/>
    <a:srgbClr val="024B9C"/>
    <a:srgbClr val="035DC1"/>
    <a:srgbClr val="004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>
        <p:guide orient="horz" pos="209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3A939EFE-0303-44F6-9A16-FD3B5E015DB1}" type="datetimeFigureOut">
              <a:rPr lang="en-GB" smtClean="0"/>
              <a:t>04/06/2021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A3B926D1-0013-4A80-B64E-9D824EE65210}" type="datetimeFigureOut">
              <a:rPr lang="en-GB" smtClean="0"/>
              <a:t>04/06/2021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0478">
              <a:defRPr/>
            </a:pPr>
            <a:fld id="{31B8E5DA-5DA8-4B97-8081-E5AE4FCD69E0}" type="slidenum">
              <a:rPr lang="en-GB">
                <a:solidFill>
                  <a:prstClr val="black"/>
                </a:solidFill>
                <a:latin typeface="Calibri" panose="020F0502020204030204"/>
              </a:rPr>
              <a:pPr defTabSz="990478">
                <a:defRPr/>
              </a:pPr>
              <a:t>1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33072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0478">
              <a:defRPr/>
            </a:pPr>
            <a:fld id="{31B8E5DA-5DA8-4B97-8081-E5AE4FCD69E0}" type="slidenum">
              <a:rPr lang="en-GB">
                <a:solidFill>
                  <a:prstClr val="black"/>
                </a:solidFill>
                <a:latin typeface="Calibri" panose="020F0502020204030204"/>
              </a:rPr>
              <a:pPr defTabSz="990478">
                <a:defRPr/>
              </a:pPr>
              <a:t>2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553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0478">
              <a:defRPr/>
            </a:pPr>
            <a:fld id="{31B8E5DA-5DA8-4B97-8081-E5AE4FCD69E0}" type="slidenum">
              <a:rPr lang="en-GB">
                <a:solidFill>
                  <a:prstClr val="black"/>
                </a:solidFill>
                <a:latin typeface="Calibri" panose="020F0502020204030204"/>
              </a:rPr>
              <a:pPr defTabSz="990478">
                <a:defRPr/>
              </a:pPr>
              <a:t>4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42473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photos/B3lqlg256m8?utm_source=unsplash&amp;utm_medium=referral&amp;utm_content=creditCopyText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hyperlink" Target="https://unsplash.com/search/photos/presentation?utm_source=unsplash&amp;utm_medium=referral&amp;utm_content=creditCopyText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A6F2061-5E6E-7440-8213-347350CB8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531F1-065E-594C-8147-D209A7179285}" type="datetime4">
              <a:rPr lang="en-GB" smtClean="0"/>
              <a:t>04 June 2021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BF0A45B-F2C7-C449-BF19-A76C374C0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3003A7E-23D8-E24C-BF09-F295F1F8A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736C68A0-3B91-D547-860A-58AFF6D1FF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9343" y="880838"/>
            <a:ext cx="6910357" cy="327780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3C5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Write your title here</a:t>
            </a:r>
            <a:b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3C5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3C5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(in sentence case)</a:t>
            </a:r>
            <a:endParaRPr lang="en-US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08E0EA14-7348-FB49-B0DB-D8600EBF4C8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4711184"/>
            <a:ext cx="10515600" cy="1200329"/>
          </a:xfrm>
          <a:prstGeom prst="rect">
            <a:avLst/>
          </a:prstGeom>
        </p:spPr>
        <p:txBody>
          <a:bodyPr vert="horz" lIns="0" tIns="45720" rIns="91440" bIns="45720" rtlCol="0" anchor="t" anchorCtr="0"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 Title</a:t>
            </a:r>
            <a:br>
              <a:rPr lang="en-US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</a:t>
            </a:r>
            <a:br>
              <a:rPr lang="en-US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@Twitter-handle (if desired)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8A06CB80-AF0F-B54A-A31F-0FB8E0F9BB8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38200" y="4255794"/>
            <a:ext cx="10515600" cy="523220"/>
          </a:xfrm>
          <a:prstGeom prst="rect">
            <a:avLst/>
          </a:prstGeom>
        </p:spPr>
        <p:txBody>
          <a:bodyPr vert="horz" lIns="0" tIns="45720" rIns="91440" bIns="45720" rtlCol="0" anchor="b" anchorCtr="0">
            <a:spAutoFit/>
          </a:bodyPr>
          <a:lstStyle>
            <a:lvl1pPr>
              <a:spcBef>
                <a:spcPts val="0"/>
              </a:spcBef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Presenter Name</a:t>
            </a:r>
          </a:p>
        </p:txBody>
      </p:sp>
    </p:spTree>
    <p:extLst>
      <p:ext uri="{BB962C8B-B14F-4D97-AF65-F5344CB8AC3E}">
        <p14:creationId xmlns:p14="http://schemas.microsoft.com/office/powerpoint/2010/main" val="1500007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matisse">
    <p:bg>
      <p:bgPr>
        <a:solidFill>
          <a:srgbClr val="003C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Office fo National Statistics Logo">
            <a:extLst>
              <a:ext uri="{FF2B5EF4-FFF2-40B4-BE49-F238E27FC236}">
                <a16:creationId xmlns:a16="http://schemas.microsoft.com/office/drawing/2014/main" id="{897A9EDC-56A8-414B-B882-D53DFB417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pic>
        <p:nvPicPr>
          <p:cNvPr id="7" name="Picture 6" descr="Office fo National Statistics Logo">
            <a:extLst>
              <a:ext uri="{FF2B5EF4-FFF2-40B4-BE49-F238E27FC236}">
                <a16:creationId xmlns:a16="http://schemas.microsoft.com/office/drawing/2014/main" id="{F1E49A7E-84FB-9B4F-8BC0-CC6BDC349F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5620796-8D76-664C-B761-7F015F0DFF3B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ubtitle 2">
            <a:extLst>
              <a:ext uri="{FF2B5EF4-FFF2-40B4-BE49-F238E27FC236}">
                <a16:creationId xmlns:a16="http://schemas.microsoft.com/office/drawing/2014/main" id="{335C0D86-6B6D-9340-A3E4-0C4964615FC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ctr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9705124-4B77-4A45-9308-A04738CB6E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824928"/>
            <a:ext cx="10515600" cy="997196"/>
          </a:xfrm>
          <a:prstGeom prst="rect">
            <a:avLst/>
          </a:prstGeom>
        </p:spPr>
        <p:txBody>
          <a:bodyPr tIns="0" rIns="0" bIns="0" anchor="b" anchorCtr="0">
            <a:sp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slide</a:t>
            </a:r>
          </a:p>
        </p:txBody>
      </p:sp>
    </p:spTree>
    <p:extLst>
      <p:ext uri="{BB962C8B-B14F-4D97-AF65-F5344CB8AC3E}">
        <p14:creationId xmlns:p14="http://schemas.microsoft.com/office/powerpoint/2010/main" val="509737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slide matisse">
    <p:bg>
      <p:bgPr>
        <a:solidFill>
          <a:srgbClr val="2060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Office fo National Statistics Logo">
            <a:extLst>
              <a:ext uri="{FF2B5EF4-FFF2-40B4-BE49-F238E27FC236}">
                <a16:creationId xmlns:a16="http://schemas.microsoft.com/office/drawing/2014/main" id="{897A9EDC-56A8-414B-B882-D53DFB417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pic>
        <p:nvPicPr>
          <p:cNvPr id="7" name="Picture 6" descr="Office fo National Statistics Logo">
            <a:extLst>
              <a:ext uri="{FF2B5EF4-FFF2-40B4-BE49-F238E27FC236}">
                <a16:creationId xmlns:a16="http://schemas.microsoft.com/office/drawing/2014/main" id="{F1E49A7E-84FB-9B4F-8BC0-CC6BDC349F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5620796-8D76-664C-B761-7F015F0DFF3B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ubtitle 2">
            <a:extLst>
              <a:ext uri="{FF2B5EF4-FFF2-40B4-BE49-F238E27FC236}">
                <a16:creationId xmlns:a16="http://schemas.microsoft.com/office/drawing/2014/main" id="{622D5613-4A3F-4C4D-AB7A-78FCC248ADE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ctr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4C955DF-BE42-D34D-9E3E-CC9BF3A6D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824928"/>
            <a:ext cx="10515600" cy="997196"/>
          </a:xfrm>
          <a:prstGeom prst="rect">
            <a:avLst/>
          </a:prstGeom>
        </p:spPr>
        <p:txBody>
          <a:bodyPr tIns="0" rIns="0" bIns="0" anchor="b" anchorCtr="0">
            <a:sp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slide</a:t>
            </a:r>
          </a:p>
        </p:txBody>
      </p:sp>
    </p:spTree>
    <p:extLst>
      <p:ext uri="{BB962C8B-B14F-4D97-AF65-F5344CB8AC3E}">
        <p14:creationId xmlns:p14="http://schemas.microsoft.com/office/powerpoint/2010/main" val="3490232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astral">
    <p:bg>
      <p:bgPr>
        <a:solidFill>
          <a:srgbClr val="3B7A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Office fo National Statistics Logo">
            <a:extLst>
              <a:ext uri="{FF2B5EF4-FFF2-40B4-BE49-F238E27FC236}">
                <a16:creationId xmlns:a16="http://schemas.microsoft.com/office/drawing/2014/main" id="{897A9EDC-56A8-414B-B882-D53DFB417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pic>
        <p:nvPicPr>
          <p:cNvPr id="7" name="Picture 6" descr="Office fo National Statistics Logo">
            <a:extLst>
              <a:ext uri="{FF2B5EF4-FFF2-40B4-BE49-F238E27FC236}">
                <a16:creationId xmlns:a16="http://schemas.microsoft.com/office/drawing/2014/main" id="{F1E49A7E-84FB-9B4F-8BC0-CC6BDC349F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5620796-8D76-664C-B761-7F015F0DFF3B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ubtitle 2">
            <a:extLst>
              <a:ext uri="{FF2B5EF4-FFF2-40B4-BE49-F238E27FC236}">
                <a16:creationId xmlns:a16="http://schemas.microsoft.com/office/drawing/2014/main" id="{DC45B465-DB9D-1B4E-98E6-EC6BC62650E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ctr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C7DF6CB-9235-DA4D-B1A3-7CA9292828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824928"/>
            <a:ext cx="10515600" cy="997196"/>
          </a:xfrm>
          <a:prstGeom prst="rect">
            <a:avLst/>
          </a:prstGeom>
        </p:spPr>
        <p:txBody>
          <a:bodyPr tIns="0" rIns="0" bIns="0" anchor="b" anchorCtr="0">
            <a:sp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slide</a:t>
            </a:r>
          </a:p>
        </p:txBody>
      </p:sp>
    </p:spTree>
    <p:extLst>
      <p:ext uri="{BB962C8B-B14F-4D97-AF65-F5344CB8AC3E}">
        <p14:creationId xmlns:p14="http://schemas.microsoft.com/office/powerpoint/2010/main" val="22529791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light blue">
    <p:bg>
      <p:bgPr>
        <a:solidFill>
          <a:srgbClr val="27A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Office fo National Statistics Logo">
            <a:extLst>
              <a:ext uri="{FF2B5EF4-FFF2-40B4-BE49-F238E27FC236}">
                <a16:creationId xmlns:a16="http://schemas.microsoft.com/office/drawing/2014/main" id="{897A9EDC-56A8-414B-B882-D53DFB417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pic>
        <p:nvPicPr>
          <p:cNvPr id="7" name="Picture 6" descr="Office fo National Statistics Logo">
            <a:extLst>
              <a:ext uri="{FF2B5EF4-FFF2-40B4-BE49-F238E27FC236}">
                <a16:creationId xmlns:a16="http://schemas.microsoft.com/office/drawing/2014/main" id="{F1E49A7E-84FB-9B4F-8BC0-CC6BDC349F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13A9CD3-E6C3-0344-974D-58215B0ABAAA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ubtitle 2">
            <a:extLst>
              <a:ext uri="{FF2B5EF4-FFF2-40B4-BE49-F238E27FC236}">
                <a16:creationId xmlns:a16="http://schemas.microsoft.com/office/drawing/2014/main" id="{680E1A51-C56D-6C4C-90F5-70BA71A10A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ctr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07FCA63-88F4-0D40-B646-DB3E33AA93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824928"/>
            <a:ext cx="10515600" cy="997196"/>
          </a:xfrm>
          <a:prstGeom prst="rect">
            <a:avLst/>
          </a:prstGeom>
        </p:spPr>
        <p:txBody>
          <a:bodyPr tIns="0" rIns="0" bIns="0" anchor="b" anchorCtr="0">
            <a:sp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slide</a:t>
            </a:r>
          </a:p>
        </p:txBody>
      </p:sp>
    </p:spTree>
    <p:extLst>
      <p:ext uri="{BB962C8B-B14F-4D97-AF65-F5344CB8AC3E}">
        <p14:creationId xmlns:p14="http://schemas.microsoft.com/office/powerpoint/2010/main" val="25384411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light teal">
    <p:bg>
      <p:bgPr>
        <a:solidFill>
          <a:srgbClr val="00A5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Office fo National Statistics Logo">
            <a:extLst>
              <a:ext uri="{FF2B5EF4-FFF2-40B4-BE49-F238E27FC236}">
                <a16:creationId xmlns:a16="http://schemas.microsoft.com/office/drawing/2014/main" id="{897A9EDC-56A8-414B-B882-D53DFB417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pic>
        <p:nvPicPr>
          <p:cNvPr id="7" name="Picture 6" descr="Office fo National Statistics Logo">
            <a:extLst>
              <a:ext uri="{FF2B5EF4-FFF2-40B4-BE49-F238E27FC236}">
                <a16:creationId xmlns:a16="http://schemas.microsoft.com/office/drawing/2014/main" id="{F1E49A7E-84FB-9B4F-8BC0-CC6BDC349F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ED0727-79E8-044A-A266-B0C74790E72D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ubtitle 2">
            <a:extLst>
              <a:ext uri="{FF2B5EF4-FFF2-40B4-BE49-F238E27FC236}">
                <a16:creationId xmlns:a16="http://schemas.microsoft.com/office/drawing/2014/main" id="{24E14278-FEE3-0242-BA15-B6E28E53E8F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ctr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5594CD60-7AAD-6645-8BE7-91075D074D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824928"/>
            <a:ext cx="10515600" cy="997196"/>
          </a:xfrm>
          <a:prstGeom prst="rect">
            <a:avLst/>
          </a:prstGeom>
        </p:spPr>
        <p:txBody>
          <a:bodyPr tIns="0" rIns="0" bIns="0" anchor="b" anchorCtr="0">
            <a:sp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slide</a:t>
            </a:r>
          </a:p>
        </p:txBody>
      </p:sp>
    </p:spTree>
    <p:extLst>
      <p:ext uri="{BB962C8B-B14F-4D97-AF65-F5344CB8AC3E}">
        <p14:creationId xmlns:p14="http://schemas.microsoft.com/office/powerpoint/2010/main" val="17065203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teal">
    <p:bg>
      <p:bgPr>
        <a:solidFill>
          <a:srgbClr val="0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Office fo National Statistics Logo">
            <a:extLst>
              <a:ext uri="{FF2B5EF4-FFF2-40B4-BE49-F238E27FC236}">
                <a16:creationId xmlns:a16="http://schemas.microsoft.com/office/drawing/2014/main" id="{897A9EDC-56A8-414B-B882-D53DFB417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pic>
        <p:nvPicPr>
          <p:cNvPr id="7" name="Picture 6" descr="Office fo National Statistics Logo">
            <a:extLst>
              <a:ext uri="{FF2B5EF4-FFF2-40B4-BE49-F238E27FC236}">
                <a16:creationId xmlns:a16="http://schemas.microsoft.com/office/drawing/2014/main" id="{F1E49A7E-84FB-9B4F-8BC0-CC6BDC349F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BEE2D9E-3E87-ED40-89C2-DBA774F1F211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ubtitle 2">
            <a:extLst>
              <a:ext uri="{FF2B5EF4-FFF2-40B4-BE49-F238E27FC236}">
                <a16:creationId xmlns:a16="http://schemas.microsoft.com/office/drawing/2014/main" id="{5903921C-6D50-A849-B477-5BE38F246FF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ctr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FFF5308-8243-A94B-81A6-3885912D01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824928"/>
            <a:ext cx="10515600" cy="997196"/>
          </a:xfrm>
          <a:prstGeom prst="rect">
            <a:avLst/>
          </a:prstGeom>
        </p:spPr>
        <p:txBody>
          <a:bodyPr tIns="0" rIns="0" bIns="0" anchor="b" anchorCtr="0">
            <a:sp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slide</a:t>
            </a:r>
          </a:p>
        </p:txBody>
      </p:sp>
    </p:spTree>
    <p:extLst>
      <p:ext uri="{BB962C8B-B14F-4D97-AF65-F5344CB8AC3E}">
        <p14:creationId xmlns:p14="http://schemas.microsoft.com/office/powerpoint/2010/main" val="4204725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salem">
    <p:bg>
      <p:bgPr>
        <a:solidFill>
          <a:srgbClr val="0F82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Office fo National Statistics Logo">
            <a:extLst>
              <a:ext uri="{FF2B5EF4-FFF2-40B4-BE49-F238E27FC236}">
                <a16:creationId xmlns:a16="http://schemas.microsoft.com/office/drawing/2014/main" id="{897A9EDC-56A8-414B-B882-D53DFB417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pic>
        <p:nvPicPr>
          <p:cNvPr id="7" name="Picture 6" descr="Office fo National Statistics Logo">
            <a:extLst>
              <a:ext uri="{FF2B5EF4-FFF2-40B4-BE49-F238E27FC236}">
                <a16:creationId xmlns:a16="http://schemas.microsoft.com/office/drawing/2014/main" id="{F1E49A7E-84FB-9B4F-8BC0-CC6BDC349F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6F6E82-1A2A-A042-8877-3692D4187F3F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ubtitle 2">
            <a:extLst>
              <a:ext uri="{FF2B5EF4-FFF2-40B4-BE49-F238E27FC236}">
                <a16:creationId xmlns:a16="http://schemas.microsoft.com/office/drawing/2014/main" id="{D120A143-5C37-E449-99C7-B1D969F1B8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ctr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54334A07-9B9F-A349-8CB2-86A842F8F6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824928"/>
            <a:ext cx="10515600" cy="997196"/>
          </a:xfrm>
          <a:prstGeom prst="rect">
            <a:avLst/>
          </a:prstGeom>
        </p:spPr>
        <p:txBody>
          <a:bodyPr tIns="0" rIns="0" bIns="0" anchor="b" anchorCtr="0">
            <a:sp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slide</a:t>
            </a:r>
          </a:p>
        </p:txBody>
      </p:sp>
    </p:spTree>
    <p:extLst>
      <p:ext uri="{BB962C8B-B14F-4D97-AF65-F5344CB8AC3E}">
        <p14:creationId xmlns:p14="http://schemas.microsoft.com/office/powerpoint/2010/main" val="41987046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gold">
    <p:bg>
      <p:bgPr>
        <a:solidFill>
          <a:srgbClr val="B8860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Office fo National Statistics Logo">
            <a:extLst>
              <a:ext uri="{FF2B5EF4-FFF2-40B4-BE49-F238E27FC236}">
                <a16:creationId xmlns:a16="http://schemas.microsoft.com/office/drawing/2014/main" id="{897A9EDC-56A8-414B-B882-D53DFB417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pic>
        <p:nvPicPr>
          <p:cNvPr id="7" name="Picture 6" descr="Office fo National Statistics Logo">
            <a:extLst>
              <a:ext uri="{FF2B5EF4-FFF2-40B4-BE49-F238E27FC236}">
                <a16:creationId xmlns:a16="http://schemas.microsoft.com/office/drawing/2014/main" id="{F1E49A7E-84FB-9B4F-8BC0-CC6BDC349F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B81843D-E333-4F4C-A36D-94080D3638C8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ubtitle 2">
            <a:extLst>
              <a:ext uri="{FF2B5EF4-FFF2-40B4-BE49-F238E27FC236}">
                <a16:creationId xmlns:a16="http://schemas.microsoft.com/office/drawing/2014/main" id="{C62F1910-CA81-E648-B863-DE791419B0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ctr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8E7CF45C-0FAE-7E42-85CA-A478088C01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824928"/>
            <a:ext cx="10515600" cy="997196"/>
          </a:xfrm>
          <a:prstGeom prst="rect">
            <a:avLst/>
          </a:prstGeom>
        </p:spPr>
        <p:txBody>
          <a:bodyPr tIns="0" rIns="0" bIns="0" anchor="b" anchorCtr="0">
            <a:sp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slide</a:t>
            </a:r>
          </a:p>
        </p:txBody>
      </p:sp>
    </p:spTree>
    <p:extLst>
      <p:ext uri="{BB962C8B-B14F-4D97-AF65-F5344CB8AC3E}">
        <p14:creationId xmlns:p14="http://schemas.microsoft.com/office/powerpoint/2010/main" val="2032343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poppy">
    <p:bg>
      <p:bgPr>
        <a:solidFill>
          <a:srgbClr val="D32F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Office fo National Statistics Logo">
            <a:extLst>
              <a:ext uri="{FF2B5EF4-FFF2-40B4-BE49-F238E27FC236}">
                <a16:creationId xmlns:a16="http://schemas.microsoft.com/office/drawing/2014/main" id="{897A9EDC-56A8-414B-B882-D53DFB417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pic>
        <p:nvPicPr>
          <p:cNvPr id="7" name="Picture 6" descr="Office fo National Statistics Logo">
            <a:extLst>
              <a:ext uri="{FF2B5EF4-FFF2-40B4-BE49-F238E27FC236}">
                <a16:creationId xmlns:a16="http://schemas.microsoft.com/office/drawing/2014/main" id="{F1E49A7E-84FB-9B4F-8BC0-CC6BDC349F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5661407-3B8B-664A-A263-554870E58063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ubtitle 2">
            <a:extLst>
              <a:ext uri="{FF2B5EF4-FFF2-40B4-BE49-F238E27FC236}">
                <a16:creationId xmlns:a16="http://schemas.microsoft.com/office/drawing/2014/main" id="{97414DBD-79C5-A244-8B4E-E0A37BD602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ctr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A16821C-C6DC-7B48-A948-EEC91826F2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824928"/>
            <a:ext cx="10515600" cy="997196"/>
          </a:xfrm>
          <a:prstGeom prst="rect">
            <a:avLst/>
          </a:prstGeom>
        </p:spPr>
        <p:txBody>
          <a:bodyPr tIns="0" rIns="0" bIns="0" anchor="b" anchorCtr="0">
            <a:sp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slide</a:t>
            </a:r>
          </a:p>
        </p:txBody>
      </p:sp>
    </p:spTree>
    <p:extLst>
      <p:ext uri="{BB962C8B-B14F-4D97-AF65-F5344CB8AC3E}">
        <p14:creationId xmlns:p14="http://schemas.microsoft.com/office/powerpoint/2010/main" val="21805455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pink">
    <p:bg>
      <p:bgPr>
        <a:solidFill>
          <a:srgbClr val="D237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Office fo National Statistics Logo">
            <a:extLst>
              <a:ext uri="{FF2B5EF4-FFF2-40B4-BE49-F238E27FC236}">
                <a16:creationId xmlns:a16="http://schemas.microsoft.com/office/drawing/2014/main" id="{897A9EDC-56A8-414B-B882-D53DFB417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pic>
        <p:nvPicPr>
          <p:cNvPr id="7" name="Picture 6" descr="Office fo National Statistics Logo">
            <a:extLst>
              <a:ext uri="{FF2B5EF4-FFF2-40B4-BE49-F238E27FC236}">
                <a16:creationId xmlns:a16="http://schemas.microsoft.com/office/drawing/2014/main" id="{F1E49A7E-84FB-9B4F-8BC0-CC6BDC349F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67D8161-5352-AC4F-8422-00F311FA85FA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ubtitle 2">
            <a:extLst>
              <a:ext uri="{FF2B5EF4-FFF2-40B4-BE49-F238E27FC236}">
                <a16:creationId xmlns:a16="http://schemas.microsoft.com/office/drawing/2014/main" id="{D0B060B4-A511-0047-913D-9721FF5144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ctr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3386FE0-A862-5740-962C-C24D3F6B9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824928"/>
            <a:ext cx="10515600" cy="997196"/>
          </a:xfrm>
          <a:prstGeom prst="rect">
            <a:avLst/>
          </a:prstGeom>
        </p:spPr>
        <p:txBody>
          <a:bodyPr tIns="0" rIns="0" bIns="0" anchor="b" anchorCtr="0">
            <a:sp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slide</a:t>
            </a:r>
          </a:p>
        </p:txBody>
      </p:sp>
    </p:spTree>
    <p:extLst>
      <p:ext uri="{BB962C8B-B14F-4D97-AF65-F5344CB8AC3E}">
        <p14:creationId xmlns:p14="http://schemas.microsoft.com/office/powerpoint/2010/main" val="1302001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 column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AB7C50D-A92E-F542-A579-D6ACCE3E0F84}"/>
              </a:ext>
            </a:extLst>
          </p:cNvPr>
          <p:cNvSpPr/>
          <p:nvPr userDrawn="1"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183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470A4C7-A3A2-8C48-94D5-E7589555BBE3}"/>
              </a:ext>
            </a:extLst>
          </p:cNvPr>
          <p:cNvSpPr/>
          <p:nvPr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003C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884149"/>
            <a:ext cx="10515600" cy="75713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4800"/>
            </a:lvl1pPr>
          </a:lstStyle>
          <a:p>
            <a:r>
              <a:rPr lang="en-US" dirty="0"/>
              <a:t>Add your heading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911108"/>
            <a:ext cx="10515600" cy="2518575"/>
          </a:xfrm>
          <a:prstGeom prst="rect">
            <a:avLst/>
          </a:prstGeom>
        </p:spPr>
        <p:txBody>
          <a:bodyPr wrap="square" lIns="0" rIns="0" anchor="t" anchorCtr="0">
            <a:spAutoFit/>
          </a:bodyPr>
          <a:lstStyle>
            <a:lvl1pPr>
              <a:lnSpc>
                <a:spcPct val="110000"/>
              </a:lnSpc>
              <a:spcAft>
                <a:spcPts val="1000"/>
              </a:spcAft>
              <a:defRPr sz="3200">
                <a:solidFill>
                  <a:schemeClr val="tx2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2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2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2"/>
                </a:solidFill>
              </a:defRPr>
            </a:lvl4pPr>
            <a:lvl5pPr>
              <a:spcAft>
                <a:spcPts val="500"/>
              </a:spcAft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Single column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 descr="Office fo National Statistics Logo">
            <a:extLst>
              <a:ext uri="{FF2B5EF4-FFF2-40B4-BE49-F238E27FC236}">
                <a16:creationId xmlns:a16="http://schemas.microsoft.com/office/drawing/2014/main" id="{67FFCDAA-C62B-DC43-BF5D-DB783C64E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pic>
        <p:nvPicPr>
          <p:cNvPr id="10" name="Picture 9" descr="Office fo National Statistics Logo">
            <a:extLst>
              <a:ext uri="{FF2B5EF4-FFF2-40B4-BE49-F238E27FC236}">
                <a16:creationId xmlns:a16="http://schemas.microsoft.com/office/drawing/2014/main" id="{82AAAE08-3182-8445-B596-A9BC966ABF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B8A9106-B24D-064D-974C-C8C4B2C84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EC4B6832-9A04-854F-9075-DF58CE992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7951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prince">
    <p:bg>
      <p:bgPr>
        <a:solidFill>
          <a:srgbClr val="6E25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Office fo National Statistics Logo">
            <a:extLst>
              <a:ext uri="{FF2B5EF4-FFF2-40B4-BE49-F238E27FC236}">
                <a16:creationId xmlns:a16="http://schemas.microsoft.com/office/drawing/2014/main" id="{897A9EDC-56A8-414B-B882-D53DFB417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pic>
        <p:nvPicPr>
          <p:cNvPr id="7" name="Picture 6" descr="Office fo National Statistics Logo">
            <a:extLst>
              <a:ext uri="{FF2B5EF4-FFF2-40B4-BE49-F238E27FC236}">
                <a16:creationId xmlns:a16="http://schemas.microsoft.com/office/drawing/2014/main" id="{F1E49A7E-84FB-9B4F-8BC0-CC6BDC349F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5FF6451-6437-294C-AE93-D483699E514B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ubtitle 2">
            <a:extLst>
              <a:ext uri="{FF2B5EF4-FFF2-40B4-BE49-F238E27FC236}">
                <a16:creationId xmlns:a16="http://schemas.microsoft.com/office/drawing/2014/main" id="{543DF038-D2D9-464B-9CBE-BD4B00AFCE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ctr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2A06972-B375-D540-B534-45327AACFB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824928"/>
            <a:ext cx="10515600" cy="997196"/>
          </a:xfrm>
          <a:prstGeom prst="rect">
            <a:avLst/>
          </a:prstGeom>
        </p:spPr>
        <p:txBody>
          <a:bodyPr tIns="0" rIns="0" bIns="0" anchor="b" anchorCtr="0">
            <a:sp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slide</a:t>
            </a:r>
          </a:p>
        </p:txBody>
      </p:sp>
    </p:spTree>
    <p:extLst>
      <p:ext uri="{BB962C8B-B14F-4D97-AF65-F5344CB8AC3E}">
        <p14:creationId xmlns:p14="http://schemas.microsoft.com/office/powerpoint/2010/main" val="26364510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purple">
    <p:bg>
      <p:bgPr>
        <a:solidFill>
          <a:srgbClr val="3728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Office fo National Statistics Logo">
            <a:extLst>
              <a:ext uri="{FF2B5EF4-FFF2-40B4-BE49-F238E27FC236}">
                <a16:creationId xmlns:a16="http://schemas.microsoft.com/office/drawing/2014/main" id="{897A9EDC-56A8-414B-B882-D53DFB417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pic>
        <p:nvPicPr>
          <p:cNvPr id="7" name="Picture 6" descr="Office fo National Statistics Logo">
            <a:extLst>
              <a:ext uri="{FF2B5EF4-FFF2-40B4-BE49-F238E27FC236}">
                <a16:creationId xmlns:a16="http://schemas.microsoft.com/office/drawing/2014/main" id="{F1E49A7E-84FB-9B4F-8BC0-CC6BDC349F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9692B31-F575-6549-88BE-268E460843FC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ubtitle 2">
            <a:extLst>
              <a:ext uri="{FF2B5EF4-FFF2-40B4-BE49-F238E27FC236}">
                <a16:creationId xmlns:a16="http://schemas.microsoft.com/office/drawing/2014/main" id="{461247D4-94C2-BE4C-A999-F549F7698CE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ctr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650BAC6-52B8-9D45-96A4-4363AFCA83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824928"/>
            <a:ext cx="10515600" cy="997196"/>
          </a:xfrm>
          <a:prstGeom prst="rect">
            <a:avLst/>
          </a:prstGeom>
        </p:spPr>
        <p:txBody>
          <a:bodyPr tIns="0" rIns="0" bIns="0" anchor="b" anchorCtr="0">
            <a:sp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slide</a:t>
            </a:r>
          </a:p>
        </p:txBody>
      </p:sp>
    </p:spTree>
    <p:extLst>
      <p:ext uri="{BB962C8B-B14F-4D97-AF65-F5344CB8AC3E}">
        <p14:creationId xmlns:p14="http://schemas.microsoft.com/office/powerpoint/2010/main" val="3162083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">
    <p:bg>
      <p:bgPr>
        <a:solidFill>
          <a:srgbClr val="3231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Office fo National Statistics Logo">
            <a:extLst>
              <a:ext uri="{FF2B5EF4-FFF2-40B4-BE49-F238E27FC236}">
                <a16:creationId xmlns:a16="http://schemas.microsoft.com/office/drawing/2014/main" id="{897A9EDC-56A8-414B-B882-D53DFB417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pic>
        <p:nvPicPr>
          <p:cNvPr id="7" name="Picture 6" descr="Office fo National Statistics Logo">
            <a:extLst>
              <a:ext uri="{FF2B5EF4-FFF2-40B4-BE49-F238E27FC236}">
                <a16:creationId xmlns:a16="http://schemas.microsoft.com/office/drawing/2014/main" id="{F1E49A7E-84FB-9B4F-8BC0-CC6BDC349F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1E16F23-B3CF-314E-AFD9-633806B1334D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ubtitle 2">
            <a:extLst>
              <a:ext uri="{FF2B5EF4-FFF2-40B4-BE49-F238E27FC236}">
                <a16:creationId xmlns:a16="http://schemas.microsoft.com/office/drawing/2014/main" id="{C51DA302-E673-0B48-9032-76748EE3E6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ctr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0107D9C-8794-7E4B-B350-FEC30E7FAE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824928"/>
            <a:ext cx="10515600" cy="997196"/>
          </a:xfrm>
          <a:prstGeom prst="rect">
            <a:avLst/>
          </a:prstGeom>
        </p:spPr>
        <p:txBody>
          <a:bodyPr tIns="0" rIns="0" bIns="0" anchor="b" anchorCtr="0">
            <a:sp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slide</a:t>
            </a:r>
          </a:p>
        </p:txBody>
      </p:sp>
    </p:spTree>
    <p:extLst>
      <p:ext uri="{BB962C8B-B14F-4D97-AF65-F5344CB8AC3E}">
        <p14:creationId xmlns:p14="http://schemas.microsoft.com/office/powerpoint/2010/main" val="1826608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gradient 1">
    <p:bg>
      <p:bgPr>
        <a:gradFill flip="none" rotWithShape="1">
          <a:gsLst>
            <a:gs pos="81000">
              <a:srgbClr val="003C57"/>
            </a:gs>
            <a:gs pos="0">
              <a:srgbClr val="00808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Office fo National Statistics Logo">
            <a:extLst>
              <a:ext uri="{FF2B5EF4-FFF2-40B4-BE49-F238E27FC236}">
                <a16:creationId xmlns:a16="http://schemas.microsoft.com/office/drawing/2014/main" id="{897A9EDC-56A8-414B-B882-D53DFB417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pic>
        <p:nvPicPr>
          <p:cNvPr id="7" name="Picture 6" descr="Office fo National Statistics Logo">
            <a:extLst>
              <a:ext uri="{FF2B5EF4-FFF2-40B4-BE49-F238E27FC236}">
                <a16:creationId xmlns:a16="http://schemas.microsoft.com/office/drawing/2014/main" id="{F1E49A7E-84FB-9B4F-8BC0-CC6BDC349F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7A17917-5AA2-9546-83BC-34444E3C1470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ubtitle 2">
            <a:extLst>
              <a:ext uri="{FF2B5EF4-FFF2-40B4-BE49-F238E27FC236}">
                <a16:creationId xmlns:a16="http://schemas.microsoft.com/office/drawing/2014/main" id="{B9896418-9A93-F547-B375-91E5E5B76A8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ctr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7295645-9FDE-574A-9486-F7FDBDF378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824928"/>
            <a:ext cx="10515600" cy="997196"/>
          </a:xfrm>
          <a:prstGeom prst="rect">
            <a:avLst/>
          </a:prstGeom>
        </p:spPr>
        <p:txBody>
          <a:bodyPr tIns="0" rIns="0" bIns="0" anchor="b" anchorCtr="0">
            <a:sp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slide</a:t>
            </a:r>
          </a:p>
        </p:txBody>
      </p:sp>
    </p:spTree>
    <p:extLst>
      <p:ext uri="{BB962C8B-B14F-4D97-AF65-F5344CB8AC3E}">
        <p14:creationId xmlns:p14="http://schemas.microsoft.com/office/powerpoint/2010/main" val="32078015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gradient 2">
    <p:bg>
      <p:bgPr>
        <a:gradFill flip="none" rotWithShape="1">
          <a:gsLst>
            <a:gs pos="81000">
              <a:srgbClr val="008080"/>
            </a:gs>
            <a:gs pos="0">
              <a:srgbClr val="27A0CC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Office fo National Statistics Logo">
            <a:extLst>
              <a:ext uri="{FF2B5EF4-FFF2-40B4-BE49-F238E27FC236}">
                <a16:creationId xmlns:a16="http://schemas.microsoft.com/office/drawing/2014/main" id="{897A9EDC-56A8-414B-B882-D53DFB417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pic>
        <p:nvPicPr>
          <p:cNvPr id="7" name="Picture 6" descr="Office fo National Statistics Logo">
            <a:extLst>
              <a:ext uri="{FF2B5EF4-FFF2-40B4-BE49-F238E27FC236}">
                <a16:creationId xmlns:a16="http://schemas.microsoft.com/office/drawing/2014/main" id="{F1E49A7E-84FB-9B4F-8BC0-CC6BDC349F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7A17917-5AA2-9546-83BC-34444E3C1470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2BB51AC8-339B-F542-A4E2-891D4443FD7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ctr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6165A53-E610-A246-BF2B-8FE1F65A42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824928"/>
            <a:ext cx="10515600" cy="997196"/>
          </a:xfrm>
          <a:prstGeom prst="rect">
            <a:avLst/>
          </a:prstGeom>
        </p:spPr>
        <p:txBody>
          <a:bodyPr tIns="0" rIns="0" bIns="0" anchor="b" anchorCtr="0">
            <a:sp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slide</a:t>
            </a:r>
          </a:p>
        </p:txBody>
      </p:sp>
    </p:spTree>
    <p:extLst>
      <p:ext uri="{BB962C8B-B14F-4D97-AF65-F5344CB8AC3E}">
        <p14:creationId xmlns:p14="http://schemas.microsoft.com/office/powerpoint/2010/main" val="13885253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gradient 44">
    <p:bg>
      <p:bgPr>
        <a:gradFill flip="none" rotWithShape="1">
          <a:gsLst>
            <a:gs pos="81000">
              <a:srgbClr val="37288B"/>
            </a:gs>
            <a:gs pos="0">
              <a:srgbClr val="D2376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Office fo National Statistics Logo">
            <a:extLst>
              <a:ext uri="{FF2B5EF4-FFF2-40B4-BE49-F238E27FC236}">
                <a16:creationId xmlns:a16="http://schemas.microsoft.com/office/drawing/2014/main" id="{897A9EDC-56A8-414B-B882-D53DFB417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pic>
        <p:nvPicPr>
          <p:cNvPr id="7" name="Picture 6" descr="Office fo National Statistics Logo">
            <a:extLst>
              <a:ext uri="{FF2B5EF4-FFF2-40B4-BE49-F238E27FC236}">
                <a16:creationId xmlns:a16="http://schemas.microsoft.com/office/drawing/2014/main" id="{F1E49A7E-84FB-9B4F-8BC0-CC6BDC349F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7A17917-5AA2-9546-83BC-34444E3C1470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1F692672-45E9-DB45-968E-472F1D3201F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ctr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3A6E39D-26AC-134F-96EF-39DF3B1062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824928"/>
            <a:ext cx="10515600" cy="997196"/>
          </a:xfrm>
          <a:prstGeom prst="rect">
            <a:avLst/>
          </a:prstGeom>
        </p:spPr>
        <p:txBody>
          <a:bodyPr tIns="0" rIns="0" bIns="0" anchor="b" anchorCtr="0">
            <a:sp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slide</a:t>
            </a:r>
          </a:p>
        </p:txBody>
      </p:sp>
    </p:spTree>
    <p:extLst>
      <p:ext uri="{BB962C8B-B14F-4D97-AF65-F5344CB8AC3E}">
        <p14:creationId xmlns:p14="http://schemas.microsoft.com/office/powerpoint/2010/main" val="12382628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gradient 66">
    <p:bg>
      <p:bgPr>
        <a:gradFill flip="none" rotWithShape="1">
          <a:gsLst>
            <a:gs pos="81000">
              <a:srgbClr val="0F8243"/>
            </a:gs>
            <a:gs pos="0">
              <a:srgbClr val="00A5A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Office fo National Statistics Logo">
            <a:extLst>
              <a:ext uri="{FF2B5EF4-FFF2-40B4-BE49-F238E27FC236}">
                <a16:creationId xmlns:a16="http://schemas.microsoft.com/office/drawing/2014/main" id="{897A9EDC-56A8-414B-B882-D53DFB417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pic>
        <p:nvPicPr>
          <p:cNvPr id="7" name="Picture 6" descr="Office fo National Statistics Logo">
            <a:extLst>
              <a:ext uri="{FF2B5EF4-FFF2-40B4-BE49-F238E27FC236}">
                <a16:creationId xmlns:a16="http://schemas.microsoft.com/office/drawing/2014/main" id="{F1E49A7E-84FB-9B4F-8BC0-CC6BDC349F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7A17917-5AA2-9546-83BC-34444E3C1470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10A3A34B-DE42-9B4B-9D76-6B04A45E109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ctr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C16E151-0ED9-1744-A65B-E522680406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824928"/>
            <a:ext cx="10515600" cy="997196"/>
          </a:xfrm>
          <a:prstGeom prst="rect">
            <a:avLst/>
          </a:prstGeom>
        </p:spPr>
        <p:txBody>
          <a:bodyPr tIns="0" rIns="0" bIns="0" anchor="b" anchorCtr="0">
            <a:sp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slide</a:t>
            </a:r>
          </a:p>
        </p:txBody>
      </p:sp>
    </p:spTree>
    <p:extLst>
      <p:ext uri="{BB962C8B-B14F-4D97-AF65-F5344CB8AC3E}">
        <p14:creationId xmlns:p14="http://schemas.microsoft.com/office/powerpoint/2010/main" val="15719980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Section slide ONS blue">
    <p:bg>
      <p:bgPr>
        <a:gradFill flip="none" rotWithShape="1">
          <a:gsLst>
            <a:gs pos="0">
              <a:srgbClr val="E9742C"/>
            </a:gs>
            <a:gs pos="81000">
              <a:srgbClr val="D2376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Office fo National Statistics Logo">
            <a:extLst>
              <a:ext uri="{FF2B5EF4-FFF2-40B4-BE49-F238E27FC236}">
                <a16:creationId xmlns:a16="http://schemas.microsoft.com/office/drawing/2014/main" id="{897A9EDC-56A8-414B-B882-D53DFB417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pic>
        <p:nvPicPr>
          <p:cNvPr id="7" name="Picture 6" descr="Office fo National Statistics Logo">
            <a:extLst>
              <a:ext uri="{FF2B5EF4-FFF2-40B4-BE49-F238E27FC236}">
                <a16:creationId xmlns:a16="http://schemas.microsoft.com/office/drawing/2014/main" id="{F1E49A7E-84FB-9B4F-8BC0-CC6BDC349F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7A17917-5AA2-9546-83BC-34444E3C1470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FE11B252-106E-D845-B192-770BA16A6ED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ctr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A4B3A4D-4DE7-BE46-A8F2-E186A17B7E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824928"/>
            <a:ext cx="10515600" cy="997196"/>
          </a:xfrm>
          <a:prstGeom prst="rect">
            <a:avLst/>
          </a:prstGeom>
        </p:spPr>
        <p:txBody>
          <a:bodyPr tIns="0" rIns="0" bIns="0" anchor="b" anchorCtr="0">
            <a:sp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slide</a:t>
            </a:r>
          </a:p>
        </p:txBody>
      </p:sp>
    </p:spTree>
    <p:extLst>
      <p:ext uri="{BB962C8B-B14F-4D97-AF65-F5344CB8AC3E}">
        <p14:creationId xmlns:p14="http://schemas.microsoft.com/office/powerpoint/2010/main" val="41649617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Section slide ONS blue">
    <p:bg>
      <p:bgPr>
        <a:gradFill flip="none" rotWithShape="1">
          <a:gsLst>
            <a:gs pos="81000">
              <a:srgbClr val="E2BC22"/>
            </a:gs>
            <a:gs pos="0">
              <a:srgbClr val="FF9933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Office fo National Statistics Logo">
            <a:extLst>
              <a:ext uri="{FF2B5EF4-FFF2-40B4-BE49-F238E27FC236}">
                <a16:creationId xmlns:a16="http://schemas.microsoft.com/office/drawing/2014/main" id="{897A9EDC-56A8-414B-B882-D53DFB417E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lum bright="-100000" contrast="-100000"/>
          </a:blip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3C57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rgbClr val="003C57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7A17917-5AA2-9546-83BC-34444E3C1470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F27CF227-6C56-1B4B-8B3C-836CBD42133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ctr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rgbClr val="003C5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6DFADB9-CC9D-E547-8CD9-C58C55DDD2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824928"/>
            <a:ext cx="10515600" cy="997196"/>
          </a:xfrm>
          <a:prstGeom prst="rect">
            <a:avLst/>
          </a:prstGeom>
        </p:spPr>
        <p:txBody>
          <a:bodyPr tIns="0" rIns="0" bIns="0" anchor="b" anchorCtr="0">
            <a:spAutoFit/>
          </a:bodyPr>
          <a:lstStyle>
            <a:lvl1pPr algn="ctr">
              <a:defRPr sz="7200">
                <a:solidFill>
                  <a:srgbClr val="003C57"/>
                </a:solidFill>
              </a:defRPr>
            </a:lvl1pPr>
          </a:lstStyle>
          <a:p>
            <a:r>
              <a:rPr lang="en-US" dirty="0"/>
              <a:t>Section slide</a:t>
            </a:r>
          </a:p>
        </p:txBody>
      </p:sp>
    </p:spTree>
    <p:extLst>
      <p:ext uri="{BB962C8B-B14F-4D97-AF65-F5344CB8AC3E}">
        <p14:creationId xmlns:p14="http://schemas.microsoft.com/office/powerpoint/2010/main" val="289055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75BE5F0-67EC-0641-9E8B-7BC2DE4910BB}"/>
              </a:ext>
            </a:extLst>
          </p:cNvPr>
          <p:cNvSpPr/>
          <p:nvPr userDrawn="1"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183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F5632E3-E91E-8442-8ABA-C41030399038}"/>
              </a:ext>
            </a:extLst>
          </p:cNvPr>
          <p:cNvSpPr/>
          <p:nvPr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183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923634"/>
            <a:ext cx="4961351" cy="2485680"/>
          </a:xfrm>
          <a:prstGeom prst="rect">
            <a:avLst/>
          </a:prstGeom>
        </p:spPr>
        <p:txBody>
          <a:bodyPr wrap="square" anchor="t" anchorCtr="0"/>
          <a:lstStyle>
            <a:lvl1pPr>
              <a:spcAft>
                <a:spcPts val="1000"/>
              </a:spcAft>
              <a:defRPr sz="3200">
                <a:solidFill>
                  <a:schemeClr val="tx2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2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2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2"/>
                </a:solidFill>
              </a:defRPr>
            </a:lvl4pPr>
            <a:lvl5pPr>
              <a:spcAft>
                <a:spcPts val="500"/>
              </a:spcAft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Column one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923634"/>
            <a:ext cx="5199743" cy="2485680"/>
          </a:xfrm>
          <a:prstGeom prst="rect">
            <a:avLst/>
          </a:prstGeom>
        </p:spPr>
        <p:txBody>
          <a:bodyPr wrap="square" anchor="t" anchorCtr="0"/>
          <a:lstStyle>
            <a:lvl1pPr>
              <a:spcAft>
                <a:spcPts val="1000"/>
              </a:spcAft>
              <a:defRPr sz="3200">
                <a:solidFill>
                  <a:schemeClr val="tx2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2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2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2"/>
                </a:solidFill>
              </a:defRPr>
            </a:lvl4pPr>
            <a:lvl5pPr>
              <a:spcAft>
                <a:spcPts val="500"/>
              </a:spcAft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Column two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 descr="Office fo National Statistics Logo">
            <a:extLst>
              <a:ext uri="{FF2B5EF4-FFF2-40B4-BE49-F238E27FC236}">
                <a16:creationId xmlns:a16="http://schemas.microsoft.com/office/drawing/2014/main" id="{4269F602-9ED2-AA41-912E-6C0E206DA6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pic>
        <p:nvPicPr>
          <p:cNvPr id="13" name="Picture 12" descr="Office fo National Statistics Logo">
            <a:extLst>
              <a:ext uri="{FF2B5EF4-FFF2-40B4-BE49-F238E27FC236}">
                <a16:creationId xmlns:a16="http://schemas.microsoft.com/office/drawing/2014/main" id="{F45FD056-94E7-E64A-B074-49E5994B28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D913410-9DC7-834A-B330-976E80A568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5" name="Footer Placeholder 13">
            <a:extLst>
              <a:ext uri="{FF2B5EF4-FFF2-40B4-BE49-F238E27FC236}">
                <a16:creationId xmlns:a16="http://schemas.microsoft.com/office/drawing/2014/main" id="{EA701F44-73AD-C64B-8322-8400CB324E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F8E2729-03F2-4F77-BF33-CCC290F9D7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83305"/>
            <a:ext cx="10515600" cy="75713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4800"/>
            </a:lvl1pPr>
          </a:lstStyle>
          <a:p>
            <a:r>
              <a:rPr lang="en-US" dirty="0"/>
              <a:t>Add your heading here</a:t>
            </a:r>
          </a:p>
        </p:txBody>
      </p:sp>
    </p:spTree>
    <p:extLst>
      <p:ext uri="{BB962C8B-B14F-4D97-AF65-F5344CB8AC3E}">
        <p14:creationId xmlns:p14="http://schemas.microsoft.com/office/powerpoint/2010/main" val="2803844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75BE5F0-67EC-0641-9E8B-7BC2DE4910BB}"/>
              </a:ext>
            </a:extLst>
          </p:cNvPr>
          <p:cNvSpPr/>
          <p:nvPr userDrawn="1"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183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F5632E3-E91E-8442-8ABA-C41030399038}"/>
              </a:ext>
            </a:extLst>
          </p:cNvPr>
          <p:cNvSpPr/>
          <p:nvPr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183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Office fo National Statistics Logo">
            <a:extLst>
              <a:ext uri="{FF2B5EF4-FFF2-40B4-BE49-F238E27FC236}">
                <a16:creationId xmlns:a16="http://schemas.microsoft.com/office/drawing/2014/main" id="{4269F602-9ED2-AA41-912E-6C0E206DA6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pic>
        <p:nvPicPr>
          <p:cNvPr id="13" name="Picture 12" descr="Office fo National Statistics Logo">
            <a:extLst>
              <a:ext uri="{FF2B5EF4-FFF2-40B4-BE49-F238E27FC236}">
                <a16:creationId xmlns:a16="http://schemas.microsoft.com/office/drawing/2014/main" id="{F45FD056-94E7-E64A-B074-49E5994B28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D913410-9DC7-834A-B330-976E80A568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5" name="Footer Placeholder 13">
            <a:extLst>
              <a:ext uri="{FF2B5EF4-FFF2-40B4-BE49-F238E27FC236}">
                <a16:creationId xmlns:a16="http://schemas.microsoft.com/office/drawing/2014/main" id="{EA701F44-73AD-C64B-8322-8400CB324E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8E4E2FF2-096C-C349-8B44-CFA5388E951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698955"/>
            <a:ext cx="10515600" cy="4774919"/>
          </a:xfrm>
          <a:prstGeom prst="rect">
            <a:avLst/>
          </a:prstGeom>
        </p:spPr>
        <p:txBody>
          <a:bodyPr anchor="t" anchorCtr="0"/>
          <a:lstStyle>
            <a:lvl1pPr>
              <a:defRPr sz="3200">
                <a:solidFill>
                  <a:schemeClr val="tx2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Add your chart here</a:t>
            </a:r>
          </a:p>
        </p:txBody>
      </p:sp>
    </p:spTree>
    <p:extLst>
      <p:ext uri="{BB962C8B-B14F-4D97-AF65-F5344CB8AC3E}">
        <p14:creationId xmlns:p14="http://schemas.microsoft.com/office/powerpoint/2010/main" val="3497539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 page - minimal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D913410-9DC7-834A-B330-976E80A568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3C57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5" name="Footer Placeholder 13">
            <a:extLst>
              <a:ext uri="{FF2B5EF4-FFF2-40B4-BE49-F238E27FC236}">
                <a16:creationId xmlns:a16="http://schemas.microsoft.com/office/drawing/2014/main" id="{EA701F44-73AD-C64B-8322-8400CB324E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rgbClr val="003C57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8E4E2FF2-096C-C349-8B44-CFA5388E951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698955"/>
            <a:ext cx="10515600" cy="5296600"/>
          </a:xfrm>
          <a:prstGeom prst="rect">
            <a:avLst/>
          </a:prstGeom>
        </p:spPr>
        <p:txBody>
          <a:bodyPr anchor="t" anchorCtr="0"/>
          <a:lstStyle>
            <a:lvl1pPr>
              <a:defRPr sz="3200">
                <a:solidFill>
                  <a:schemeClr val="tx2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Add your chart here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69BF73-290C-6047-BFA6-A01EFEA976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286250"/>
            <a:ext cx="3331866" cy="28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351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left, one image righ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3AEE310C-A9B2-BC47-9C43-3532231F7D7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966959" y="657094"/>
            <a:ext cx="7386841" cy="5553206"/>
          </a:xfrm>
          <a:prstGeom prst="rect">
            <a:avLst/>
          </a:prstGeom>
          <a:solidFill>
            <a:schemeClr val="bg2"/>
          </a:solidFill>
        </p:spPr>
        <p:txBody>
          <a:bodyPr wrap="square" lIns="720000" tIns="720000" rIns="720000" bIns="720000" anchor="ctr" anchorCtr="0"/>
          <a:lstStyle>
            <a:lvl1pPr>
              <a:defRPr sz="3200">
                <a:solidFill>
                  <a:schemeClr val="tx2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Add your image here</a:t>
            </a:r>
            <a:br>
              <a:rPr lang="en-US" dirty="0"/>
            </a:br>
            <a:r>
              <a:rPr lang="en-US" dirty="0"/>
              <a:t>(aspect ratio 4:3)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FEEAC52-023A-4141-AB03-37B649B1552A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38200" y="657094"/>
            <a:ext cx="2819400" cy="1134799"/>
          </a:xfrm>
          <a:prstGeom prst="rect">
            <a:avLst/>
          </a:prstGeom>
        </p:spPr>
        <p:txBody>
          <a:bodyPr anchor="t" anchorCtr="0"/>
          <a:lstStyle>
            <a:lvl1pPr>
              <a:spcBef>
                <a:spcPts val="0"/>
              </a:spcBef>
              <a:spcAft>
                <a:spcPts val="1000"/>
              </a:spcAft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Text left, one image right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2EEFC85-1348-1B4D-BA3F-948A6B6A2C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3C57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5" name="Footer Placeholder 13">
            <a:extLst>
              <a:ext uri="{FF2B5EF4-FFF2-40B4-BE49-F238E27FC236}">
                <a16:creationId xmlns:a16="http://schemas.microsoft.com/office/drawing/2014/main" id="{3C90513C-0A03-D04D-8CDF-DC791864E4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rgbClr val="003C57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C3BF26-5A0A-2F4A-8A8D-6072F11EC8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286250"/>
            <a:ext cx="3331866" cy="28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741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left, two images righ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ED01163-A081-394B-A56F-2E745CD47FA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77000" y="641088"/>
            <a:ext cx="4876799" cy="2800612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txBody>
          <a:bodyPr wrap="square" lIns="720000" tIns="720000" rIns="720000" bIns="720000" anchor="ctr" anchorCtr="0"/>
          <a:lstStyle>
            <a:lvl1pPr>
              <a:defRPr sz="3200">
                <a:solidFill>
                  <a:schemeClr val="tx2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Add your image here (aspect ratio 16:9)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8E0808A-C000-3448-B1E8-1D107559C5C7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38200" y="657094"/>
            <a:ext cx="5168900" cy="593112"/>
          </a:xfrm>
          <a:prstGeom prst="rect">
            <a:avLst/>
          </a:prstGeom>
        </p:spPr>
        <p:txBody>
          <a:bodyPr anchor="t" anchorCtr="0"/>
          <a:lstStyle>
            <a:lvl1pPr>
              <a:spcBef>
                <a:spcPts val="0"/>
              </a:spcBef>
              <a:spcAft>
                <a:spcPts val="1000"/>
              </a:spcAft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Text left, two images right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F0C757D-809E-2D4A-9E4D-DFA6D9C02CE5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477000" y="3441700"/>
            <a:ext cx="4876800" cy="27686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txBody>
          <a:bodyPr wrap="square" lIns="720000" tIns="720000" rIns="720000" bIns="720000" anchor="ctr" anchorCtr="0"/>
          <a:lstStyle>
            <a:lvl1pPr>
              <a:defRPr sz="3200">
                <a:solidFill>
                  <a:schemeClr val="tx2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Add your image here (aspect ratio 16:9)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DE7D3AB-96D3-4643-83A3-E505E78A73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3C57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Footer Placeholder 13">
            <a:extLst>
              <a:ext uri="{FF2B5EF4-FFF2-40B4-BE49-F238E27FC236}">
                <a16:creationId xmlns:a16="http://schemas.microsoft.com/office/drawing/2014/main" id="{9F2D74FC-DE0D-9142-9052-7DC552A8C9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rgbClr val="003C57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3CB928-464E-0442-B8A8-844F0B513A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286250"/>
            <a:ext cx="3331866" cy="28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035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 grid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ED01163-A081-394B-A56F-2E745CD47FA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77000" y="641088"/>
            <a:ext cx="4876799" cy="2800612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txBody>
          <a:bodyPr wrap="square" lIns="720000" tIns="720000" rIns="720000" bIns="720000" anchor="ctr" anchorCtr="0"/>
          <a:lstStyle>
            <a:lvl1pPr>
              <a:defRPr sz="3200">
                <a:solidFill>
                  <a:schemeClr val="tx2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Add your image here (aspect ratio 16:9)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F0C757D-809E-2D4A-9E4D-DFA6D9C02CE5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477000" y="3441700"/>
            <a:ext cx="4876800" cy="27686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txBody>
          <a:bodyPr wrap="square" lIns="720000" tIns="720000" rIns="720000" bIns="720000" anchor="ctr" anchorCtr="0"/>
          <a:lstStyle>
            <a:lvl1pPr>
              <a:defRPr sz="3200">
                <a:solidFill>
                  <a:schemeClr val="tx2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Add your image here (aspect ratio 16:9)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D7AF38B-FBB9-3F4D-B8B3-1F0F79401D2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00100" y="641088"/>
            <a:ext cx="5676899" cy="5569212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txBody>
          <a:bodyPr wrap="square" lIns="720000" tIns="720000" rIns="720000" bIns="720000" anchor="ctr" anchorCtr="0"/>
          <a:lstStyle>
            <a:lvl1pPr>
              <a:defRPr sz="3200">
                <a:solidFill>
                  <a:schemeClr val="tx2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Add your image here (aspect ratio 1:1)</a:t>
            </a:r>
          </a:p>
        </p:txBody>
      </p:sp>
    </p:spTree>
    <p:extLst>
      <p:ext uri="{BB962C8B-B14F-4D97-AF65-F5344CB8AC3E}">
        <p14:creationId xmlns:p14="http://schemas.microsoft.com/office/powerpoint/2010/main" val="133233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 slie with text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014DE38-8C4D-6F43-8595-E82C3F754B7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84022C-717A-394E-A7B0-E38478A09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87C01F-E831-1347-BF6E-F8337514E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A902BB99-C1A9-5442-B7D5-319F4DAA161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52496" y="5403397"/>
            <a:ext cx="6677417" cy="101867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(Replace the background image and include any copyright information e.g. </a:t>
            </a:r>
            <a:r>
              <a:rPr lang="en-US" dirty="0">
                <a:solidFill>
                  <a:schemeClr val="bg1"/>
                </a:solidFill>
              </a:rPr>
              <a:t>© Photo by</a:t>
            </a:r>
            <a:r>
              <a:rPr lang="en-GB" dirty="0">
                <a:solidFill>
                  <a:schemeClr val="bg1"/>
                </a:solidFill>
              </a:rPr>
              <a:t> </a:t>
            </a:r>
            <a:r>
              <a:rPr lang="en-GB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Hermes Rivera</a:t>
            </a:r>
            <a:r>
              <a:rPr lang="en-GB" dirty="0">
                <a:solidFill>
                  <a:schemeClr val="bg1"/>
                </a:solidFill>
              </a:rPr>
              <a:t> on </a:t>
            </a:r>
            <a:r>
              <a:rPr lang="en-GB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</a:t>
            </a:r>
            <a:r>
              <a:rPr lang="en-GB" dirty="0">
                <a:solidFill>
                  <a:schemeClr val="bg1"/>
                </a:solidFill>
              </a:rPr>
              <a:t>)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CB83E4B-B9C7-0F43-932F-F73B5EC8324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3AAA621-F3CF-3740-81C1-B8882EE4AE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991127"/>
            <a:ext cx="10515600" cy="830997"/>
          </a:xfrm>
          <a:prstGeom prst="rect">
            <a:avLst/>
          </a:prstGeom>
        </p:spPr>
        <p:txBody>
          <a:bodyPr tIns="0" rIns="0" bIns="0" anchor="b" anchorCtr="0">
            <a:sp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slide</a:t>
            </a:r>
          </a:p>
        </p:txBody>
      </p:sp>
      <p:pic>
        <p:nvPicPr>
          <p:cNvPr id="10" name="Picture 9" descr="Office fo National Statistics Logo">
            <a:extLst>
              <a:ext uri="{FF2B5EF4-FFF2-40B4-BE49-F238E27FC236}">
                <a16:creationId xmlns:a16="http://schemas.microsoft.com/office/drawing/2014/main" id="{36D644A2-8493-254A-8BCA-A43EE10C271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362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ffice for National Statistics Logo">
            <a:extLst>
              <a:ext uri="{FF2B5EF4-FFF2-40B4-BE49-F238E27FC236}">
                <a16:creationId xmlns:a16="http://schemas.microsoft.com/office/drawing/2014/main" id="{9D6A1342-DE99-4B4D-B5AF-C43FDAE08636}"/>
              </a:ext>
            </a:extLst>
          </p:cNvPr>
          <p:cNvPicPr>
            <a:picLocks noChangeAspect="1"/>
          </p:cNvPicPr>
          <p:nvPr userDrawn="1"/>
        </p:nvPicPr>
        <p:blipFill>
          <a:blip r:embed="rId30"/>
          <a:stretch>
            <a:fillRect/>
          </a:stretch>
        </p:blipFill>
        <p:spPr>
          <a:xfrm>
            <a:off x="8439750" y="860003"/>
            <a:ext cx="2914650" cy="571500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48F094D-06E7-4D4C-A30E-6245801E4D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3C57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2947E464-F91B-FD47-B97A-E5129B4544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2000" b="1">
                <a:solidFill>
                  <a:srgbClr val="003C57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C57F1779-22FA-E74D-A68A-DE59AC0306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50892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2000" b="1">
                <a:solidFill>
                  <a:srgbClr val="003C57"/>
                </a:solidFill>
              </a:defRPr>
            </a:lvl1pPr>
          </a:lstStyle>
          <a:p>
            <a:fld id="{695CE8D2-2A51-934B-BEE8-FEA5F81FAF91}" type="datetime4">
              <a:rPr lang="en-GB" smtClean="0"/>
              <a:t>04 June 2021</a:t>
            </a:fld>
            <a:endParaRPr lang="en-US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C7606C98-43DA-624E-A126-318E4E297157}"/>
              </a:ext>
            </a:extLst>
          </p:cNvPr>
          <p:cNvSpPr txBox="1">
            <a:spLocks/>
          </p:cNvSpPr>
          <p:nvPr userDrawn="1"/>
        </p:nvSpPr>
        <p:spPr>
          <a:xfrm>
            <a:off x="838200" y="714371"/>
            <a:ext cx="6691713" cy="383284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rgbClr val="003C57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 dirty="0">
              <a:solidFill>
                <a:srgbClr val="183E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E5DCB11-47E3-BC4E-87BE-ED66A7AC92CD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25400">
            <a:solidFill>
              <a:srgbClr val="003C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4">
            <a:extLst>
              <a:ext uri="{FF2B5EF4-FFF2-40B4-BE49-F238E27FC236}">
                <a16:creationId xmlns:a16="http://schemas.microsoft.com/office/drawing/2014/main" id="{B695BB35-B7F9-BE46-A43E-B9B750880AE4}"/>
              </a:ext>
            </a:extLst>
          </p:cNvPr>
          <p:cNvSpPr txBox="1">
            <a:spLocks/>
          </p:cNvSpPr>
          <p:nvPr userDrawn="1"/>
        </p:nvSpPr>
        <p:spPr>
          <a:xfrm>
            <a:off x="838200" y="644843"/>
            <a:ext cx="7052953" cy="34906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baseline="0">
                <a:solidFill>
                  <a:srgbClr val="003C57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4D2E5A76-65BE-0B4A-9E47-4BFC8F8BB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343" y="880837"/>
            <a:ext cx="6910357" cy="3817821"/>
          </a:xfrm>
          <a:prstGeom prst="rect">
            <a:avLst/>
          </a:prstGeom>
        </p:spPr>
        <p:txBody>
          <a:bodyPr vert="horz" lIns="0" tIns="45720" rIns="91440" bIns="45720" rtlCol="0" anchor="t" anchorCtr="0">
            <a:normAutofit/>
          </a:bodyPr>
          <a:lstStyle/>
          <a:p>
            <a:r>
              <a:rPr lang="en-US" dirty="0"/>
              <a:t>Write your title here</a:t>
            </a:r>
            <a:br>
              <a:rPr lang="en-US" dirty="0"/>
            </a:br>
            <a:r>
              <a:rPr lang="en-US" dirty="0"/>
              <a:t>(in sentence case)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E85E22-5EF0-604F-9D81-8D55219770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081404"/>
            <a:ext cx="10515600" cy="2646815"/>
          </a:xfrm>
          <a:prstGeom prst="rect">
            <a:avLst/>
          </a:prstGeom>
        </p:spPr>
        <p:txBody>
          <a:bodyPr vert="horz" lIns="0" tIns="46800" rIns="0" bIns="45720" rtlCol="0"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99059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  <p:sldLayoutId id="2147483690" r:id="rId19"/>
    <p:sldLayoutId id="2147483691" r:id="rId20"/>
    <p:sldLayoutId id="2147483692" r:id="rId21"/>
    <p:sldLayoutId id="2147483693" r:id="rId22"/>
    <p:sldLayoutId id="2147483694" r:id="rId23"/>
    <p:sldLayoutId id="2147483695" r:id="rId24"/>
    <p:sldLayoutId id="2147483696" r:id="rId25"/>
    <p:sldLayoutId id="2147483697" r:id="rId26"/>
    <p:sldLayoutId id="2147483698" r:id="rId27"/>
    <p:sldLayoutId id="2147483699" r:id="rId28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spcAft>
          <a:spcPts val="1000"/>
        </a:spcAft>
        <a:buNone/>
        <a:defRPr sz="4800" b="1" kern="1200" baseline="0">
          <a:solidFill>
            <a:srgbClr val="003C57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1000"/>
        </a:spcAft>
        <a:buFont typeface="Arial" panose="020B0604020202020204" pitchFamily="34" charset="0"/>
        <a:buNone/>
        <a:defRPr sz="3200" kern="1200">
          <a:solidFill>
            <a:srgbClr val="003C57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2800" kern="1200">
          <a:solidFill>
            <a:srgbClr val="003C57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2400" kern="1200">
          <a:solidFill>
            <a:srgbClr val="003C57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2000" kern="1200">
          <a:solidFill>
            <a:srgbClr val="003C57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800" kern="1200">
          <a:solidFill>
            <a:srgbClr val="003C57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economic.stats@un.org" TargetMode="External"/><Relationship Id="rId2" Type="http://schemas.openxmlformats.org/officeDocument/2006/relationships/hyperlink" Target="https://unece.org/statistics/documents/2021/05/working-documents/guide-producing-cpi-under-lockdown-draf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D15520E-2BFB-4649-905C-50D8408BF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Draft guide on CPI during lockdown</a:t>
            </a:r>
            <a:endParaRPr lang="en-US" b="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0567162-114A-8E49-B2E3-81DD5FDCD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343" y="5053947"/>
            <a:ext cx="10515600" cy="873316"/>
          </a:xfrm>
        </p:spPr>
        <p:txBody>
          <a:bodyPr/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3BDC61B-0F34-0147-8B6F-276CF6BBABF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56343" y="4052792"/>
            <a:ext cx="10515600" cy="1069267"/>
          </a:xfrm>
        </p:spPr>
        <p:txBody>
          <a:bodyPr/>
          <a:lstStyle/>
          <a:p>
            <a:r>
              <a:rPr lang="en-US" dirty="0"/>
              <a:t>Chris Jenkins – Office for National Statistics</a:t>
            </a:r>
          </a:p>
          <a:p>
            <a:r>
              <a:rPr lang="en-US" sz="2400" dirty="0"/>
              <a:t>Group of Experts on Consumer Price Indices, June 2021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85FF3DA1-56D1-8D40-AD5C-1334CC066F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50892"/>
            <a:ext cx="3574002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3C5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2777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B5EE0-5DF1-4FB6-B48E-97A251265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4149"/>
            <a:ext cx="10515600" cy="424732"/>
          </a:xfrm>
        </p:spPr>
        <p:txBody>
          <a:bodyPr/>
          <a:lstStyle/>
          <a:p>
            <a:r>
              <a:rPr lang="en-GB" sz="2400" dirty="0"/>
              <a:t>Draft – CPI During Lockdown Guide – Chapter 3 – key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3BDA9D-41E4-41A2-B35E-9883BDBF8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699" y="1673090"/>
            <a:ext cx="10515600" cy="421359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200" dirty="0"/>
              <a:t>Imputation strategy for available products should follow a ‘bottom up’ approach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200" dirty="0"/>
              <a:t>Specific imputation methods to be considered for products that are not transacted during a lockdown: Impute with a comparable EA, nearest higher level index or the overall CPI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200" dirty="0"/>
              <a:t>Important that imputation methods are self-correcting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200" dirty="0"/>
              <a:t>NSOs should develop consistent metrics to monitor the extent of imputations in the CPI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200" dirty="0"/>
              <a:t>NSOs should develop and communicate a comprehensive imputation policy</a:t>
            </a: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ADC788-B4C6-47CC-86D3-4553013CF2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061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B5EE0-5DF1-4FB6-B48E-97A251265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4149"/>
            <a:ext cx="10515600" cy="424732"/>
          </a:xfrm>
        </p:spPr>
        <p:txBody>
          <a:bodyPr/>
          <a:lstStyle/>
          <a:p>
            <a:r>
              <a:rPr lang="en-GB" sz="2400" dirty="0"/>
              <a:t>Draft – CPI During Lockdown Guide – Chapter 4 – key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3BDA9D-41E4-41A2-B35E-9883BDBF8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310" y="1575548"/>
            <a:ext cx="10515600" cy="408535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200" dirty="0"/>
              <a:t>NSOs should avoid making instantaneous changes to aggregation formula/weights updates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200" dirty="0"/>
              <a:t>If weight update involves ‘unrepresentative’ spending for the lockdown period, NSOs may consider modification of the weight update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200" dirty="0"/>
              <a:t>For annually updated CPIs, there is more scope to derive weights based on recent expenditure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200" dirty="0"/>
              <a:t>NSOs should produce ex-post analysis to compare and contrast any impact on CPI using lagged weights</a:t>
            </a: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ADC788-B4C6-47CC-86D3-4553013CF2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778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B5EE0-5DF1-4FB6-B48E-97A251265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4149"/>
            <a:ext cx="10515600" cy="424732"/>
          </a:xfrm>
        </p:spPr>
        <p:txBody>
          <a:bodyPr/>
          <a:lstStyle/>
          <a:p>
            <a:r>
              <a:rPr lang="en-GB" sz="2400" dirty="0"/>
              <a:t>Draft – CPI During Lockdown Guide – Chapter 5 – key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3BDA9D-41E4-41A2-B35E-9883BDBF8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088" y="1737210"/>
            <a:ext cx="10515600" cy="408535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200" dirty="0"/>
              <a:t>NSOs should continue dissemination of CPI at the common level of disaggregation and to agreed timetable wherever possible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200" dirty="0"/>
              <a:t>Proactive communication is necessary to maintain transparency and credibility of CPI during such shocks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200" dirty="0"/>
              <a:t>Where data quality is impacted, it is advised to disseminate auxiliary information to assist users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200" dirty="0"/>
              <a:t>Analytical, supplementary indicators can be produced to accompany headline CPI to support user understanding </a:t>
            </a: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ADC788-B4C6-47CC-86D3-4553013CF2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978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623F8-08A7-43E6-8532-37CC57F6F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4149"/>
            <a:ext cx="10515600" cy="480131"/>
          </a:xfrm>
        </p:spPr>
        <p:txBody>
          <a:bodyPr/>
          <a:lstStyle/>
          <a:p>
            <a:r>
              <a:rPr lang="en-GB" sz="2400" dirty="0"/>
              <a:t>Discussion</a:t>
            </a:r>
            <a:r>
              <a:rPr lang="en-GB" sz="2800" dirty="0"/>
              <a:t> and 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112B7E-4B00-4E55-B9E4-FD562FD5D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343" y="1580182"/>
            <a:ext cx="10515600" cy="3929154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200" dirty="0"/>
              <a:t>Draft guide available for comment: </a:t>
            </a:r>
            <a:r>
              <a:rPr lang="en-GB" sz="2200" dirty="0">
                <a:hlinkClick r:id="rId2"/>
              </a:rPr>
              <a:t>https://unece.org/statistics/documents/2021/05/working-documents/guide-producing-cpi-under-lockdown-draft</a:t>
            </a:r>
            <a:endParaRPr lang="en-GB" sz="2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200" dirty="0"/>
              <a:t>We would welcome feedback by end June 2021: </a:t>
            </a:r>
            <a:r>
              <a:rPr lang="en-GB" sz="2200" u="sng" dirty="0">
                <a:hlinkClick r:id="rId3"/>
              </a:rPr>
              <a:t>economic.stats@un.org</a:t>
            </a:r>
            <a:endParaRPr lang="en-GB" sz="2200" dirty="0"/>
          </a:p>
          <a:p>
            <a:pPr marL="1143000" lvl="1" indent="-457200"/>
            <a:r>
              <a:rPr lang="en-GB" sz="2200" dirty="0"/>
              <a:t>Any additional case studies to be included?</a:t>
            </a:r>
          </a:p>
          <a:p>
            <a:pPr marL="1143000" lvl="1" indent="-457200"/>
            <a:r>
              <a:rPr lang="en-GB" sz="2200" dirty="0"/>
              <a:t>Errors or significant omissions?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200" dirty="0"/>
              <a:t>Pandemic and the response still evolving – so guide may need to be adapted (i.e. expenditure weights)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200" dirty="0"/>
              <a:t>Thanks to the authors 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ECF04B-AFFD-405F-A417-2AB1B4BBD0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964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DF7FB-192A-EB41-BB3C-F58503E1A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1487"/>
            <a:ext cx="10515600" cy="535531"/>
          </a:xfrm>
        </p:spPr>
        <p:txBody>
          <a:bodyPr/>
          <a:lstStyle/>
          <a:p>
            <a:r>
              <a:rPr lang="en-US" sz="3200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9A5B99-57BB-4944-B736-74B83B638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3756"/>
            <a:ext cx="10515600" cy="355770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 outbreak of the Covid-19 pandemic in early 2020 and the resultant restrictions led to challenges in the compilation of CPI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Main issues encountered for CPI:</a:t>
            </a:r>
          </a:p>
          <a:p>
            <a:pPr marL="1143000" lvl="1" indent="-457200"/>
            <a:r>
              <a:rPr lang="en-US" sz="2400" dirty="0"/>
              <a:t>Closure of outlets and/or sectors of the economy</a:t>
            </a:r>
          </a:p>
          <a:p>
            <a:pPr marL="1143000" lvl="1" indent="-457200"/>
            <a:r>
              <a:rPr lang="en-US" sz="2400" dirty="0"/>
              <a:t>Restricted access to outlets to collect price data</a:t>
            </a:r>
          </a:p>
          <a:p>
            <a:pPr marL="1143000" lvl="1" indent="-457200"/>
            <a:r>
              <a:rPr lang="en-US" sz="2400" dirty="0"/>
              <a:t>Missing prices</a:t>
            </a:r>
          </a:p>
          <a:p>
            <a:pPr marL="1143000" lvl="1" indent="-457200"/>
            <a:r>
              <a:rPr lang="en-US" sz="2400" dirty="0"/>
              <a:t>Changes in quality due to Covid-19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33640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7BA83-AAED-452D-92A8-46CCD7AB7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4149"/>
            <a:ext cx="10515600" cy="757130"/>
          </a:xfrm>
        </p:spPr>
        <p:txBody>
          <a:bodyPr/>
          <a:lstStyle/>
          <a:p>
            <a:r>
              <a:rPr lang="en-US" dirty="0"/>
              <a:t>Introduction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47A3E-86DA-49A9-8887-4F4D7EB11F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1108"/>
            <a:ext cx="10515600" cy="489788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International statistical community came together to provide guidance and support – this is still evolving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 world is still in the hold of the pandemic, but most NSOs have a better grasp of how to deal with CPI during such a period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However, there is an opportunity to provide guidance material to support CPI compilation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9D6CCD-9684-41B6-9403-DD3DDB392F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11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DF7FB-192A-EB41-BB3C-F58503E1A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1487"/>
            <a:ext cx="10515600" cy="535531"/>
          </a:xfrm>
        </p:spPr>
        <p:txBody>
          <a:bodyPr/>
          <a:lstStyle/>
          <a:p>
            <a:r>
              <a:rPr lang="en-US" sz="3200" dirty="0"/>
              <a:t>Covid-19 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9A5B99-57BB-4944-B736-74B83B638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3756"/>
            <a:ext cx="10515600" cy="210032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543E3E-1F0A-4D20-B34B-57CC2EEDC0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725" y="1547812"/>
            <a:ext cx="10496550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705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604B4-8A52-487E-82BB-1AC03700E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4149"/>
            <a:ext cx="10515600" cy="590931"/>
          </a:xfrm>
        </p:spPr>
        <p:txBody>
          <a:bodyPr/>
          <a:lstStyle/>
          <a:p>
            <a:r>
              <a:rPr lang="en-US" sz="3600" dirty="0"/>
              <a:t>CPI during lockdown - resources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37FD1-E6C1-4E68-BDBA-B94DB8D9B6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E6E301-FFE0-4E91-8F80-BB5E4A1950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54A6C5-DD5C-4EEE-A463-ED37AF9D3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489" y="1474256"/>
            <a:ext cx="3734675" cy="23983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1F8B1E-B9EB-440D-9F2B-C9538AD0DF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477" y="1474256"/>
            <a:ext cx="3734675" cy="29111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7663D4-BEF5-494A-9F4E-D69135E5AD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997" y="3533204"/>
            <a:ext cx="4170784" cy="27804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CCEFFB-7BBB-41B7-A18C-2312F66AC9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6651" y="4429683"/>
            <a:ext cx="3956179" cy="22426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613EB93-9251-4A55-9C94-69F26B780E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6160" y="1725353"/>
            <a:ext cx="3638939" cy="289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250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B5EE0-5DF1-4FB6-B48E-97A251265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4149"/>
            <a:ext cx="10515600" cy="424732"/>
          </a:xfrm>
        </p:spPr>
        <p:txBody>
          <a:bodyPr/>
          <a:lstStyle/>
          <a:p>
            <a:r>
              <a:rPr lang="en-GB" sz="2400" dirty="0"/>
              <a:t>Draft Guide – CPI During Lockdown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3BDA9D-41E4-41A2-B35E-9883BDBF8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1108"/>
            <a:ext cx="10515600" cy="427604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October/November 2020: CPI during lockdown – webinars:</a:t>
            </a:r>
          </a:p>
          <a:p>
            <a:pPr marL="1600200" lvl="2" indent="-457200"/>
            <a:r>
              <a:rPr lang="en-GB" sz="2000" dirty="0"/>
              <a:t>Webinar 1 - Theoretical considerations</a:t>
            </a:r>
          </a:p>
          <a:p>
            <a:pPr marL="1600200" lvl="2" indent="-457200"/>
            <a:r>
              <a:rPr lang="en-GB" sz="2000" dirty="0"/>
              <a:t>Webinar 2 - Data collection </a:t>
            </a:r>
          </a:p>
          <a:p>
            <a:pPr marL="1600200" lvl="2" indent="-457200"/>
            <a:r>
              <a:rPr lang="en-GB" sz="2000" dirty="0"/>
              <a:t>Webinar 3 – Imputation for missing observations</a:t>
            </a:r>
          </a:p>
          <a:p>
            <a:pPr marL="1600200" lvl="2" indent="-457200"/>
            <a:r>
              <a:rPr lang="en-GB" sz="2000" dirty="0"/>
              <a:t>Webinar 4 – Communication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Conference of European Statisticians requested the development of reference document to summarise the main findings, best practice etc.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457200" indent="-457200"/>
            <a:endParaRPr lang="en-GB" sz="3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ADC788-B4C6-47CC-86D3-4553013CF2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923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B5EE0-5DF1-4FB6-B48E-97A251265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4149"/>
            <a:ext cx="10515600" cy="424732"/>
          </a:xfrm>
        </p:spPr>
        <p:txBody>
          <a:bodyPr/>
          <a:lstStyle/>
          <a:p>
            <a:r>
              <a:rPr lang="en-GB" sz="2400" dirty="0"/>
              <a:t>Draft – CPI During Lockdown Guide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3BDA9D-41E4-41A2-B35E-9883BDBF8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6521"/>
            <a:ext cx="10515600" cy="382495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Draft guide developed between December 2020 to April 2021 through the CPI Expert Meeting Steering group, but main authors as follows:</a:t>
            </a:r>
          </a:p>
          <a:p>
            <a:pPr marL="1143000" lvl="1" indent="-457200"/>
            <a:r>
              <a:rPr lang="en-GB" sz="1200" dirty="0"/>
              <a:t>Giorgi Tetrauli (National Statistics Office of Georgia)</a:t>
            </a:r>
          </a:p>
          <a:p>
            <a:pPr marL="1143000" lvl="1" indent="-457200"/>
            <a:r>
              <a:rPr lang="en-GB" sz="1200" dirty="0"/>
              <a:t>Federico Polidoro (National Institute of Statistics of Italy)</a:t>
            </a:r>
          </a:p>
          <a:p>
            <a:pPr marL="1143000" lvl="1" indent="-457200"/>
            <a:r>
              <a:rPr lang="en-GB" sz="1200" dirty="0"/>
              <a:t>Rob Cage (Bureau of </a:t>
            </a:r>
            <a:r>
              <a:rPr lang="en-GB" sz="1200" dirty="0" err="1"/>
              <a:t>Labor</a:t>
            </a:r>
            <a:r>
              <a:rPr lang="en-GB" sz="1200" dirty="0"/>
              <a:t> Statistics, United States)</a:t>
            </a:r>
          </a:p>
          <a:p>
            <a:pPr marL="1143000" lvl="1" indent="-457200"/>
            <a:r>
              <a:rPr lang="en-GB" sz="1200" dirty="0"/>
              <a:t>Claude </a:t>
            </a:r>
            <a:r>
              <a:rPr lang="en-GB" sz="1200" dirty="0" err="1"/>
              <a:t>Lamboray</a:t>
            </a:r>
            <a:r>
              <a:rPr lang="en-GB" sz="1200" dirty="0"/>
              <a:t> (Eurostat) </a:t>
            </a:r>
          </a:p>
          <a:p>
            <a:pPr marL="1143000" lvl="1" indent="-457200"/>
            <a:r>
              <a:rPr lang="en-GB" sz="1200" dirty="0"/>
              <a:t>Carsten Boldsen (UNECE)</a:t>
            </a:r>
          </a:p>
          <a:p>
            <a:pPr marL="1143000" lvl="1" indent="-457200"/>
            <a:r>
              <a:rPr lang="en-GB" sz="1200" dirty="0"/>
              <a:t>Chris Jenkins (Office for National Statistics, United Kingdom)</a:t>
            </a:r>
            <a:endParaRPr lang="en-GB" sz="1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Purpose of this Guide: provide recommendations and examples of good practices for producing the CPI under lockdown and other exceptional circumstances. </a:t>
            </a:r>
            <a:endParaRPr lang="en-GB" sz="3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ADC788-B4C6-47CC-86D3-4553013CF2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117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B5EE0-5DF1-4FB6-B48E-97A251265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4149"/>
            <a:ext cx="10515600" cy="424732"/>
          </a:xfrm>
        </p:spPr>
        <p:txBody>
          <a:bodyPr/>
          <a:lstStyle/>
          <a:p>
            <a:r>
              <a:rPr lang="en-GB" sz="2400" dirty="0"/>
              <a:t>Draft Guide – CPI During Lockdown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3BDA9D-41E4-41A2-B35E-9883BDBF8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088" y="1540297"/>
            <a:ext cx="10515600" cy="4479176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Guide contains five chapters (first chapter is the introduction):</a:t>
            </a:r>
          </a:p>
          <a:p>
            <a:pPr marL="1600200" lvl="2" indent="-457200"/>
            <a:r>
              <a:rPr lang="en-GB" sz="2000" dirty="0"/>
              <a:t>Chapter 2 – Data collection</a:t>
            </a:r>
          </a:p>
          <a:p>
            <a:pPr marL="1600200" lvl="2" indent="-457200"/>
            <a:r>
              <a:rPr lang="en-GB" sz="2000" dirty="0"/>
              <a:t>Chapter 3 – Imputation and index calculation</a:t>
            </a:r>
          </a:p>
          <a:p>
            <a:pPr marL="1600200" lvl="2" indent="-457200"/>
            <a:r>
              <a:rPr lang="en-GB" sz="2000" dirty="0"/>
              <a:t>Chapter 4 – Expenditure weights</a:t>
            </a:r>
          </a:p>
          <a:p>
            <a:pPr marL="1600200" lvl="2" indent="-457200"/>
            <a:r>
              <a:rPr lang="en-GB" sz="2000" dirty="0"/>
              <a:t>Chapter 5 – Communication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/>
              <a:t>The guide is not prescriptive - the key points and examples of the Guide are based on countries’ experience with producing the CPI under the Covid-19 pandemic in 2020-2021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/>
              <a:t>The key points of the Guide are in line with the CPI Manual and the IWGPS Business Continuity Guidance for CPI</a:t>
            </a:r>
          </a:p>
          <a:p>
            <a:pPr marL="457200" indent="-457200"/>
            <a:endParaRPr lang="en-GB" sz="3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ADC788-B4C6-47CC-86D3-4553013CF2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25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B5EE0-5DF1-4FB6-B48E-97A251265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4149"/>
            <a:ext cx="10515600" cy="424732"/>
          </a:xfrm>
        </p:spPr>
        <p:txBody>
          <a:bodyPr/>
          <a:lstStyle/>
          <a:p>
            <a:r>
              <a:rPr lang="en-GB" sz="2400" dirty="0"/>
              <a:t>Draft – CPI During Lockdown Guide – Chapter 2 – key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3BDA9D-41E4-41A2-B35E-9883BDBF8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057" y="1665864"/>
            <a:ext cx="10515600" cy="476758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200" dirty="0"/>
              <a:t>Clear definition of ‘available’ and ‘unavailable’ products needed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200" dirty="0"/>
              <a:t>Health and safety of staff and personnel highest priority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200" dirty="0"/>
              <a:t>Attempt to collect as many actual prices as possible using various modes, but;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200" dirty="0"/>
              <a:t>Do not switch between outlets in the field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200" dirty="0"/>
              <a:t>‘Covid-19’ charges in general should be included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200" dirty="0"/>
              <a:t>Contingency planning key outcome from Pandemic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200" dirty="0"/>
              <a:t>In long-term – NSOs to consider mixed mode collection to become more resilient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ADC788-B4C6-47CC-86D3-4553013CF2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132557"/>
      </p:ext>
    </p:extLst>
  </p:cSld>
  <p:clrMapOvr>
    <a:masterClrMapping/>
  </p:clrMapOvr>
</p:sld>
</file>

<file path=ppt/theme/theme1.xml><?xml version="1.0" encoding="utf-8"?>
<a:theme xmlns:a="http://schemas.openxmlformats.org/drawingml/2006/main" name="ONS">
  <a:themeElements>
    <a:clrScheme name="ONS">
      <a:dk1>
        <a:srgbClr val="003B57"/>
      </a:dk1>
      <a:lt1>
        <a:srgbClr val="FFFFFF"/>
      </a:lt1>
      <a:dk2>
        <a:srgbClr val="414041"/>
      </a:dk2>
      <a:lt2>
        <a:srgbClr val="CFD2D3"/>
      </a:lt2>
      <a:accent1>
        <a:srgbClr val="205F95"/>
      </a:accent1>
      <a:accent2>
        <a:srgbClr val="B8860A"/>
      </a:accent2>
      <a:accent3>
        <a:srgbClr val="003B57"/>
      </a:accent3>
      <a:accent4>
        <a:srgbClr val="007F7F"/>
      </a:accent4>
      <a:accent5>
        <a:srgbClr val="27A0CC"/>
      </a:accent5>
      <a:accent6>
        <a:srgbClr val="0E8242"/>
      </a:accent6>
      <a:hlink>
        <a:srgbClr val="27A0CC"/>
      </a:hlink>
      <a:folHlink>
        <a:srgbClr val="D236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0" tIns="45720" rIns="91440" bIns="45720" rtlCol="0" anchor="b" anchorCtr="0">
        <a:spAutoFit/>
      </a:bodyPr>
      <a:lstStyle>
        <a:defPPr algn="l">
          <a:defRPr dirty="0" smtClean="0">
            <a:solidFill>
              <a:srgbClr val="183E56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NS" id="{1C231B32-0884-3042-9BFB-024487A7874D}" vid="{960FFF6B-BC53-4D45-8823-25DBFE97B23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1937</TotalTime>
  <Words>798</Words>
  <Application>Microsoft Office PowerPoint</Application>
  <PresentationFormat>Widescreen</PresentationFormat>
  <Paragraphs>77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ONS</vt:lpstr>
      <vt:lpstr>Draft guide on CPI during lockdown</vt:lpstr>
      <vt:lpstr>Introduction</vt:lpstr>
      <vt:lpstr>Introduction</vt:lpstr>
      <vt:lpstr>Covid-19 timeline</vt:lpstr>
      <vt:lpstr>CPI during lockdown - resources</vt:lpstr>
      <vt:lpstr>Draft Guide – CPI During Lockdown</vt:lpstr>
      <vt:lpstr>Draft – CPI During Lockdown Guide</vt:lpstr>
      <vt:lpstr>Draft Guide – CPI During Lockdown</vt:lpstr>
      <vt:lpstr>Draft – CPI During Lockdown Guide – Chapter 2 – key points</vt:lpstr>
      <vt:lpstr>Draft – CPI During Lockdown Guide – Chapter 3 – key points</vt:lpstr>
      <vt:lpstr>Draft – CPI During Lockdown Guide – Chapter 4 – key points</vt:lpstr>
      <vt:lpstr>Draft – CPI During Lockdown Guide – Chapter 5 – key points</vt:lpstr>
      <vt:lpstr>Discussion and next steps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  Item X of the agenda</dc:title>
  <dc:creator>SANTOS Silvia (ESTAT)</dc:creator>
  <cp:lastModifiedBy>Jenkins, Chris</cp:lastModifiedBy>
  <cp:revision>142</cp:revision>
  <cp:lastPrinted>2021-05-26T13:11:20Z</cp:lastPrinted>
  <dcterms:created xsi:type="dcterms:W3CDTF">2020-10-27T10:15:31Z</dcterms:created>
  <dcterms:modified xsi:type="dcterms:W3CDTF">2021-06-04T08:52:41Z</dcterms:modified>
</cp:coreProperties>
</file>