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4"/>
  </p:notesMasterIdLst>
  <p:handoutMasterIdLst>
    <p:handoutMasterId r:id="rId15"/>
  </p:handoutMasterIdLst>
  <p:sldIdLst>
    <p:sldId id="1426" r:id="rId3"/>
    <p:sldId id="1428" r:id="rId4"/>
    <p:sldId id="1429" r:id="rId5"/>
    <p:sldId id="1430" r:id="rId6"/>
    <p:sldId id="1431" r:id="rId7"/>
    <p:sldId id="1432" r:id="rId8"/>
    <p:sldId id="1433" r:id="rId9"/>
    <p:sldId id="1434" r:id="rId10"/>
    <p:sldId id="1435" r:id="rId11"/>
    <p:sldId id="1427" r:id="rId12"/>
    <p:sldId id="761" r:id="rId13"/>
  </p:sldIdLst>
  <p:sldSz cx="12192000" cy="6858000"/>
  <p:notesSz cx="68580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318">
          <p15:clr>
            <a:srgbClr val="A4A3A4"/>
          </p15:clr>
        </p15:guide>
        <p15:guide id="4" pos="5303">
          <p15:clr>
            <a:srgbClr val="A4A3A4"/>
          </p15:clr>
        </p15:guide>
        <p15:guide id="5" pos="4139">
          <p15:clr>
            <a:srgbClr val="A4A3A4"/>
          </p15:clr>
        </p15:guide>
        <p15:guide id="6" pos="49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B4004A"/>
    <a:srgbClr val="EF0065"/>
    <a:srgbClr val="005493"/>
    <a:srgbClr val="59595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29" autoAdjust="0"/>
    <p:restoredTop sz="94595"/>
  </p:normalViewPr>
  <p:slideViewPr>
    <p:cSldViewPr snapToGrid="0">
      <p:cViewPr varScale="1">
        <p:scale>
          <a:sx n="85" d="100"/>
          <a:sy n="85" d="100"/>
        </p:scale>
        <p:origin x="948" y="60"/>
      </p:cViewPr>
      <p:guideLst>
        <p:guide orient="horz" pos="2160"/>
        <p:guide pos="3840"/>
        <p:guide orient="horz" pos="2318"/>
        <p:guide pos="5303"/>
        <p:guide pos="4139"/>
        <p:guide pos="49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288468251813404E-2"/>
          <c:y val="5.0631236283908497E-2"/>
          <c:w val="0.890710553302555"/>
          <c:h val="0.656084100301638"/>
        </c:manualLayout>
      </c:layout>
      <c:lineChart>
        <c:grouping val="standard"/>
        <c:varyColors val="0"/>
        <c:ser>
          <c:idx val="0"/>
          <c:order val="0"/>
          <c:tx>
            <c:strRef>
              <c:f>'11. Grafico Anual '!$C$2</c:f>
              <c:strCache>
                <c:ptCount val="1"/>
                <c:pt idx="0">
                  <c:v>Poor</c:v>
                </c:pt>
              </c:strCache>
            </c:strRef>
          </c:tx>
          <c:spPr>
            <a:ln w="28575" cap="rnd">
              <a:solidFill>
                <a:srgbClr val="F79646"/>
              </a:solidFill>
              <a:prstDash val="solid"/>
              <a:round/>
            </a:ln>
            <a:effectLst/>
          </c:spPr>
          <c:marker>
            <c:symbol val="none"/>
          </c:marker>
          <c:dPt>
            <c:idx val="0"/>
            <c:bubble3D val="0"/>
            <c:extLst>
              <c:ext xmlns:c16="http://schemas.microsoft.com/office/drawing/2014/chart" uri="{C3380CC4-5D6E-409C-BE32-E72D297353CC}">
                <c16:uniqueId val="{00000001-2CF9-4727-B9DF-77FE19D30754}"/>
              </c:ext>
            </c:extLst>
          </c:dPt>
          <c:dLbls>
            <c:dLbl>
              <c:idx val="40"/>
              <c:layout>
                <c:manualLayout>
                  <c:x val="-7.803790412486065E-3"/>
                  <c:y val="-1.7699115044247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2D-47F5-9D6F-CC91A08E72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'11. Grafico Anual '!$A$3:$B$43</c:f>
              <c:multiLvlStrCache>
                <c:ptCount val="41"/>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lvl>
                <c:lvl>
                  <c:pt idx="0">
                    <c:v>2018</c:v>
                  </c:pt>
                  <c:pt idx="12">
                    <c:v>2019</c:v>
                  </c:pt>
                  <c:pt idx="24">
                    <c:v>2020</c:v>
                  </c:pt>
                  <c:pt idx="36">
                    <c:v>2021</c:v>
                  </c:pt>
                </c:lvl>
              </c:multiLvlStrCache>
            </c:multiLvlStrRef>
          </c:cat>
          <c:val>
            <c:numRef>
              <c:f>'11. Grafico Anual '!$C$3:$C$43</c:f>
              <c:numCache>
                <c:formatCode>#,##0.00</c:formatCode>
                <c:ptCount val="41"/>
                <c:pt idx="0">
                  <c:v>3.2419730000000002</c:v>
                </c:pt>
                <c:pt idx="1">
                  <c:v>2.892649</c:v>
                </c:pt>
                <c:pt idx="2">
                  <c:v>2.6838389999999999</c:v>
                </c:pt>
                <c:pt idx="3">
                  <c:v>2.7192240000000001</c:v>
                </c:pt>
                <c:pt idx="4">
                  <c:v>2.649238</c:v>
                </c:pt>
                <c:pt idx="5">
                  <c:v>2.8025479999999998</c:v>
                </c:pt>
                <c:pt idx="6">
                  <c:v>2.6483409999999998</c:v>
                </c:pt>
                <c:pt idx="7">
                  <c:v>2.6179320000000001</c:v>
                </c:pt>
                <c:pt idx="8">
                  <c:v>2.8481179999999999</c:v>
                </c:pt>
                <c:pt idx="9">
                  <c:v>3.011371</c:v>
                </c:pt>
                <c:pt idx="10">
                  <c:v>3.0082201199999998</c:v>
                </c:pt>
                <c:pt idx="11">
                  <c:v>3.02</c:v>
                </c:pt>
                <c:pt idx="12">
                  <c:v>3.0005731060802177</c:v>
                </c:pt>
                <c:pt idx="13">
                  <c:v>2.85</c:v>
                </c:pt>
                <c:pt idx="14">
                  <c:v>3.1221678567188391</c:v>
                </c:pt>
                <c:pt idx="15">
                  <c:v>3.2290783318551992</c:v>
                </c:pt>
                <c:pt idx="16">
                  <c:v>3.5055953143818206</c:v>
                </c:pt>
                <c:pt idx="17">
                  <c:v>3.6892877563925817</c:v>
                </c:pt>
                <c:pt idx="18">
                  <c:v>4.1267082038834477</c:v>
                </c:pt>
                <c:pt idx="19">
                  <c:v>4.08</c:v>
                </c:pt>
                <c:pt idx="20">
                  <c:v>4.04</c:v>
                </c:pt>
                <c:pt idx="21">
                  <c:v>4.0907969255520573</c:v>
                </c:pt>
                <c:pt idx="22">
                  <c:v>4.03</c:v>
                </c:pt>
                <c:pt idx="23" formatCode="0.00">
                  <c:v>3.9036517737164074</c:v>
                </c:pt>
                <c:pt idx="24" formatCode="0.00">
                  <c:v>3.773963930331218</c:v>
                </c:pt>
                <c:pt idx="25" formatCode="0.00">
                  <c:v>3.9816893718512416</c:v>
                </c:pt>
                <c:pt idx="26" formatCode="0.00">
                  <c:v>4.3042099666238691</c:v>
                </c:pt>
                <c:pt idx="27" formatCode="0.00">
                  <c:v>4.2860047847356926</c:v>
                </c:pt>
                <c:pt idx="28" formatCode="0.00">
                  <c:v>3.6326538623296418</c:v>
                </c:pt>
                <c:pt idx="29" formatCode="0.00">
                  <c:v>3.0403167475060555</c:v>
                </c:pt>
                <c:pt idx="30" formatCode="0.00">
                  <c:v>2.5981990226947511</c:v>
                </c:pt>
                <c:pt idx="31" formatCode="0.00">
                  <c:v>2.412979131400808</c:v>
                </c:pt>
                <c:pt idx="32" formatCode="0.00">
                  <c:v>2.4894159330426087</c:v>
                </c:pt>
                <c:pt idx="33" formatCode="0.00">
                  <c:v>2.2100718585656187</c:v>
                </c:pt>
                <c:pt idx="34" formatCode="0.00">
                  <c:v>2.0090380247750703</c:v>
                </c:pt>
                <c:pt idx="35" formatCode="0.00">
                  <c:v>2.2689978370837158</c:v>
                </c:pt>
                <c:pt idx="36" formatCode="0.00">
                  <c:v>2.2958602968501776</c:v>
                </c:pt>
                <c:pt idx="37" formatCode="0.00">
                  <c:v>2.1457708324405962</c:v>
                </c:pt>
                <c:pt idx="38" formatCode="0.00">
                  <c:v>1.9412649981288947</c:v>
                </c:pt>
                <c:pt idx="39" formatCode="0.00">
                  <c:v>2.0912792362840982</c:v>
                </c:pt>
                <c:pt idx="40" formatCode="0.00">
                  <c:v>3.840517569944379</c:v>
                </c:pt>
              </c:numCache>
            </c:numRef>
          </c:val>
          <c:smooth val="0"/>
          <c:extLst>
            <c:ext xmlns:c16="http://schemas.microsoft.com/office/drawing/2014/chart" uri="{C3380CC4-5D6E-409C-BE32-E72D297353CC}">
              <c16:uniqueId val="{00000002-2CF9-4727-B9DF-77FE19D30754}"/>
            </c:ext>
          </c:extLst>
        </c:ser>
        <c:ser>
          <c:idx val="1"/>
          <c:order val="1"/>
          <c:tx>
            <c:strRef>
              <c:f>'11. Grafico Anual '!$F$2</c:f>
              <c:strCache>
                <c:ptCount val="1"/>
                <c:pt idx="0">
                  <c:v>Upper income</c:v>
                </c:pt>
              </c:strCache>
            </c:strRef>
          </c:tx>
          <c:spPr>
            <a:ln w="28575" cap="rnd">
              <a:solidFill>
                <a:sysClr val="windowText" lastClr="000000">
                  <a:lumMod val="65000"/>
                  <a:lumOff val="35000"/>
                </a:sysClr>
              </a:solidFill>
              <a:round/>
            </a:ln>
            <a:effectLst/>
          </c:spPr>
          <c:marker>
            <c:symbol val="none"/>
          </c:marker>
          <c:dLbls>
            <c:dLbl>
              <c:idx val="4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2D-47F5-9D6F-CC91A08E72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'11. Grafico Anual '!$A$3:$B$43</c:f>
              <c:multiLvlStrCache>
                <c:ptCount val="41"/>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lvl>
                <c:lvl>
                  <c:pt idx="0">
                    <c:v>2018</c:v>
                  </c:pt>
                  <c:pt idx="12">
                    <c:v>2019</c:v>
                  </c:pt>
                  <c:pt idx="24">
                    <c:v>2020</c:v>
                  </c:pt>
                  <c:pt idx="36">
                    <c:v>2021</c:v>
                  </c:pt>
                </c:lvl>
              </c:multiLvlStrCache>
            </c:multiLvlStrRef>
          </c:cat>
          <c:val>
            <c:numRef>
              <c:f>'11. Grafico Anual '!$F$3:$F$43</c:f>
              <c:numCache>
                <c:formatCode>#,##0.00</c:formatCode>
                <c:ptCount val="41"/>
                <c:pt idx="0">
                  <c:v>4.0973439999999997</c:v>
                </c:pt>
                <c:pt idx="1">
                  <c:v>3.9375960000000001</c:v>
                </c:pt>
                <c:pt idx="2">
                  <c:v>3.6175099999999998</c:v>
                </c:pt>
                <c:pt idx="3">
                  <c:v>3.470542</c:v>
                </c:pt>
                <c:pt idx="4">
                  <c:v>3.649842</c:v>
                </c:pt>
                <c:pt idx="5">
                  <c:v>3.6481170000000001</c:v>
                </c:pt>
                <c:pt idx="6">
                  <c:v>3.5611540000000002</c:v>
                </c:pt>
                <c:pt idx="7">
                  <c:v>3.6187200000000002</c:v>
                </c:pt>
                <c:pt idx="8">
                  <c:v>3.5799970000000001</c:v>
                </c:pt>
                <c:pt idx="9">
                  <c:v>3.5212300000000001</c:v>
                </c:pt>
                <c:pt idx="10">
                  <c:v>3.35249014</c:v>
                </c:pt>
                <c:pt idx="11">
                  <c:v>3.23</c:v>
                </c:pt>
                <c:pt idx="12">
                  <c:v>3.2228361737018041</c:v>
                </c:pt>
                <c:pt idx="13">
                  <c:v>2.8067521829647242</c:v>
                </c:pt>
                <c:pt idx="14">
                  <c:v>2.9535655050315399</c:v>
                </c:pt>
                <c:pt idx="15">
                  <c:v>3.0827323184250548</c:v>
                </c:pt>
                <c:pt idx="16">
                  <c:v>2.9244449465675855</c:v>
                </c:pt>
                <c:pt idx="17">
                  <c:v>3.0210523701202985</c:v>
                </c:pt>
                <c:pt idx="18">
                  <c:v>3.3075102672155516</c:v>
                </c:pt>
                <c:pt idx="19">
                  <c:v>3.19</c:v>
                </c:pt>
                <c:pt idx="20">
                  <c:v>3.29</c:v>
                </c:pt>
                <c:pt idx="21">
                  <c:v>3.3742944801253758</c:v>
                </c:pt>
                <c:pt idx="22">
                  <c:v>3.53</c:v>
                </c:pt>
                <c:pt idx="23" formatCode="0.00">
                  <c:v>3.631098435746086</c:v>
                </c:pt>
                <c:pt idx="24" formatCode="0.00">
                  <c:v>3.4548574427736729</c:v>
                </c:pt>
                <c:pt idx="25" formatCode="0.00">
                  <c:v>3.5824586945677006</c:v>
                </c:pt>
                <c:pt idx="26" formatCode="0.00">
                  <c:v>3.6008509334359839</c:v>
                </c:pt>
                <c:pt idx="27" formatCode="0.00">
                  <c:v>3.1635607095249778</c:v>
                </c:pt>
                <c:pt idx="28" formatCode="0.00">
                  <c:v>2.570548086248059</c:v>
                </c:pt>
                <c:pt idx="29" formatCode="0.00">
                  <c:v>1.9728055434001239</c:v>
                </c:pt>
                <c:pt idx="30" formatCode="0.00">
                  <c:v>1.8293174019097562</c:v>
                </c:pt>
                <c:pt idx="31" formatCode="0.00">
                  <c:v>1.7296186411995262</c:v>
                </c:pt>
                <c:pt idx="32" formatCode="0.00">
                  <c:v>1.7289886226670761</c:v>
                </c:pt>
                <c:pt idx="33" formatCode="0.00">
                  <c:v>1.539533004038429</c:v>
                </c:pt>
                <c:pt idx="34" formatCode="0.00">
                  <c:v>1.2238459314427368</c:v>
                </c:pt>
                <c:pt idx="35" formatCode="0.00">
                  <c:v>1.1674138097958771</c:v>
                </c:pt>
                <c:pt idx="36" formatCode="0.00">
                  <c:v>1.0129880723009808</c:v>
                </c:pt>
                <c:pt idx="37" formatCode="0.00">
                  <c:v>0.95204044512862673</c:v>
                </c:pt>
                <c:pt idx="38" formatCode="0.00">
                  <c:v>0.9973874825997433</c:v>
                </c:pt>
                <c:pt idx="39" formatCode="0.00">
                  <c:v>1.446254425100256</c:v>
                </c:pt>
                <c:pt idx="40" formatCode="0.00">
                  <c:v>2.2690206425459323</c:v>
                </c:pt>
              </c:numCache>
            </c:numRef>
          </c:val>
          <c:smooth val="1"/>
          <c:extLst>
            <c:ext xmlns:c16="http://schemas.microsoft.com/office/drawing/2014/chart" uri="{C3380CC4-5D6E-409C-BE32-E72D297353CC}">
              <c16:uniqueId val="{00000003-2CF9-4727-B9DF-77FE19D30754}"/>
            </c:ext>
          </c:extLst>
        </c:ser>
        <c:ser>
          <c:idx val="2"/>
          <c:order val="2"/>
          <c:tx>
            <c:strRef>
              <c:f>'11. Grafico Anual '!$D$2</c:f>
              <c:strCache>
                <c:ptCount val="1"/>
                <c:pt idx="0">
                  <c:v>Vulnerable</c:v>
                </c:pt>
              </c:strCache>
            </c:strRef>
          </c:tx>
          <c:spPr>
            <a:ln>
              <a:solidFill>
                <a:srgbClr val="FF99CC"/>
              </a:solidFill>
              <a:prstDash val="solid"/>
            </a:ln>
          </c:spPr>
          <c:marker>
            <c:symbol val="none"/>
          </c:marker>
          <c:dLbls>
            <c:dLbl>
              <c:idx val="40"/>
              <c:layout>
                <c:manualLayout>
                  <c:x val="-2.2296544035674472E-2"/>
                  <c:y val="-2.359882005899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2D-47F5-9D6F-CC91A08E72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'11. Grafico Anual '!$A$3:$B$43</c:f>
              <c:multiLvlStrCache>
                <c:ptCount val="41"/>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lvl>
                <c:lvl>
                  <c:pt idx="0">
                    <c:v>2018</c:v>
                  </c:pt>
                  <c:pt idx="12">
                    <c:v>2019</c:v>
                  </c:pt>
                  <c:pt idx="24">
                    <c:v>2020</c:v>
                  </c:pt>
                  <c:pt idx="36">
                    <c:v>2021</c:v>
                  </c:pt>
                </c:lvl>
              </c:multiLvlStrCache>
            </c:multiLvlStrRef>
          </c:cat>
          <c:val>
            <c:numRef>
              <c:f>'11. Grafico Anual '!$D$3:$D$43</c:f>
              <c:numCache>
                <c:formatCode>#,##0.00</c:formatCode>
                <c:ptCount val="41"/>
                <c:pt idx="0">
                  <c:v>3.2419730000000002</c:v>
                </c:pt>
                <c:pt idx="1">
                  <c:v>2.892649</c:v>
                </c:pt>
                <c:pt idx="2">
                  <c:v>2.6838389999999999</c:v>
                </c:pt>
                <c:pt idx="3">
                  <c:v>2.7192240000000001</c:v>
                </c:pt>
                <c:pt idx="4">
                  <c:v>2.649238</c:v>
                </c:pt>
                <c:pt idx="5">
                  <c:v>2.8025479999999998</c:v>
                </c:pt>
                <c:pt idx="6">
                  <c:v>2.6483409999999998</c:v>
                </c:pt>
                <c:pt idx="7">
                  <c:v>2.6179320000000001</c:v>
                </c:pt>
                <c:pt idx="8">
                  <c:v>2.8481179999999999</c:v>
                </c:pt>
                <c:pt idx="9">
                  <c:v>3.011371</c:v>
                </c:pt>
                <c:pt idx="10">
                  <c:v>3.0082201199999998</c:v>
                </c:pt>
                <c:pt idx="11">
                  <c:v>3.02</c:v>
                </c:pt>
                <c:pt idx="12">
                  <c:v>3.0539516076854678</c:v>
                </c:pt>
                <c:pt idx="13">
                  <c:v>2.9257650579361871</c:v>
                </c:pt>
                <c:pt idx="14">
                  <c:v>3.2043919464172079</c:v>
                </c:pt>
                <c:pt idx="15">
                  <c:v>3.3</c:v>
                </c:pt>
                <c:pt idx="16">
                  <c:v>3.5543652120903761</c:v>
                </c:pt>
                <c:pt idx="17">
                  <c:v>3.7184964095735835</c:v>
                </c:pt>
                <c:pt idx="18">
                  <c:v>4.1727164617307908</c:v>
                </c:pt>
                <c:pt idx="19">
                  <c:v>4.12</c:v>
                </c:pt>
                <c:pt idx="20">
                  <c:v>4.0999999999999996</c:v>
                </c:pt>
                <c:pt idx="21">
                  <c:v>4.1463968122259915</c:v>
                </c:pt>
                <c:pt idx="22">
                  <c:v>4.07</c:v>
                </c:pt>
                <c:pt idx="23" formatCode="0.00">
                  <c:v>3.9481915935480685</c:v>
                </c:pt>
                <c:pt idx="24" formatCode="0.00">
                  <c:v>3.7590306244844394</c:v>
                </c:pt>
                <c:pt idx="25" formatCode="0.00">
                  <c:v>3.9140583418885861</c:v>
                </c:pt>
                <c:pt idx="26" formatCode="0.00">
                  <c:v>4.1858133909273585</c:v>
                </c:pt>
                <c:pt idx="27" formatCode="0.00">
                  <c:v>3.9953892705950027</c:v>
                </c:pt>
                <c:pt idx="28" formatCode="0.00">
                  <c:v>3.3244118483825935</c:v>
                </c:pt>
                <c:pt idx="29" formatCode="0.00">
                  <c:v>2.634855173648599</c:v>
                </c:pt>
                <c:pt idx="30" formatCode="0.00">
                  <c:v>2.2667246902361731</c:v>
                </c:pt>
                <c:pt idx="31" formatCode="0.00">
                  <c:v>2.1573650974233241</c:v>
                </c:pt>
                <c:pt idx="32" formatCode="0.00">
                  <c:v>2.2719473425988195</c:v>
                </c:pt>
                <c:pt idx="33" formatCode="0.00">
                  <c:v>2.0132314141074188</c:v>
                </c:pt>
                <c:pt idx="34" formatCode="0.00">
                  <c:v>1.8175171146913383</c:v>
                </c:pt>
                <c:pt idx="35" formatCode="0.00">
                  <c:v>2.0822518279615601</c:v>
                </c:pt>
                <c:pt idx="36" formatCode="0.00">
                  <c:v>2.1510350808904803</c:v>
                </c:pt>
                <c:pt idx="37" formatCode="0.00">
                  <c:v>2.1058244190319173</c:v>
                </c:pt>
                <c:pt idx="38" formatCode="0.00">
                  <c:v>1.9439223112922275</c:v>
                </c:pt>
                <c:pt idx="39" formatCode="0.00">
                  <c:v>2.2845274485039067</c:v>
                </c:pt>
                <c:pt idx="40" formatCode="0.00">
                  <c:v>4.0718671695860884</c:v>
                </c:pt>
              </c:numCache>
            </c:numRef>
          </c:val>
          <c:smooth val="1"/>
          <c:extLst>
            <c:ext xmlns:c16="http://schemas.microsoft.com/office/drawing/2014/chart" uri="{C3380CC4-5D6E-409C-BE32-E72D297353CC}">
              <c16:uniqueId val="{00000004-02AF-4634-9EDD-F3FB8DD2FD0D}"/>
            </c:ext>
          </c:extLst>
        </c:ser>
        <c:ser>
          <c:idx val="3"/>
          <c:order val="3"/>
          <c:tx>
            <c:strRef>
              <c:f>'11. Grafico Anual '!$E$2</c:f>
              <c:strCache>
                <c:ptCount val="1"/>
                <c:pt idx="0">
                  <c:v>Middle class</c:v>
                </c:pt>
              </c:strCache>
            </c:strRef>
          </c:tx>
          <c:spPr>
            <a:ln w="28575" cmpd="sng">
              <a:solidFill>
                <a:srgbClr val="B4004A"/>
              </a:solidFill>
              <a:prstDash val="solid"/>
            </a:ln>
          </c:spPr>
          <c:marker>
            <c:symbol val="none"/>
          </c:marker>
          <c:dLbls>
            <c:dLbl>
              <c:idx val="40"/>
              <c:layout>
                <c:manualLayout>
                  <c:x val="-3.3444816053511705E-3"/>
                  <c:y val="-1.1799410029498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2D-47F5-9D6F-CC91A08E72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'11. Grafico Anual '!$A$3:$B$43</c:f>
              <c:multiLvlStrCache>
                <c:ptCount val="41"/>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lvl>
                <c:lvl>
                  <c:pt idx="0">
                    <c:v>2018</c:v>
                  </c:pt>
                  <c:pt idx="12">
                    <c:v>2019</c:v>
                  </c:pt>
                  <c:pt idx="24">
                    <c:v>2020</c:v>
                  </c:pt>
                  <c:pt idx="36">
                    <c:v>2021</c:v>
                  </c:pt>
                </c:lvl>
              </c:multiLvlStrCache>
            </c:multiLvlStrRef>
          </c:cat>
          <c:val>
            <c:numRef>
              <c:f>'11. Grafico Anual '!$E$3:$E$43</c:f>
              <c:numCache>
                <c:formatCode>#,##0.00</c:formatCode>
                <c:ptCount val="41"/>
                <c:pt idx="0">
                  <c:v>3.8302700000000001</c:v>
                </c:pt>
                <c:pt idx="1">
                  <c:v>3.508677</c:v>
                </c:pt>
                <c:pt idx="2">
                  <c:v>3.285304</c:v>
                </c:pt>
                <c:pt idx="3">
                  <c:v>3.2800410000000002</c:v>
                </c:pt>
                <c:pt idx="4">
                  <c:v>3.328732</c:v>
                </c:pt>
                <c:pt idx="5">
                  <c:v>3.314489</c:v>
                </c:pt>
                <c:pt idx="6">
                  <c:v>3.2824439999999999</c:v>
                </c:pt>
                <c:pt idx="7">
                  <c:v>3.2465220000000001</c:v>
                </c:pt>
                <c:pt idx="8">
                  <c:v>3.3582179999999999</c:v>
                </c:pt>
                <c:pt idx="9">
                  <c:v>3.4751089999999998</c:v>
                </c:pt>
                <c:pt idx="10">
                  <c:v>3.3994710000000001</c:v>
                </c:pt>
                <c:pt idx="11">
                  <c:v>3.2604669999999998</c:v>
                </c:pt>
                <c:pt idx="12">
                  <c:v>3.2293492628733045</c:v>
                </c:pt>
                <c:pt idx="13">
                  <c:v>3.114138109952771</c:v>
                </c:pt>
                <c:pt idx="14">
                  <c:v>3.3166144979475929</c:v>
                </c:pt>
                <c:pt idx="15">
                  <c:v>3.333404652454893</c:v>
                </c:pt>
                <c:pt idx="16">
                  <c:v>3.3740616862461317</c:v>
                </c:pt>
                <c:pt idx="17">
                  <c:v>3.4943707234994825</c:v>
                </c:pt>
                <c:pt idx="18">
                  <c:v>3.842720402188053</c:v>
                </c:pt>
                <c:pt idx="19">
                  <c:v>3.82</c:v>
                </c:pt>
                <c:pt idx="20">
                  <c:v>3.9</c:v>
                </c:pt>
                <c:pt idx="21">
                  <c:v>3.9194245986950165</c:v>
                </c:pt>
                <c:pt idx="22">
                  <c:v>3.88</c:v>
                </c:pt>
                <c:pt idx="23" formatCode="0.00">
                  <c:v>3.8384036772267422</c:v>
                </c:pt>
                <c:pt idx="24" formatCode="0.00">
                  <c:v>3.6530404919388713</c:v>
                </c:pt>
                <c:pt idx="25" formatCode="0.00">
                  <c:v>3.7180131087842003</c:v>
                </c:pt>
                <c:pt idx="26" formatCode="0.00">
                  <c:v>3.8613313572862245</c:v>
                </c:pt>
                <c:pt idx="27" formatCode="0.00">
                  <c:v>3.49321685516309</c:v>
                </c:pt>
                <c:pt idx="28" formatCode="0.00">
                  <c:v>2.8196295744843747</c:v>
                </c:pt>
                <c:pt idx="29" formatCode="0.00">
                  <c:v>2.1353252465884003</c:v>
                </c:pt>
                <c:pt idx="30" formatCode="0.00">
                  <c:v>1.9268606991282415</c:v>
                </c:pt>
                <c:pt idx="31" formatCode="0.00">
                  <c:v>1.845375992156556</c:v>
                </c:pt>
                <c:pt idx="32" formatCode="0.00">
                  <c:v>1.9681067701450843</c:v>
                </c:pt>
                <c:pt idx="33" formatCode="0.00">
                  <c:v>1.748820822497968</c:v>
                </c:pt>
                <c:pt idx="34" formatCode="0.00">
                  <c:v>1.4961744607991998</c:v>
                </c:pt>
                <c:pt idx="35" formatCode="0.00">
                  <c:v>1.6510953592741415</c:v>
                </c:pt>
                <c:pt idx="36" formatCode="0.00">
                  <c:v>1.6761061345105341</c:v>
                </c:pt>
                <c:pt idx="37" formatCode="0.00">
                  <c:v>1.6625573056794285</c:v>
                </c:pt>
                <c:pt idx="38" formatCode="0.00">
                  <c:v>1.5949326071967942</c:v>
                </c:pt>
                <c:pt idx="39" formatCode="0.00">
                  <c:v>2.0721363461923343</c:v>
                </c:pt>
                <c:pt idx="40" formatCode="0.00">
                  <c:v>3.5155799816610998</c:v>
                </c:pt>
              </c:numCache>
            </c:numRef>
          </c:val>
          <c:smooth val="1"/>
          <c:extLst>
            <c:ext xmlns:c16="http://schemas.microsoft.com/office/drawing/2014/chart" uri="{C3380CC4-5D6E-409C-BE32-E72D297353CC}">
              <c16:uniqueId val="{00000006-02AF-4634-9EDD-F3FB8DD2FD0D}"/>
            </c:ext>
          </c:extLst>
        </c:ser>
        <c:ser>
          <c:idx val="4"/>
          <c:order val="4"/>
          <c:tx>
            <c:strRef>
              <c:f>'11. Grafico Anual '!$G$2</c:f>
              <c:strCache>
                <c:ptCount val="1"/>
                <c:pt idx="0">
                  <c:v>Total</c:v>
                </c:pt>
              </c:strCache>
            </c:strRef>
          </c:tx>
          <c:spPr>
            <a:ln>
              <a:solidFill>
                <a:schemeClr val="tx1">
                  <a:lumMod val="95000"/>
                  <a:lumOff val="5000"/>
                </a:schemeClr>
              </a:solidFill>
            </a:ln>
          </c:spPr>
          <c:marker>
            <c:symbol val="none"/>
          </c:marker>
          <c:dLbls>
            <c:dLbl>
              <c:idx val="40"/>
              <c:layout>
                <c:manualLayout>
                  <c:x val="-1.1148272017837235E-3"/>
                  <c:y val="1.7699115044247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2D-47F5-9D6F-CC91A08E72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'11. Grafico Anual '!$A$3:$B$43</c:f>
              <c:multiLvlStrCache>
                <c:ptCount val="41"/>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pt idx="34">
                    <c:v>November</c:v>
                  </c:pt>
                  <c:pt idx="35">
                    <c:v>December</c:v>
                  </c:pt>
                  <c:pt idx="36">
                    <c:v>January</c:v>
                  </c:pt>
                  <c:pt idx="37">
                    <c:v>February</c:v>
                  </c:pt>
                  <c:pt idx="38">
                    <c:v>March</c:v>
                  </c:pt>
                  <c:pt idx="39">
                    <c:v>April</c:v>
                  </c:pt>
                  <c:pt idx="40">
                    <c:v>May</c:v>
                  </c:pt>
                </c:lvl>
                <c:lvl>
                  <c:pt idx="0">
                    <c:v>2018</c:v>
                  </c:pt>
                  <c:pt idx="12">
                    <c:v>2019</c:v>
                  </c:pt>
                  <c:pt idx="24">
                    <c:v>2020</c:v>
                  </c:pt>
                  <c:pt idx="36">
                    <c:v>2021</c:v>
                  </c:pt>
                </c:lvl>
              </c:multiLvlStrCache>
            </c:multiLvlStrRef>
          </c:cat>
          <c:val>
            <c:numRef>
              <c:f>'11. Grafico Anual '!$G$3:$G$43</c:f>
              <c:numCache>
                <c:formatCode>###,###.00</c:formatCode>
                <c:ptCount val="41"/>
                <c:pt idx="0">
                  <c:v>3.68</c:v>
                </c:pt>
                <c:pt idx="1">
                  <c:v>3.37</c:v>
                </c:pt>
                <c:pt idx="2">
                  <c:v>3.14</c:v>
                </c:pt>
                <c:pt idx="3">
                  <c:v>3.13</c:v>
                </c:pt>
                <c:pt idx="4">
                  <c:v>3.16</c:v>
                </c:pt>
                <c:pt idx="5">
                  <c:v>3.2</c:v>
                </c:pt>
                <c:pt idx="6">
                  <c:v>3.12</c:v>
                </c:pt>
                <c:pt idx="7">
                  <c:v>3.1</c:v>
                </c:pt>
                <c:pt idx="8">
                  <c:v>3.23</c:v>
                </c:pt>
                <c:pt idx="9">
                  <c:v>3.33</c:v>
                </c:pt>
                <c:pt idx="10">
                  <c:v>3.27</c:v>
                </c:pt>
                <c:pt idx="11">
                  <c:v>3.18</c:v>
                </c:pt>
                <c:pt idx="12">
                  <c:v>3.15</c:v>
                </c:pt>
                <c:pt idx="13">
                  <c:v>3.01</c:v>
                </c:pt>
                <c:pt idx="14">
                  <c:v>3.21</c:v>
                </c:pt>
                <c:pt idx="15">
                  <c:v>3.25</c:v>
                </c:pt>
                <c:pt idx="16">
                  <c:v>3.31</c:v>
                </c:pt>
                <c:pt idx="17">
                  <c:v>3.43</c:v>
                </c:pt>
                <c:pt idx="18">
                  <c:v>3.79</c:v>
                </c:pt>
                <c:pt idx="19">
                  <c:v>3.75</c:v>
                </c:pt>
                <c:pt idx="20">
                  <c:v>3.82</c:v>
                </c:pt>
                <c:pt idx="21">
                  <c:v>3.86</c:v>
                </c:pt>
                <c:pt idx="22">
                  <c:v>3.84</c:v>
                </c:pt>
                <c:pt idx="23">
                  <c:v>3.8</c:v>
                </c:pt>
                <c:pt idx="24">
                  <c:v>3.62</c:v>
                </c:pt>
                <c:pt idx="25">
                  <c:v>3.72</c:v>
                </c:pt>
                <c:pt idx="26">
                  <c:v>3.86</c:v>
                </c:pt>
                <c:pt idx="27">
                  <c:v>3.51</c:v>
                </c:pt>
                <c:pt idx="28">
                  <c:v>2.85</c:v>
                </c:pt>
                <c:pt idx="29">
                  <c:v>2.19</c:v>
                </c:pt>
                <c:pt idx="30">
                  <c:v>1.97</c:v>
                </c:pt>
                <c:pt idx="31">
                  <c:v>1.88</c:v>
                </c:pt>
                <c:pt idx="32">
                  <c:v>1.97</c:v>
                </c:pt>
                <c:pt idx="33">
                  <c:v>1.75</c:v>
                </c:pt>
                <c:pt idx="34">
                  <c:v>1.49</c:v>
                </c:pt>
                <c:pt idx="35">
                  <c:v>1.61</c:v>
                </c:pt>
                <c:pt idx="36">
                  <c:v>1.6</c:v>
                </c:pt>
                <c:pt idx="37">
                  <c:v>1.56</c:v>
                </c:pt>
                <c:pt idx="38">
                  <c:v>1.51</c:v>
                </c:pt>
                <c:pt idx="39">
                  <c:v>1.95</c:v>
                </c:pt>
                <c:pt idx="40">
                  <c:v>3.2956635399582801</c:v>
                </c:pt>
              </c:numCache>
            </c:numRef>
          </c:val>
          <c:smooth val="0"/>
          <c:extLst>
            <c:ext xmlns:c16="http://schemas.microsoft.com/office/drawing/2014/chart" uri="{C3380CC4-5D6E-409C-BE32-E72D297353CC}">
              <c16:uniqueId val="{00000001-BF17-0345-8B42-71C73EC054CD}"/>
            </c:ext>
          </c:extLst>
        </c:ser>
        <c:dLbls>
          <c:showLegendKey val="0"/>
          <c:showVal val="1"/>
          <c:showCatName val="0"/>
          <c:showSerName val="0"/>
          <c:showPercent val="0"/>
          <c:showBubbleSize val="0"/>
        </c:dLbls>
        <c:smooth val="0"/>
        <c:axId val="358568024"/>
        <c:axId val="358568808"/>
      </c:lineChart>
      <c:catAx>
        <c:axId val="358568024"/>
        <c:scaling>
          <c:orientation val="minMax"/>
        </c:scaling>
        <c:delete val="0"/>
        <c:axPos val="b"/>
        <c:numFmt formatCode="mm/yy" sourceLinked="0"/>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s-CO"/>
          </a:p>
        </c:txPr>
        <c:crossAx val="358568808"/>
        <c:crosses val="autoZero"/>
        <c:auto val="1"/>
        <c:lblAlgn val="ctr"/>
        <c:lblOffset val="100"/>
        <c:noMultiLvlLbl val="0"/>
      </c:catAx>
      <c:valAx>
        <c:axId val="358568808"/>
        <c:scaling>
          <c:orientation val="minMax"/>
          <c:max val="5"/>
          <c:min val="0"/>
        </c:scaling>
        <c:delete val="0"/>
        <c:axPos val="l"/>
        <c:title>
          <c:tx>
            <c:rich>
              <a:bodyPr rot="-5400000" vert="horz"/>
              <a:lstStyle/>
              <a:p>
                <a:pPr>
                  <a:defRPr/>
                </a:pPr>
                <a:r>
                  <a:rPr lang="en-US" noProof="0" dirty="0"/>
                  <a:t>Percentage</a:t>
                </a:r>
                <a:r>
                  <a:rPr lang="en-US" baseline="0" noProof="0" dirty="0"/>
                  <a:t> change </a:t>
                </a:r>
                <a:r>
                  <a:rPr lang="en-US" noProof="0" dirty="0"/>
                  <a:t>%</a:t>
                </a:r>
              </a:p>
            </c:rich>
          </c:tx>
          <c:layout>
            <c:manualLayout>
              <c:xMode val="edge"/>
              <c:yMode val="edge"/>
              <c:x val="3.8776466050133799E-3"/>
              <c:y val="0.221204654869669"/>
            </c:manualLayout>
          </c:layout>
          <c:overlay val="0"/>
        </c:title>
        <c:numFmt formatCode="#,##0.00" sourceLinked="1"/>
        <c:majorTickMark val="out"/>
        <c:minorTickMark val="none"/>
        <c:tickLblPos val="nextTo"/>
        <c:spPr>
          <a:noFill/>
          <a:ln>
            <a:noFill/>
          </a:ln>
          <a:effectLst/>
        </c:spPr>
        <c:txPr>
          <a:bodyPr rot="-60000000" vert="horz"/>
          <a:lstStyle/>
          <a:p>
            <a:pPr>
              <a:defRPr/>
            </a:pPr>
            <a:endParaRPr lang="es-CO"/>
          </a:p>
        </c:txPr>
        <c:crossAx val="358568024"/>
        <c:crosses val="autoZero"/>
        <c:crossBetween val="between"/>
      </c:valAx>
      <c:spPr>
        <a:noFill/>
        <a:ln>
          <a:noFill/>
        </a:ln>
        <a:effectLst/>
      </c:spPr>
    </c:plotArea>
    <c:legend>
      <c:legendPos val="t"/>
      <c:layout>
        <c:manualLayout>
          <c:xMode val="edge"/>
          <c:yMode val="edge"/>
          <c:x val="0.12635392682678401"/>
          <c:y val="0.59835885775016495"/>
          <c:w val="0.57036259412558998"/>
          <c:h val="5.9401038689805001E-2"/>
        </c:manualLayout>
      </c:layout>
      <c:overlay val="0"/>
    </c:legend>
    <c:plotVisOnly val="1"/>
    <c:dispBlanksAs val="gap"/>
    <c:showDLblsOverMax val="0"/>
  </c:chart>
  <c:spPr>
    <a:noFill/>
    <a:ln w="9525" cap="flat" cmpd="sng" algn="ctr">
      <a:noFill/>
      <a:round/>
    </a:ln>
    <a:effectLst/>
  </c:spPr>
  <c:txPr>
    <a:bodyPr/>
    <a:lstStyle/>
    <a:p>
      <a:pPr>
        <a:defRPr sz="1100" baseline="0">
          <a:latin typeface="Arial" panose="020B0604020202020204" pitchFamily="34" charset="0"/>
        </a:defRPr>
      </a:pPr>
      <a:endParaRPr lang="es-C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84F9D14A-1536-4509-8CB8-2709DCA6F4A1}" type="datetimeFigureOut">
              <a:rPr lang="es-CO" smtClean="0"/>
              <a:t>8/06/2021</a:t>
            </a:fld>
            <a:endParaRPr lang="es-CO"/>
          </a:p>
        </p:txBody>
      </p:sp>
      <p:sp>
        <p:nvSpPr>
          <p:cNvPr id="4" name="Marcador de pie de página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ABD8A3D5-FBF6-4034-AAA8-873BA95CF2FD}" type="slidenum">
              <a:rPr lang="es-CO" smtClean="0"/>
              <a:t>‹Nº›</a:t>
            </a:fld>
            <a:endParaRPr lang="es-CO"/>
          </a:p>
        </p:txBody>
      </p:sp>
    </p:spTree>
    <p:extLst>
      <p:ext uri="{BB962C8B-B14F-4D97-AF65-F5344CB8AC3E}">
        <p14:creationId xmlns:p14="http://schemas.microsoft.com/office/powerpoint/2010/main" val="4067520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s-CO"/>
          </a:p>
        </p:txBody>
      </p:sp>
      <p:sp>
        <p:nvSpPr>
          <p:cNvPr id="3" name="Marcador de fecha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52FF0260-ED1A-4DAC-A63D-DC8E31BD7F10}" type="datetimeFigureOut">
              <a:rPr lang="es-CO" smtClean="0"/>
              <a:t>8/06/2021</a:t>
            </a:fld>
            <a:endParaRPr lang="es-CO"/>
          </a:p>
        </p:txBody>
      </p:sp>
      <p:sp>
        <p:nvSpPr>
          <p:cNvPr id="4" name="Marcador de imagen de diapositiva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s-CO"/>
          </a:p>
        </p:txBody>
      </p:sp>
      <p:sp>
        <p:nvSpPr>
          <p:cNvPr id="5" name="Marcador de notas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0702A44D-D60F-4990-A83C-897E2B838F63}" type="slidenum">
              <a:rPr lang="es-CO" smtClean="0"/>
              <a:t>‹Nº›</a:t>
            </a:fld>
            <a:endParaRPr lang="es-CO"/>
          </a:p>
        </p:txBody>
      </p:sp>
    </p:spTree>
    <p:extLst>
      <p:ext uri="{BB962C8B-B14F-4D97-AF65-F5344CB8AC3E}">
        <p14:creationId xmlns:p14="http://schemas.microsoft.com/office/powerpoint/2010/main" val="336158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2</a:t>
            </a:fld>
            <a:endParaRPr lang="es-ES"/>
          </a:p>
        </p:txBody>
      </p:sp>
    </p:spTree>
    <p:extLst>
      <p:ext uri="{BB962C8B-B14F-4D97-AF65-F5344CB8AC3E}">
        <p14:creationId xmlns:p14="http://schemas.microsoft.com/office/powerpoint/2010/main" val="15354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3</a:t>
            </a:fld>
            <a:endParaRPr lang="es-ES"/>
          </a:p>
        </p:txBody>
      </p:sp>
    </p:spTree>
    <p:extLst>
      <p:ext uri="{BB962C8B-B14F-4D97-AF65-F5344CB8AC3E}">
        <p14:creationId xmlns:p14="http://schemas.microsoft.com/office/powerpoint/2010/main" val="4241629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4</a:t>
            </a:fld>
            <a:endParaRPr lang="es-ES"/>
          </a:p>
        </p:txBody>
      </p:sp>
    </p:spTree>
    <p:extLst>
      <p:ext uri="{BB962C8B-B14F-4D97-AF65-F5344CB8AC3E}">
        <p14:creationId xmlns:p14="http://schemas.microsoft.com/office/powerpoint/2010/main" val="86467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5</a:t>
            </a:fld>
            <a:endParaRPr lang="es-ES"/>
          </a:p>
        </p:txBody>
      </p:sp>
    </p:spTree>
    <p:extLst>
      <p:ext uri="{BB962C8B-B14F-4D97-AF65-F5344CB8AC3E}">
        <p14:creationId xmlns:p14="http://schemas.microsoft.com/office/powerpoint/2010/main" val="177649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6</a:t>
            </a:fld>
            <a:endParaRPr lang="es-ES"/>
          </a:p>
        </p:txBody>
      </p:sp>
    </p:spTree>
    <p:extLst>
      <p:ext uri="{BB962C8B-B14F-4D97-AF65-F5344CB8AC3E}">
        <p14:creationId xmlns:p14="http://schemas.microsoft.com/office/powerpoint/2010/main" val="218305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7</a:t>
            </a:fld>
            <a:endParaRPr lang="es-ES"/>
          </a:p>
        </p:txBody>
      </p:sp>
    </p:spTree>
    <p:extLst>
      <p:ext uri="{BB962C8B-B14F-4D97-AF65-F5344CB8AC3E}">
        <p14:creationId xmlns:p14="http://schemas.microsoft.com/office/powerpoint/2010/main" val="318134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8</a:t>
            </a:fld>
            <a:endParaRPr lang="es-ES"/>
          </a:p>
        </p:txBody>
      </p:sp>
    </p:spTree>
    <p:extLst>
      <p:ext uri="{BB962C8B-B14F-4D97-AF65-F5344CB8AC3E}">
        <p14:creationId xmlns:p14="http://schemas.microsoft.com/office/powerpoint/2010/main" val="326528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9</a:t>
            </a:fld>
            <a:endParaRPr lang="es-ES"/>
          </a:p>
        </p:txBody>
      </p:sp>
    </p:spTree>
    <p:extLst>
      <p:ext uri="{BB962C8B-B14F-4D97-AF65-F5344CB8AC3E}">
        <p14:creationId xmlns:p14="http://schemas.microsoft.com/office/powerpoint/2010/main" val="246625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30A825F-C5BC-0945-9745-BFEF151ECAA1}" type="slidenum">
              <a:rPr lang="es-ES" smtClean="0"/>
              <a:t>10</a:t>
            </a:fld>
            <a:endParaRPr lang="es-ES"/>
          </a:p>
        </p:txBody>
      </p:sp>
    </p:spTree>
    <p:extLst>
      <p:ext uri="{BB962C8B-B14F-4D97-AF65-F5344CB8AC3E}">
        <p14:creationId xmlns:p14="http://schemas.microsoft.com/office/powerpoint/2010/main" val="1336576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21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78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142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703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Whit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75121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08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26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01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Only">
    <p:bg>
      <p:bgPr>
        <a:solidFill>
          <a:schemeClr val="bg1"/>
        </a:solidFill>
        <a:effectLst/>
      </p:bgPr>
    </p:bg>
    <p:spTree>
      <p:nvGrpSpPr>
        <p:cNvPr id="1" name=""/>
        <p:cNvGrpSpPr/>
        <p:nvPr/>
      </p:nvGrpSpPr>
      <p:grpSpPr>
        <a:xfrm>
          <a:off x="0" y="0"/>
          <a:ext cx="0" cy="0"/>
          <a:chOff x="0" y="0"/>
          <a:chExt cx="0" cy="0"/>
        </a:xfrm>
      </p:grpSpPr>
      <p:sp>
        <p:nvSpPr>
          <p:cNvPr id="18" name="bk object 18"/>
          <p:cNvSpPr/>
          <p:nvPr/>
        </p:nvSpPr>
        <p:spPr>
          <a:xfrm>
            <a:off x="9724136" y="399287"/>
            <a:ext cx="1963928" cy="86461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2400"/>
          </a:p>
        </p:txBody>
      </p:sp>
    </p:spTree>
    <p:extLst>
      <p:ext uri="{BB962C8B-B14F-4D97-AF65-F5344CB8AC3E}">
        <p14:creationId xmlns:p14="http://schemas.microsoft.com/office/powerpoint/2010/main" val="202190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23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60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45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s-CO" smtClean="0"/>
              <a:pPr algn="r"/>
              <a:t>‹Nº›</a:t>
            </a:fld>
            <a:endParaRPr lang="es-CO"/>
          </a:p>
        </p:txBody>
      </p:sp>
    </p:spTree>
    <p:extLst>
      <p:ext uri="{BB962C8B-B14F-4D97-AF65-F5344CB8AC3E}">
        <p14:creationId xmlns:p14="http://schemas.microsoft.com/office/powerpoint/2010/main" val="178116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50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1"/>
            <a:ext cx="12192000" cy="6856780"/>
          </a:xfrm>
          <a:prstGeom prst="rect">
            <a:avLst/>
          </a:prstGeom>
        </p:spPr>
      </p:pic>
      <p:pic>
        <p:nvPicPr>
          <p:cNvPr id="11" name="Imagen 10">
            <a:extLst>
              <a:ext uri="{FF2B5EF4-FFF2-40B4-BE49-F238E27FC236}">
                <a16:creationId xmlns:a16="http://schemas.microsoft.com/office/drawing/2014/main" id="{DEE6CDF0-1D16-274D-8C2E-F9285956B4C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32169" y="5825069"/>
            <a:ext cx="3413916" cy="722399"/>
          </a:xfrm>
          <a:prstGeom prst="rect">
            <a:avLst/>
          </a:prstGeom>
        </p:spPr>
      </p:pic>
    </p:spTree>
    <p:extLst>
      <p:ext uri="{BB962C8B-B14F-4D97-AF65-F5344CB8AC3E}">
        <p14:creationId xmlns:p14="http://schemas.microsoft.com/office/powerpoint/2010/main" val="2590252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7" r:id="rId8"/>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724164" y="399470"/>
            <a:ext cx="1963633" cy="863999"/>
          </a:xfrm>
          <a:prstGeom prst="rect">
            <a:avLst/>
          </a:prstGeom>
        </p:spPr>
      </p:pic>
      <p:sp>
        <p:nvSpPr>
          <p:cNvPr id="5" name="bk object 16"/>
          <p:cNvSpPr/>
          <p:nvPr userDrawn="1"/>
        </p:nvSpPr>
        <p:spPr>
          <a:xfrm>
            <a:off x="508001" y="322299"/>
            <a:ext cx="254521" cy="261901"/>
          </a:xfrm>
          <a:prstGeom prst="rect">
            <a:avLst/>
          </a:prstGeom>
          <a:blipFill>
            <a:blip r:embed="rId9" cstate="print"/>
            <a:stretch>
              <a:fillRect/>
            </a:stretch>
          </a:blipFill>
        </p:spPr>
        <p:txBody>
          <a:bodyPr wrap="square" lIns="0" tIns="0" rIns="0" bIns="0" rtlCol="0"/>
          <a:lstStyle/>
          <a:p>
            <a:endParaRPr sz="2400"/>
          </a:p>
        </p:txBody>
      </p:sp>
      <p:sp>
        <p:nvSpPr>
          <p:cNvPr id="6" name="object 3">
            <a:extLst>
              <a:ext uri="{FF2B5EF4-FFF2-40B4-BE49-F238E27FC236}">
                <a16:creationId xmlns:a16="http://schemas.microsoft.com/office/drawing/2014/main" id="{0391E340-98A5-9142-8506-C373BF3384E1}"/>
              </a:ext>
            </a:extLst>
          </p:cNvPr>
          <p:cNvSpPr txBox="1"/>
          <p:nvPr userDrawn="1"/>
        </p:nvSpPr>
        <p:spPr>
          <a:xfrm>
            <a:off x="928195" y="334671"/>
            <a:ext cx="3745405" cy="208369"/>
          </a:xfrm>
          <a:prstGeom prst="rect">
            <a:avLst/>
          </a:prstGeom>
        </p:spPr>
        <p:txBody>
          <a:bodyPr vert="horz" wrap="square" lIns="0" tIns="16933" rIns="0" bIns="0" rtlCol="0">
            <a:spAutoFit/>
          </a:bodyPr>
          <a:lstStyle/>
          <a:p>
            <a:pPr marL="32173" marR="6773" indent="-16086" algn="dist">
              <a:lnSpc>
                <a:spcPct val="130000"/>
              </a:lnSpc>
              <a:spcBef>
                <a:spcPts val="133"/>
              </a:spcBef>
            </a:pPr>
            <a:r>
              <a:rPr sz="1067" b="1" dirty="0">
                <a:solidFill>
                  <a:srgbClr val="B6004C"/>
                </a:solidFill>
                <a:latin typeface="Arial"/>
                <a:cs typeface="Arial"/>
              </a:rPr>
              <a:t>I </a:t>
            </a:r>
            <a:r>
              <a:rPr sz="1067" b="1" spc="-7" dirty="0">
                <a:solidFill>
                  <a:srgbClr val="B6004C"/>
                </a:solidFill>
                <a:latin typeface="Arial"/>
                <a:cs typeface="Arial"/>
              </a:rPr>
              <a:t>N F O R M A C </a:t>
            </a:r>
            <a:r>
              <a:rPr sz="1067" b="1" dirty="0">
                <a:solidFill>
                  <a:srgbClr val="B6004C"/>
                </a:solidFill>
                <a:latin typeface="Arial"/>
                <a:cs typeface="Arial"/>
              </a:rPr>
              <a:t>I </a:t>
            </a:r>
            <a:r>
              <a:rPr sz="1067" b="1" spc="-7" dirty="0">
                <a:solidFill>
                  <a:srgbClr val="B6004C"/>
                </a:solidFill>
                <a:latin typeface="Arial"/>
                <a:cs typeface="Arial"/>
              </a:rPr>
              <a:t>Ó N</a:t>
            </a:r>
            <a:r>
              <a:rPr lang="es-ES_tradnl" sz="1067" b="1" spc="-7" dirty="0">
                <a:solidFill>
                  <a:srgbClr val="B6004C"/>
                </a:solidFill>
                <a:latin typeface="Arial"/>
                <a:cs typeface="Arial"/>
              </a:rPr>
              <a:t>  </a:t>
            </a:r>
            <a:r>
              <a:rPr lang="es-ES" sz="1067" b="1" spc="-7" dirty="0">
                <a:solidFill>
                  <a:srgbClr val="B6004C"/>
                </a:solidFill>
                <a:latin typeface="Arial"/>
                <a:cs typeface="Arial"/>
              </a:rPr>
              <a:t>P A R A  T O D O S</a:t>
            </a:r>
            <a:endParaRPr sz="1067" b="1" dirty="0">
              <a:solidFill>
                <a:srgbClr val="B6004C"/>
              </a:solidFill>
              <a:latin typeface="Arial"/>
              <a:cs typeface="Arial"/>
            </a:endParaRPr>
          </a:p>
        </p:txBody>
      </p:sp>
    </p:spTree>
    <p:extLst>
      <p:ext uri="{BB962C8B-B14F-4D97-AF65-F5344CB8AC3E}">
        <p14:creationId xmlns:p14="http://schemas.microsoft.com/office/powerpoint/2010/main" val="19496800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4" r:id="rId4"/>
    <p:sldLayoutId id="2147483676" r:id="rId5"/>
    <p:sldLayoutId id="2147483678" r:id="rId6"/>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3886" y="1388977"/>
            <a:ext cx="11764364" cy="4832093"/>
          </a:xfrm>
          <a:prstGeom prst="rect">
            <a:avLst/>
          </a:prstGeom>
          <a:noFill/>
        </p:spPr>
        <p:txBody>
          <a:bodyPr wrap="square" rtlCol="0">
            <a:spAutoFit/>
          </a:bodyPr>
          <a:lstStyle/>
          <a:p>
            <a:pPr algn="r"/>
            <a:endParaRPr lang="en-US" sz="4400" b="1" dirty="0">
              <a:solidFill>
                <a:schemeClr val="bg1"/>
              </a:solidFill>
              <a:latin typeface="Segoe UI"/>
              <a:cs typeface="Segoe UI"/>
            </a:endParaRPr>
          </a:p>
          <a:p>
            <a:pPr algn="r"/>
            <a:r>
              <a:rPr lang="en-US" sz="4400" b="1" dirty="0">
                <a:solidFill>
                  <a:schemeClr val="bg1"/>
                </a:solidFill>
                <a:latin typeface="Segoe UI"/>
                <a:cs typeface="Segoe UI"/>
              </a:rPr>
              <a:t>Design methodology of </a:t>
            </a:r>
          </a:p>
          <a:p>
            <a:pPr algn="r"/>
            <a:r>
              <a:rPr lang="en-US" sz="4400" b="1" dirty="0">
                <a:solidFill>
                  <a:schemeClr val="bg1"/>
                </a:solidFill>
                <a:latin typeface="Segoe UI"/>
                <a:cs typeface="Segoe UI"/>
              </a:rPr>
              <a:t>the Colombian CPI by</a:t>
            </a:r>
          </a:p>
          <a:p>
            <a:pPr algn="r"/>
            <a:r>
              <a:rPr lang="en-US" sz="4400" b="1" dirty="0">
                <a:solidFill>
                  <a:schemeClr val="bg1"/>
                </a:solidFill>
                <a:latin typeface="Segoe UI"/>
                <a:cs typeface="Segoe UI"/>
              </a:rPr>
              <a:t> household income-level</a:t>
            </a:r>
          </a:p>
          <a:p>
            <a:pPr algn="r"/>
            <a:endParaRPr lang="en-US" sz="2000" b="1" dirty="0">
              <a:solidFill>
                <a:schemeClr val="bg1"/>
              </a:solidFill>
              <a:latin typeface="Segoe UI"/>
              <a:cs typeface="Segoe UI"/>
            </a:endParaRPr>
          </a:p>
          <a:p>
            <a:pPr algn="r"/>
            <a:endParaRPr lang="en-US" sz="2000" b="1" dirty="0">
              <a:solidFill>
                <a:schemeClr val="bg1"/>
              </a:solidFill>
              <a:latin typeface="Segoe UI"/>
              <a:cs typeface="Segoe UI"/>
            </a:endParaRPr>
          </a:p>
          <a:p>
            <a:pPr algn="r"/>
            <a:endParaRPr lang="en-US" sz="2000" b="1" dirty="0">
              <a:solidFill>
                <a:schemeClr val="bg1"/>
              </a:solidFill>
              <a:latin typeface="Segoe UI"/>
              <a:cs typeface="Segoe UI"/>
            </a:endParaRPr>
          </a:p>
          <a:p>
            <a:pPr algn="r"/>
            <a:r>
              <a:rPr lang="en-US" sz="3600" b="1" dirty="0">
                <a:solidFill>
                  <a:schemeClr val="bg1"/>
                </a:solidFill>
                <a:latin typeface="Segoe UI"/>
                <a:cs typeface="Segoe UI"/>
              </a:rPr>
              <a:t>Juan Daniel Oviedo</a:t>
            </a:r>
          </a:p>
          <a:p>
            <a:pPr algn="r"/>
            <a:r>
              <a:rPr lang="en-US" sz="3600" i="1" dirty="0">
                <a:solidFill>
                  <a:schemeClr val="bg1"/>
                </a:solidFill>
                <a:latin typeface="Segoe UI"/>
                <a:cs typeface="Segoe UI"/>
              </a:rPr>
              <a:t>Director</a:t>
            </a:r>
          </a:p>
        </p:txBody>
      </p:sp>
      <p:pic>
        <p:nvPicPr>
          <p:cNvPr id="6" name="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37835" y="299825"/>
            <a:ext cx="1963633" cy="863999"/>
          </a:xfrm>
          <a:prstGeom prst="rect">
            <a:avLst/>
          </a:prstGeom>
        </p:spPr>
      </p:pic>
      <p:cxnSp>
        <p:nvCxnSpPr>
          <p:cNvPr id="7" name="Conector recto 6"/>
          <p:cNvCxnSpPr/>
          <p:nvPr/>
        </p:nvCxnSpPr>
        <p:spPr>
          <a:xfrm>
            <a:off x="5575300" y="4566619"/>
            <a:ext cx="6208650" cy="25832"/>
          </a:xfrm>
          <a:prstGeom prst="line">
            <a:avLst/>
          </a:prstGeom>
          <a:ln>
            <a:solidFill>
              <a:srgbClr val="EF006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02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E14429-E688-45DE-A603-01D15F08A001}"/>
              </a:ext>
            </a:extLst>
          </p:cNvPr>
          <p:cNvSpPr txBox="1"/>
          <p:nvPr/>
        </p:nvSpPr>
        <p:spPr>
          <a:xfrm>
            <a:off x="435426" y="565322"/>
            <a:ext cx="7960140" cy="830997"/>
          </a:xfrm>
          <a:prstGeom prst="rect">
            <a:avLst/>
          </a:prstGeom>
          <a:noFill/>
        </p:spPr>
        <p:txBody>
          <a:bodyPr wrap="square" rtlCol="0">
            <a:spAutoFit/>
          </a:bodyPr>
          <a:lstStyle/>
          <a:p>
            <a:r>
              <a:rPr lang="en-US" sz="2400" b="1" dirty="0">
                <a:solidFill>
                  <a:srgbClr val="B4004A"/>
                </a:solidFill>
                <a:latin typeface="+mj-lt"/>
                <a:cs typeface="Arial" panose="020B0604020202020204" pitchFamily="34" charset="0"/>
              </a:rPr>
              <a:t>The use of CPI as a special poverty line deflator:</a:t>
            </a:r>
            <a:br>
              <a:rPr lang="en-US" sz="2400" b="1" dirty="0">
                <a:solidFill>
                  <a:srgbClr val="B4004A"/>
                </a:solidFill>
                <a:latin typeface="+mj-lt"/>
                <a:cs typeface="Arial" panose="020B0604020202020204" pitchFamily="34" charset="0"/>
              </a:rPr>
            </a:br>
            <a:endParaRPr lang="en-US" sz="2400" b="1" dirty="0">
              <a:solidFill>
                <a:srgbClr val="00B050"/>
              </a:solidFill>
              <a:latin typeface="+mj-lt"/>
              <a:cs typeface="Arial" panose="020B0604020202020204" pitchFamily="34" charset="0"/>
            </a:endParaRPr>
          </a:p>
        </p:txBody>
      </p:sp>
      <p:sp>
        <p:nvSpPr>
          <p:cNvPr id="4" name="CuadroTexto 3">
            <a:extLst>
              <a:ext uri="{FF2B5EF4-FFF2-40B4-BE49-F238E27FC236}">
                <a16:creationId xmlns:a16="http://schemas.microsoft.com/office/drawing/2014/main" id="{30D22036-FA4F-4C14-AF46-6D5D701C57B7}"/>
              </a:ext>
            </a:extLst>
          </p:cNvPr>
          <p:cNvSpPr txBox="1"/>
          <p:nvPr/>
        </p:nvSpPr>
        <p:spPr>
          <a:xfrm>
            <a:off x="404928" y="898391"/>
            <a:ext cx="7865195" cy="7809317"/>
          </a:xfrm>
          <a:prstGeom prst="rect">
            <a:avLst/>
          </a:prstGeom>
          <a:noFill/>
        </p:spPr>
        <p:txBody>
          <a:bodyPr wrap="square" rtlCol="0">
            <a:spAutoFit/>
          </a:bodyPr>
          <a:lstStyle/>
          <a:p>
            <a:pPr algn="just"/>
            <a:endParaRPr lang="en-US" sz="1867" dirty="0">
              <a:latin typeface="+mj-lt"/>
              <a:cs typeface="Arial" panose="020B0604020202020204" pitchFamily="34" charset="0"/>
            </a:endParaRPr>
          </a:p>
          <a:p>
            <a:pPr marL="380990" indent="-380990" algn="just">
              <a:buFont typeface="Arial" panose="020B0604020202020204" pitchFamily="34" charset="0"/>
              <a:buChar char="•"/>
            </a:pPr>
            <a:r>
              <a:rPr lang="en-US" sz="1467" dirty="0">
                <a:latin typeface="+mj-lt"/>
                <a:cs typeface="Arial" panose="020B0604020202020204" pitchFamily="34" charset="0"/>
              </a:rPr>
              <a:t>The current coverage of the Colombian CPI only includes the urban area of the 56 municipalities (the coverage of the Colombian CPI began in 1954 with only seven cities and has progressively increased over time).</a:t>
            </a:r>
          </a:p>
          <a:p>
            <a:pPr algn="just"/>
            <a:endParaRPr lang="en-US" sz="1467" dirty="0">
              <a:latin typeface="+mj-lt"/>
              <a:cs typeface="Arial" panose="020B0604020202020204" pitchFamily="34" charset="0"/>
            </a:endParaRPr>
          </a:p>
          <a:p>
            <a:pPr marL="380990" indent="-380990" algn="just">
              <a:buFont typeface="Arial" panose="020B0604020202020204" pitchFamily="34" charset="0"/>
              <a:buChar char="•"/>
            </a:pPr>
            <a:r>
              <a:rPr lang="en-US" sz="1467" dirty="0">
                <a:latin typeface="+mj-lt"/>
                <a:cs typeface="Arial" panose="020B0604020202020204" pitchFamily="34" charset="0"/>
              </a:rPr>
              <a:t>The collection of price variations by the index also allows the calculation of another indicator: “the special rural poverty line deflator”.</a:t>
            </a:r>
          </a:p>
          <a:p>
            <a:pPr algn="just"/>
            <a:endParaRPr lang="en-US" sz="1467" dirty="0">
              <a:latin typeface="+mj-lt"/>
              <a:cs typeface="Arial" panose="020B0604020202020204" pitchFamily="34" charset="0"/>
            </a:endParaRPr>
          </a:p>
          <a:p>
            <a:pPr marL="380990" indent="-380990" algn="just">
              <a:buFont typeface="Arial" panose="020B0604020202020204" pitchFamily="34" charset="0"/>
              <a:buChar char="•"/>
            </a:pPr>
            <a:r>
              <a:rPr lang="en-US" sz="1467" dirty="0">
                <a:latin typeface="+mj-lt"/>
                <a:cs typeface="Arial" panose="020B0604020202020204" pitchFamily="34" charset="0"/>
              </a:rPr>
              <a:t>This indicator has been calculated from the collection made in some municipalities of the country, selected as the closest to explain the variation of prices in the rural zone.</a:t>
            </a:r>
          </a:p>
          <a:p>
            <a:pPr marL="380990" indent="-380990" algn="just">
              <a:buFont typeface="Arial" panose="020B0604020202020204" pitchFamily="34" charset="0"/>
              <a:buChar char="•"/>
            </a:pPr>
            <a:endParaRPr lang="en-US" sz="1467" dirty="0">
              <a:latin typeface="+mj-lt"/>
              <a:cs typeface="Arial" panose="020B0604020202020204" pitchFamily="34" charset="0"/>
            </a:endParaRPr>
          </a:p>
          <a:p>
            <a:pPr marL="380990" indent="-380990" algn="just">
              <a:buFont typeface="Arial" panose="020B0604020202020204" pitchFamily="34" charset="0"/>
              <a:buChar char="•"/>
            </a:pPr>
            <a:r>
              <a:rPr lang="en-US" sz="1467" dirty="0">
                <a:latin typeface="+mj-lt"/>
                <a:cs typeface="Arial" panose="020B0604020202020204" pitchFamily="34" charset="0"/>
              </a:rPr>
              <a:t>Currently DANE has established a research agenda to review and enhance the calculation of this indicator.</a:t>
            </a:r>
            <a:endParaRPr lang="es-CO" sz="1467" dirty="0">
              <a:latin typeface="+mj-lt"/>
              <a:cs typeface="Arial" panose="020B0604020202020204" pitchFamily="34" charset="0"/>
            </a:endParaRPr>
          </a:p>
          <a:p>
            <a:pPr marL="380990" indent="-380990" algn="just">
              <a:buFont typeface="Arial" panose="020B0604020202020204" pitchFamily="34" charset="0"/>
              <a:buChar char="•"/>
            </a:pPr>
            <a:endParaRPr lang="es-CO" sz="1467" dirty="0">
              <a:latin typeface="+mj-lt"/>
              <a:cs typeface="Arial" panose="020B0604020202020204" pitchFamily="34" charset="0"/>
            </a:endParaRPr>
          </a:p>
          <a:p>
            <a:pPr algn="just"/>
            <a:r>
              <a:rPr lang="en-US" sz="1467" b="1" dirty="0">
                <a:latin typeface="+mj-lt"/>
                <a:cs typeface="Arial" panose="020B0604020202020204" pitchFamily="34" charset="0"/>
              </a:rPr>
              <a:t>Challenges in expanding total national coverage:</a:t>
            </a:r>
          </a:p>
          <a:p>
            <a:pPr algn="just"/>
            <a:endParaRPr lang="es-CO" sz="1467" dirty="0">
              <a:latin typeface="+mj-lt"/>
              <a:cs typeface="Arial" panose="020B0604020202020204" pitchFamily="34" charset="0"/>
            </a:endParaRPr>
          </a:p>
          <a:p>
            <a:pPr marL="380990" indent="-380990" algn="just">
              <a:buFont typeface="Arial" panose="020B0604020202020204" pitchFamily="34" charset="0"/>
              <a:buChar char="•"/>
            </a:pPr>
            <a:r>
              <a:rPr lang="en-US" sz="1467" dirty="0">
                <a:latin typeface="+mj-lt"/>
                <a:cs typeface="Arial" panose="020B0604020202020204" pitchFamily="34" charset="0"/>
              </a:rPr>
              <a:t>Adjustment in the weighting structure (including weighting according to income level).</a:t>
            </a:r>
          </a:p>
          <a:p>
            <a:pPr algn="just"/>
            <a:endParaRPr lang="es-CO" sz="1467" dirty="0">
              <a:latin typeface="+mj-lt"/>
              <a:cs typeface="Arial" panose="020B0604020202020204" pitchFamily="34" charset="0"/>
            </a:endParaRPr>
          </a:p>
          <a:p>
            <a:pPr marL="380990" indent="-380990" algn="just">
              <a:buFont typeface="Arial" panose="020B0604020202020204" pitchFamily="34" charset="0"/>
              <a:buChar char="•"/>
            </a:pPr>
            <a:r>
              <a:rPr lang="en-US" sz="1467" dirty="0">
                <a:latin typeface="+mj-lt"/>
                <a:cs typeface="Arial" panose="020B0604020202020204" pitchFamily="34" charset="0"/>
              </a:rPr>
              <a:t>The definition of urban and rural areas that would allow the </a:t>
            </a:r>
            <a:r>
              <a:rPr lang="en-US" sz="1467" u="sng" dirty="0">
                <a:latin typeface="+mj-lt"/>
                <a:cs typeface="Arial" panose="020B0604020202020204" pitchFamily="34" charset="0"/>
              </a:rPr>
              <a:t>representative collection</a:t>
            </a:r>
            <a:r>
              <a:rPr lang="en-US" sz="1467" dirty="0">
                <a:latin typeface="+mj-lt"/>
                <a:cs typeface="Arial" panose="020B0604020202020204" pitchFamily="34" charset="0"/>
              </a:rPr>
              <a:t> of price variations throughout the country (1,102 municipalities in total). </a:t>
            </a:r>
          </a:p>
          <a:p>
            <a:pPr marL="380990" indent="-380990" algn="just">
              <a:buFont typeface="Arial" panose="020B0604020202020204" pitchFamily="34" charset="0"/>
              <a:buChar char="•"/>
            </a:pPr>
            <a:endParaRPr lang="es-CO" sz="1467" dirty="0">
              <a:latin typeface="+mj-lt"/>
              <a:cs typeface="Arial" panose="020B0604020202020204" pitchFamily="34" charset="0"/>
            </a:endParaRPr>
          </a:p>
          <a:p>
            <a:pPr marL="380990" indent="-380990" algn="just">
              <a:buFont typeface="Arial" panose="020B0604020202020204" pitchFamily="34" charset="0"/>
              <a:buChar char="•"/>
            </a:pPr>
            <a:r>
              <a:rPr lang="en-US" sz="1467" dirty="0">
                <a:latin typeface="+mj-lt"/>
                <a:cs typeface="Arial" panose="020B0604020202020204" pitchFamily="34" charset="0"/>
              </a:rPr>
              <a:t>Use of the equivalent rent approach to track the change in prices of services provided by owner-occupied housing in the case of rural housing.</a:t>
            </a:r>
          </a:p>
          <a:p>
            <a:pPr marL="380990" indent="-380990" algn="just">
              <a:buFont typeface="Arial" panose="020B0604020202020204" pitchFamily="34" charset="0"/>
              <a:buChar char="•"/>
            </a:pPr>
            <a:endParaRPr lang="es-CO" sz="1467" dirty="0">
              <a:latin typeface="+mj-lt"/>
              <a:cs typeface="Arial" panose="020B0604020202020204" pitchFamily="34" charset="0"/>
            </a:endParaRPr>
          </a:p>
          <a:p>
            <a:pPr marL="380990" indent="-380990" algn="just">
              <a:buFont typeface="Arial" panose="020B0604020202020204" pitchFamily="34" charset="0"/>
              <a:buChar char="•"/>
            </a:pPr>
            <a:r>
              <a:rPr lang="en-US" sz="1467" dirty="0">
                <a:latin typeface="+mj-lt"/>
                <a:cs typeface="Arial" panose="020B0604020202020204" pitchFamily="34" charset="0"/>
              </a:rPr>
              <a:t>Price monitoring for perishable foods in rural areas and available for self-consumption.</a:t>
            </a:r>
            <a:endParaRPr lang="es-CO" sz="1867" dirty="0">
              <a:latin typeface="+mj-lt"/>
              <a:cs typeface="Arial" panose="020B0604020202020204" pitchFamily="34" charset="0"/>
            </a:endParaRPr>
          </a:p>
          <a:p>
            <a:pPr algn="just"/>
            <a:endParaRPr lang="es-CO" sz="1867" dirty="0">
              <a:latin typeface="+mj-lt"/>
              <a:cs typeface="Arial" panose="020B0604020202020204" pitchFamily="34" charset="0"/>
            </a:endParaRPr>
          </a:p>
          <a:p>
            <a:pPr algn="just"/>
            <a:endParaRPr lang="es-CO" sz="1867" dirty="0">
              <a:latin typeface="+mj-lt"/>
              <a:cs typeface="Arial" panose="020B0604020202020204" pitchFamily="34" charset="0"/>
            </a:endParaRPr>
          </a:p>
          <a:p>
            <a:pPr algn="just"/>
            <a:endParaRPr lang="es-CO" sz="1867" dirty="0">
              <a:latin typeface="+mj-lt"/>
              <a:cs typeface="Arial" panose="020B0604020202020204" pitchFamily="34" charset="0"/>
            </a:endParaRPr>
          </a:p>
          <a:p>
            <a:pPr algn="just"/>
            <a:endParaRPr lang="es-CO" sz="1867" dirty="0">
              <a:latin typeface="+mj-lt"/>
              <a:cs typeface="Arial" panose="020B0604020202020204" pitchFamily="34" charset="0"/>
            </a:endParaRPr>
          </a:p>
          <a:p>
            <a:pPr marL="380990" indent="-380990" algn="just">
              <a:buFont typeface="Arial" panose="020B0604020202020204" pitchFamily="34" charset="0"/>
              <a:buChar char="•"/>
            </a:pPr>
            <a:endParaRPr lang="es-CO" sz="1867" dirty="0">
              <a:latin typeface="Arial" panose="020B0604020202020204" pitchFamily="34" charset="0"/>
              <a:cs typeface="Arial" panose="020B0604020202020204" pitchFamily="34" charset="0"/>
            </a:endParaRPr>
          </a:p>
          <a:p>
            <a:pPr marL="380990" indent="-380990" algn="just">
              <a:buFont typeface="Arial" panose="020B0604020202020204" pitchFamily="34" charset="0"/>
              <a:buChar char="•"/>
            </a:pPr>
            <a:endParaRPr lang="es-CO" sz="1867" dirty="0">
              <a:latin typeface="Arial" panose="020B0604020202020204" pitchFamily="34" charset="0"/>
              <a:cs typeface="Arial" panose="020B0604020202020204" pitchFamily="34" charset="0"/>
            </a:endParaRPr>
          </a:p>
          <a:p>
            <a:pPr algn="just"/>
            <a:endParaRPr lang="es-CO" sz="1867" dirty="0">
              <a:latin typeface="Arial" panose="020B0604020202020204" pitchFamily="34" charset="0"/>
              <a:cs typeface="Arial" panose="020B0604020202020204" pitchFamily="34" charset="0"/>
            </a:endParaRPr>
          </a:p>
        </p:txBody>
      </p:sp>
      <p:pic>
        <p:nvPicPr>
          <p:cNvPr id="5" name="Picture 2" descr="Mapa&#10;&#10;Descripción generada automáticamente">
            <a:extLst>
              <a:ext uri="{FF2B5EF4-FFF2-40B4-BE49-F238E27FC236}">
                <a16:creationId xmlns:a16="http://schemas.microsoft.com/office/drawing/2014/main" id="{878548D7-A223-4356-9C1C-C779EFBC3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566" y="1136383"/>
            <a:ext cx="3593751" cy="5022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ector recto 5">
            <a:extLst>
              <a:ext uri="{FF2B5EF4-FFF2-40B4-BE49-F238E27FC236}">
                <a16:creationId xmlns:a16="http://schemas.microsoft.com/office/drawing/2014/main" id="{D46938AC-982F-47CF-BA8D-81D49005FBC0}"/>
              </a:ext>
            </a:extLst>
          </p:cNvPr>
          <p:cNvCxnSpPr/>
          <p:nvPr/>
        </p:nvCxnSpPr>
        <p:spPr>
          <a:xfrm>
            <a:off x="551346" y="1068941"/>
            <a:ext cx="824975" cy="0"/>
          </a:xfrm>
          <a:prstGeom prst="line">
            <a:avLst/>
          </a:prstGeom>
          <a:ln w="38100" cmpd="sng">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520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3886" y="1388977"/>
            <a:ext cx="11764364" cy="4832093"/>
          </a:xfrm>
          <a:prstGeom prst="rect">
            <a:avLst/>
          </a:prstGeom>
          <a:noFill/>
        </p:spPr>
        <p:txBody>
          <a:bodyPr wrap="square" rtlCol="0">
            <a:spAutoFit/>
          </a:bodyPr>
          <a:lstStyle/>
          <a:p>
            <a:pPr algn="r"/>
            <a:endParaRPr lang="en-US" sz="4400" b="1" dirty="0">
              <a:solidFill>
                <a:schemeClr val="bg1"/>
              </a:solidFill>
              <a:latin typeface="Segoe UI"/>
              <a:cs typeface="Segoe UI"/>
            </a:endParaRPr>
          </a:p>
          <a:p>
            <a:pPr algn="r"/>
            <a:r>
              <a:rPr lang="en-US" sz="4400" b="1" dirty="0">
                <a:solidFill>
                  <a:schemeClr val="bg1"/>
                </a:solidFill>
                <a:latin typeface="Segoe UI"/>
                <a:cs typeface="Segoe UI"/>
              </a:rPr>
              <a:t>Design methodology of </a:t>
            </a:r>
          </a:p>
          <a:p>
            <a:pPr algn="r"/>
            <a:r>
              <a:rPr lang="en-US" sz="4400" b="1" dirty="0">
                <a:solidFill>
                  <a:schemeClr val="bg1"/>
                </a:solidFill>
                <a:latin typeface="Segoe UI"/>
                <a:cs typeface="Segoe UI"/>
              </a:rPr>
              <a:t>the Colombian CPI by</a:t>
            </a:r>
          </a:p>
          <a:p>
            <a:pPr algn="r"/>
            <a:r>
              <a:rPr lang="en-US" sz="4400" b="1" dirty="0">
                <a:solidFill>
                  <a:schemeClr val="bg1"/>
                </a:solidFill>
                <a:latin typeface="Segoe UI"/>
                <a:cs typeface="Segoe UI"/>
              </a:rPr>
              <a:t> household income-level</a:t>
            </a:r>
          </a:p>
          <a:p>
            <a:pPr algn="r"/>
            <a:endParaRPr lang="en-US" sz="2000" b="1" dirty="0">
              <a:solidFill>
                <a:schemeClr val="bg1"/>
              </a:solidFill>
              <a:latin typeface="Segoe UI"/>
              <a:cs typeface="Segoe UI"/>
            </a:endParaRPr>
          </a:p>
          <a:p>
            <a:pPr algn="r"/>
            <a:endParaRPr lang="en-US" sz="2000" b="1" dirty="0">
              <a:solidFill>
                <a:schemeClr val="bg1"/>
              </a:solidFill>
              <a:latin typeface="Segoe UI"/>
              <a:cs typeface="Segoe UI"/>
            </a:endParaRPr>
          </a:p>
          <a:p>
            <a:pPr algn="r"/>
            <a:endParaRPr lang="en-US" sz="2000" b="1" dirty="0">
              <a:solidFill>
                <a:schemeClr val="bg1"/>
              </a:solidFill>
              <a:latin typeface="Segoe UI"/>
              <a:cs typeface="Segoe UI"/>
            </a:endParaRPr>
          </a:p>
          <a:p>
            <a:pPr algn="r"/>
            <a:r>
              <a:rPr lang="en-US" sz="3600" b="1" dirty="0">
                <a:solidFill>
                  <a:schemeClr val="bg1"/>
                </a:solidFill>
                <a:latin typeface="Segoe UI"/>
                <a:cs typeface="Segoe UI"/>
              </a:rPr>
              <a:t>Juan Daniel Oviedo</a:t>
            </a:r>
          </a:p>
          <a:p>
            <a:pPr algn="r"/>
            <a:r>
              <a:rPr lang="en-US" sz="3600" i="1" dirty="0">
                <a:solidFill>
                  <a:schemeClr val="bg1"/>
                </a:solidFill>
                <a:latin typeface="Segoe UI"/>
                <a:cs typeface="Segoe UI"/>
              </a:rPr>
              <a:t>Director</a:t>
            </a:r>
          </a:p>
        </p:txBody>
      </p:sp>
      <p:pic>
        <p:nvPicPr>
          <p:cNvPr id="6" name="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37835" y="299825"/>
            <a:ext cx="1963633" cy="863999"/>
          </a:xfrm>
          <a:prstGeom prst="rect">
            <a:avLst/>
          </a:prstGeom>
        </p:spPr>
      </p:pic>
      <p:cxnSp>
        <p:nvCxnSpPr>
          <p:cNvPr id="7" name="Conector recto 6"/>
          <p:cNvCxnSpPr/>
          <p:nvPr/>
        </p:nvCxnSpPr>
        <p:spPr>
          <a:xfrm>
            <a:off x="5575300" y="4566619"/>
            <a:ext cx="6208650" cy="25832"/>
          </a:xfrm>
          <a:prstGeom prst="line">
            <a:avLst/>
          </a:prstGeom>
          <a:ln>
            <a:solidFill>
              <a:srgbClr val="EF006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370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0193D55-BBAA-430B-B315-FB36F24EA2FE}"/>
              </a:ext>
            </a:extLst>
          </p:cNvPr>
          <p:cNvSpPr/>
          <p:nvPr/>
        </p:nvSpPr>
        <p:spPr>
          <a:xfrm>
            <a:off x="0" y="1651000"/>
            <a:ext cx="12192000" cy="45974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3" name="CuadroTexto 2">
            <a:extLst>
              <a:ext uri="{FF2B5EF4-FFF2-40B4-BE49-F238E27FC236}">
                <a16:creationId xmlns:a16="http://schemas.microsoft.com/office/drawing/2014/main" id="{E8E14429-E688-45DE-A603-01D15F08A001}"/>
              </a:ext>
            </a:extLst>
          </p:cNvPr>
          <p:cNvSpPr txBox="1"/>
          <p:nvPr/>
        </p:nvSpPr>
        <p:spPr>
          <a:xfrm>
            <a:off x="472425" y="865298"/>
            <a:ext cx="7960140" cy="461665"/>
          </a:xfrm>
          <a:prstGeom prst="rect">
            <a:avLst/>
          </a:prstGeom>
          <a:noFill/>
        </p:spPr>
        <p:txBody>
          <a:bodyPr wrap="square" rtlCol="0">
            <a:spAutoFit/>
          </a:bodyPr>
          <a:lstStyle/>
          <a:p>
            <a:r>
              <a:rPr lang="en-US" sz="2400" b="1" dirty="0">
                <a:solidFill>
                  <a:srgbClr val="B4004A"/>
                </a:solidFill>
                <a:cs typeface="Arial" panose="020B0604020202020204" pitchFamily="34" charset="0"/>
              </a:rPr>
              <a:t>Summary </a:t>
            </a:r>
          </a:p>
        </p:txBody>
      </p:sp>
      <p:sp>
        <p:nvSpPr>
          <p:cNvPr id="8" name="Rectángulo 7">
            <a:extLst>
              <a:ext uri="{FF2B5EF4-FFF2-40B4-BE49-F238E27FC236}">
                <a16:creationId xmlns:a16="http://schemas.microsoft.com/office/drawing/2014/main" id="{219F00D6-08C6-4AA2-A44A-0F6BC36AC11F}"/>
              </a:ext>
            </a:extLst>
          </p:cNvPr>
          <p:cNvSpPr/>
          <p:nvPr/>
        </p:nvSpPr>
        <p:spPr>
          <a:xfrm>
            <a:off x="6154692" y="3778751"/>
            <a:ext cx="3891008" cy="1200328"/>
          </a:xfrm>
          <a:prstGeom prst="rect">
            <a:avLst/>
          </a:prstGeom>
        </p:spPr>
        <p:txBody>
          <a:bodyPr wrap="square">
            <a:spAutoFit/>
          </a:bodyPr>
          <a:lstStyle/>
          <a:p>
            <a:r>
              <a:rPr lang="en-US" sz="2400" dirty="0"/>
              <a:t>Update CPI (based December 2018 = 100) by household income-level </a:t>
            </a:r>
          </a:p>
        </p:txBody>
      </p:sp>
      <p:cxnSp>
        <p:nvCxnSpPr>
          <p:cNvPr id="9" name="Conector recto 8">
            <a:extLst>
              <a:ext uri="{FF2B5EF4-FFF2-40B4-BE49-F238E27FC236}">
                <a16:creationId xmlns:a16="http://schemas.microsoft.com/office/drawing/2014/main" id="{A786BCCF-51A5-4F1E-B70C-A3D9596EF142}"/>
              </a:ext>
            </a:extLst>
          </p:cNvPr>
          <p:cNvCxnSpPr/>
          <p:nvPr/>
        </p:nvCxnSpPr>
        <p:spPr>
          <a:xfrm>
            <a:off x="2724457" y="3439877"/>
            <a:ext cx="824975" cy="0"/>
          </a:xfrm>
          <a:prstGeom prst="line">
            <a:avLst/>
          </a:prstGeom>
          <a:ln w="38100" cmpd="sng">
            <a:solidFill>
              <a:srgbClr val="8D143D"/>
            </a:solidFill>
          </a:ln>
          <a:effectLst/>
        </p:spPr>
        <p:style>
          <a:lnRef idx="2">
            <a:schemeClr val="accent1"/>
          </a:lnRef>
          <a:fillRef idx="0">
            <a:schemeClr val="accent1"/>
          </a:fillRef>
          <a:effectRef idx="1">
            <a:schemeClr val="accent1"/>
          </a:effectRef>
          <a:fontRef idx="minor">
            <a:schemeClr val="tx1"/>
          </a:fontRef>
        </p:style>
      </p:cxnSp>
      <p:sp>
        <p:nvSpPr>
          <p:cNvPr id="11" name="Elipse 10">
            <a:extLst>
              <a:ext uri="{FF2B5EF4-FFF2-40B4-BE49-F238E27FC236}">
                <a16:creationId xmlns:a16="http://schemas.microsoft.com/office/drawing/2014/main" id="{3D860971-1EBB-4990-AC49-3979E5212D99}"/>
              </a:ext>
            </a:extLst>
          </p:cNvPr>
          <p:cNvSpPr/>
          <p:nvPr/>
        </p:nvSpPr>
        <p:spPr>
          <a:xfrm>
            <a:off x="2666692" y="2327062"/>
            <a:ext cx="775007" cy="775007"/>
          </a:xfrm>
          <a:prstGeom prst="ellipse">
            <a:avLst/>
          </a:prstGeom>
          <a:noFill/>
          <a:ln w="38100">
            <a:solidFill>
              <a:srgbClr val="8D143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2" name="Rectángulo 11">
            <a:extLst>
              <a:ext uri="{FF2B5EF4-FFF2-40B4-BE49-F238E27FC236}">
                <a16:creationId xmlns:a16="http://schemas.microsoft.com/office/drawing/2014/main" id="{EC4C27B5-3C96-4C29-886A-C906BA9E6A14}"/>
              </a:ext>
            </a:extLst>
          </p:cNvPr>
          <p:cNvSpPr/>
          <p:nvPr/>
        </p:nvSpPr>
        <p:spPr>
          <a:xfrm>
            <a:off x="2829090" y="2351006"/>
            <a:ext cx="447509" cy="707886"/>
          </a:xfrm>
          <a:prstGeom prst="rect">
            <a:avLst/>
          </a:prstGeom>
        </p:spPr>
        <p:txBody>
          <a:bodyPr wrap="square">
            <a:spAutoFit/>
          </a:bodyPr>
          <a:lstStyle/>
          <a:p>
            <a:r>
              <a:rPr lang="es-ES" altLang="es-CO" sz="4000" b="1" i="1" dirty="0">
                <a:solidFill>
                  <a:srgbClr val="B6004B"/>
                </a:solidFill>
                <a:cs typeface="Arial" panose="020B0604020202020204" pitchFamily="34" charset="0"/>
              </a:rPr>
              <a:t>1</a:t>
            </a:r>
            <a:endParaRPr lang="es-CO" sz="4000" i="1" dirty="0"/>
          </a:p>
        </p:txBody>
      </p:sp>
      <p:sp>
        <p:nvSpPr>
          <p:cNvPr id="17" name="Rectángulo 16"/>
          <p:cNvSpPr/>
          <p:nvPr/>
        </p:nvSpPr>
        <p:spPr>
          <a:xfrm>
            <a:off x="2599620" y="3739634"/>
            <a:ext cx="1661783" cy="830997"/>
          </a:xfrm>
          <a:prstGeom prst="rect">
            <a:avLst/>
          </a:prstGeom>
        </p:spPr>
        <p:txBody>
          <a:bodyPr wrap="none">
            <a:spAutoFit/>
          </a:bodyPr>
          <a:lstStyle/>
          <a:p>
            <a:r>
              <a:rPr lang="en-US" sz="2400" dirty="0"/>
              <a:t>Colombian </a:t>
            </a:r>
          </a:p>
          <a:p>
            <a:r>
              <a:rPr lang="en-US" sz="2400" dirty="0"/>
              <a:t>CPI history</a:t>
            </a:r>
          </a:p>
        </p:txBody>
      </p:sp>
      <p:cxnSp>
        <p:nvCxnSpPr>
          <p:cNvPr id="19" name="Conector recto 18">
            <a:extLst>
              <a:ext uri="{FF2B5EF4-FFF2-40B4-BE49-F238E27FC236}">
                <a16:creationId xmlns:a16="http://schemas.microsoft.com/office/drawing/2014/main" id="{A786BCCF-51A5-4F1E-B70C-A3D9596EF142}"/>
              </a:ext>
            </a:extLst>
          </p:cNvPr>
          <p:cNvCxnSpPr/>
          <p:nvPr/>
        </p:nvCxnSpPr>
        <p:spPr>
          <a:xfrm>
            <a:off x="6285136" y="3439877"/>
            <a:ext cx="824975" cy="0"/>
          </a:xfrm>
          <a:prstGeom prst="line">
            <a:avLst/>
          </a:prstGeom>
          <a:ln w="38100" cmpd="sng">
            <a:solidFill>
              <a:srgbClr val="8D143D"/>
            </a:solidFill>
          </a:ln>
          <a:effectLst/>
        </p:spPr>
        <p:style>
          <a:lnRef idx="2">
            <a:schemeClr val="accent1"/>
          </a:lnRef>
          <a:fillRef idx="0">
            <a:schemeClr val="accent1"/>
          </a:fillRef>
          <a:effectRef idx="1">
            <a:schemeClr val="accent1"/>
          </a:effectRef>
          <a:fontRef idx="minor">
            <a:schemeClr val="tx1"/>
          </a:fontRef>
        </p:style>
      </p:cxnSp>
      <p:sp>
        <p:nvSpPr>
          <p:cNvPr id="20" name="Elipse 19">
            <a:extLst>
              <a:ext uri="{FF2B5EF4-FFF2-40B4-BE49-F238E27FC236}">
                <a16:creationId xmlns:a16="http://schemas.microsoft.com/office/drawing/2014/main" id="{3D860971-1EBB-4990-AC49-3979E5212D99}"/>
              </a:ext>
            </a:extLst>
          </p:cNvPr>
          <p:cNvSpPr/>
          <p:nvPr/>
        </p:nvSpPr>
        <p:spPr>
          <a:xfrm>
            <a:off x="6227371" y="2327062"/>
            <a:ext cx="775007" cy="775007"/>
          </a:xfrm>
          <a:prstGeom prst="ellipse">
            <a:avLst/>
          </a:prstGeom>
          <a:noFill/>
          <a:ln w="38100">
            <a:solidFill>
              <a:srgbClr val="8D143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21" name="Rectángulo 20">
            <a:extLst>
              <a:ext uri="{FF2B5EF4-FFF2-40B4-BE49-F238E27FC236}">
                <a16:creationId xmlns:a16="http://schemas.microsoft.com/office/drawing/2014/main" id="{EC4C27B5-3C96-4C29-886A-C906BA9E6A14}"/>
              </a:ext>
            </a:extLst>
          </p:cNvPr>
          <p:cNvSpPr/>
          <p:nvPr/>
        </p:nvSpPr>
        <p:spPr>
          <a:xfrm>
            <a:off x="6389769" y="2351006"/>
            <a:ext cx="447509" cy="707886"/>
          </a:xfrm>
          <a:prstGeom prst="rect">
            <a:avLst/>
          </a:prstGeom>
        </p:spPr>
        <p:txBody>
          <a:bodyPr wrap="square">
            <a:spAutoFit/>
          </a:bodyPr>
          <a:lstStyle/>
          <a:p>
            <a:r>
              <a:rPr lang="es-ES" altLang="es-CO" sz="4000" b="1" i="1" dirty="0">
                <a:solidFill>
                  <a:srgbClr val="B6004B"/>
                </a:solidFill>
                <a:cs typeface="Arial" panose="020B0604020202020204" pitchFamily="34" charset="0"/>
              </a:rPr>
              <a:t>2</a:t>
            </a:r>
            <a:endParaRPr lang="es-CO" sz="4000" i="1" dirty="0"/>
          </a:p>
        </p:txBody>
      </p:sp>
    </p:spTree>
    <p:extLst>
      <p:ext uri="{BB962C8B-B14F-4D97-AF65-F5344CB8AC3E}">
        <p14:creationId xmlns:p14="http://schemas.microsoft.com/office/powerpoint/2010/main" val="194608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0193D55-BBAA-430B-B315-FB36F24EA2FE}"/>
              </a:ext>
            </a:extLst>
          </p:cNvPr>
          <p:cNvSpPr/>
          <p:nvPr/>
        </p:nvSpPr>
        <p:spPr>
          <a:xfrm>
            <a:off x="0" y="2400300"/>
            <a:ext cx="12192000" cy="44577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3" name="CuadroTexto 2">
            <a:extLst>
              <a:ext uri="{FF2B5EF4-FFF2-40B4-BE49-F238E27FC236}">
                <a16:creationId xmlns:a16="http://schemas.microsoft.com/office/drawing/2014/main" id="{E8E14429-E688-45DE-A603-01D15F08A001}"/>
              </a:ext>
            </a:extLst>
          </p:cNvPr>
          <p:cNvSpPr txBox="1"/>
          <p:nvPr/>
        </p:nvSpPr>
        <p:spPr>
          <a:xfrm>
            <a:off x="435429" y="747645"/>
            <a:ext cx="7960140" cy="461665"/>
          </a:xfrm>
          <a:prstGeom prst="rect">
            <a:avLst/>
          </a:prstGeom>
          <a:noFill/>
        </p:spPr>
        <p:txBody>
          <a:bodyPr wrap="square" rtlCol="0">
            <a:spAutoFit/>
          </a:bodyPr>
          <a:lstStyle/>
          <a:p>
            <a:r>
              <a:rPr lang="en-US" sz="2400" b="1" dirty="0">
                <a:solidFill>
                  <a:srgbClr val="B4004A"/>
                </a:solidFill>
                <a:cs typeface="Arial" panose="020B0604020202020204" pitchFamily="34" charset="0"/>
              </a:rPr>
              <a:t>1. Colombian CPI history</a:t>
            </a:r>
          </a:p>
        </p:txBody>
      </p:sp>
      <p:sp>
        <p:nvSpPr>
          <p:cNvPr id="4" name="CuadroTexto 3">
            <a:extLst>
              <a:ext uri="{FF2B5EF4-FFF2-40B4-BE49-F238E27FC236}">
                <a16:creationId xmlns:a16="http://schemas.microsoft.com/office/drawing/2014/main" id="{30D22036-FA4F-4C14-AF46-6D5D701C57B7}"/>
              </a:ext>
            </a:extLst>
          </p:cNvPr>
          <p:cNvSpPr txBox="1"/>
          <p:nvPr/>
        </p:nvSpPr>
        <p:spPr>
          <a:xfrm>
            <a:off x="435428" y="1563755"/>
            <a:ext cx="11341337" cy="2965555"/>
          </a:xfrm>
          <a:prstGeom prst="rect">
            <a:avLst/>
          </a:prstGeom>
          <a:noFill/>
        </p:spPr>
        <p:txBody>
          <a:bodyPr wrap="square" rtlCol="0">
            <a:spAutoFit/>
          </a:bodyPr>
          <a:lstStyle/>
          <a:p>
            <a:pPr algn="just"/>
            <a:r>
              <a:rPr lang="en-US" sz="1867" dirty="0"/>
              <a:t>The Colombian CPI has a long tradition in the production and dissemination of results based on the classification of households according to </a:t>
            </a:r>
            <a:r>
              <a:rPr lang="en-US" sz="1867" b="1" dirty="0"/>
              <a:t>their expenditure structure</a:t>
            </a:r>
            <a:r>
              <a:rPr lang="en-US" sz="1867" dirty="0"/>
              <a:t>:</a:t>
            </a:r>
          </a:p>
          <a:p>
            <a:pPr algn="just"/>
            <a:r>
              <a:rPr lang="en-US" sz="1867" dirty="0">
                <a:latin typeface="+mj-lt"/>
                <a:cs typeface="Arial" panose="020B0604020202020204" pitchFamily="34" charset="0"/>
              </a:rPr>
              <a:t>	</a:t>
            </a:r>
          </a:p>
          <a:p>
            <a:pPr marL="1066759" lvl="1" indent="-457189" algn="just">
              <a:buFont typeface="Wingdings" panose="05000000000000000000" pitchFamily="2" charset="2"/>
              <a:buChar char="v"/>
            </a:pPr>
            <a:endParaRPr lang="es-CO" sz="1867" dirty="0">
              <a:latin typeface="+mj-lt"/>
              <a:cs typeface="Arial" panose="020B0604020202020204" pitchFamily="34" charset="0"/>
            </a:endParaRPr>
          </a:p>
          <a:p>
            <a:pPr lvl="1"/>
            <a:endParaRPr lang="es-CO" sz="1867" dirty="0">
              <a:latin typeface="+mj-lt"/>
              <a:cs typeface="Arial" panose="020B0604020202020204" pitchFamily="34" charset="0"/>
            </a:endParaRPr>
          </a:p>
          <a:p>
            <a:pPr lvl="1" algn="just"/>
            <a:endParaRPr lang="es-CO" sz="1867" dirty="0">
              <a:latin typeface="+mj-lt"/>
              <a:cs typeface="Arial" panose="020B0604020202020204" pitchFamily="34" charset="0"/>
            </a:endParaRPr>
          </a:p>
          <a:p>
            <a:pPr algn="just"/>
            <a:endParaRPr lang="es-CO" sz="1867" dirty="0">
              <a:latin typeface="+mj-lt"/>
              <a:cs typeface="Arial" panose="020B0604020202020204" pitchFamily="34" charset="0"/>
            </a:endParaRPr>
          </a:p>
          <a:p>
            <a:pPr marL="380990" indent="-380990" algn="just">
              <a:buFont typeface="Arial" panose="020B0604020202020204" pitchFamily="34" charset="0"/>
              <a:buChar char="•"/>
            </a:pPr>
            <a:endParaRPr lang="es-CO" sz="1867" dirty="0">
              <a:latin typeface="Arial" panose="020B0604020202020204" pitchFamily="34" charset="0"/>
              <a:cs typeface="Arial" panose="020B0604020202020204" pitchFamily="34" charset="0"/>
            </a:endParaRPr>
          </a:p>
          <a:p>
            <a:pPr marL="380990" indent="-380990" algn="just">
              <a:buFont typeface="Arial" panose="020B0604020202020204" pitchFamily="34" charset="0"/>
              <a:buChar char="•"/>
            </a:pPr>
            <a:endParaRPr lang="es-CO" sz="1867" dirty="0">
              <a:latin typeface="Arial" panose="020B0604020202020204" pitchFamily="34" charset="0"/>
              <a:cs typeface="Arial" panose="020B0604020202020204" pitchFamily="34" charset="0"/>
            </a:endParaRPr>
          </a:p>
          <a:p>
            <a:pPr algn="just"/>
            <a:endParaRPr lang="es-CO" sz="1867"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54150240"/>
              </p:ext>
            </p:extLst>
          </p:nvPr>
        </p:nvGraphicFramePr>
        <p:xfrm>
          <a:off x="584201" y="2697914"/>
          <a:ext cx="11214099" cy="3779086"/>
        </p:xfrm>
        <a:graphic>
          <a:graphicData uri="http://schemas.openxmlformats.org/drawingml/2006/table">
            <a:tbl>
              <a:tblPr/>
              <a:tblGrid>
                <a:gridCol w="948585">
                  <a:extLst>
                    <a:ext uri="{9D8B030D-6E8A-4147-A177-3AD203B41FA5}">
                      <a16:colId xmlns:a16="http://schemas.microsoft.com/office/drawing/2014/main" val="20000"/>
                    </a:ext>
                  </a:extLst>
                </a:gridCol>
                <a:gridCol w="883614">
                  <a:extLst>
                    <a:ext uri="{9D8B030D-6E8A-4147-A177-3AD203B41FA5}">
                      <a16:colId xmlns:a16="http://schemas.microsoft.com/office/drawing/2014/main" val="20001"/>
                    </a:ext>
                  </a:extLst>
                </a:gridCol>
                <a:gridCol w="844630">
                  <a:extLst>
                    <a:ext uri="{9D8B030D-6E8A-4147-A177-3AD203B41FA5}">
                      <a16:colId xmlns:a16="http://schemas.microsoft.com/office/drawing/2014/main" val="20002"/>
                    </a:ext>
                  </a:extLst>
                </a:gridCol>
                <a:gridCol w="818642">
                  <a:extLst>
                    <a:ext uri="{9D8B030D-6E8A-4147-A177-3AD203B41FA5}">
                      <a16:colId xmlns:a16="http://schemas.microsoft.com/office/drawing/2014/main" val="20003"/>
                    </a:ext>
                  </a:extLst>
                </a:gridCol>
                <a:gridCol w="896608">
                  <a:extLst>
                    <a:ext uri="{9D8B030D-6E8A-4147-A177-3AD203B41FA5}">
                      <a16:colId xmlns:a16="http://schemas.microsoft.com/office/drawing/2014/main" val="20004"/>
                    </a:ext>
                  </a:extLst>
                </a:gridCol>
                <a:gridCol w="2429939">
                  <a:extLst>
                    <a:ext uri="{9D8B030D-6E8A-4147-A177-3AD203B41FA5}">
                      <a16:colId xmlns:a16="http://schemas.microsoft.com/office/drawing/2014/main" val="20005"/>
                    </a:ext>
                  </a:extLst>
                </a:gridCol>
                <a:gridCol w="4392081">
                  <a:extLst>
                    <a:ext uri="{9D8B030D-6E8A-4147-A177-3AD203B41FA5}">
                      <a16:colId xmlns:a16="http://schemas.microsoft.com/office/drawing/2014/main" val="20006"/>
                    </a:ext>
                  </a:extLst>
                </a:gridCol>
              </a:tblGrid>
              <a:tr h="318847">
                <a:tc gridSpan="7">
                  <a:txBody>
                    <a:bodyPr/>
                    <a:lstStyle/>
                    <a:p>
                      <a:pPr algn="ctr" fontAlgn="b"/>
                      <a:r>
                        <a:rPr lang="en-US" sz="1100" b="1" i="0" u="none" strike="noStrike" noProof="0" dirty="0">
                          <a:solidFill>
                            <a:schemeClr val="bg1"/>
                          </a:solidFill>
                          <a:effectLst/>
                          <a:latin typeface="Segoe UI"/>
                          <a:cs typeface="Segoe UI"/>
                        </a:rPr>
                        <a:t>Colombian CPI Segmentation criteria</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B4004A"/>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18847">
                <a:tc>
                  <a:txBody>
                    <a:bodyPr/>
                    <a:lstStyle/>
                    <a:p>
                      <a:pPr algn="l" fontAlgn="b"/>
                      <a:r>
                        <a:rPr lang="es-ES" sz="1100" b="1" i="0" u="none" strike="noStrike" dirty="0" err="1">
                          <a:solidFill>
                            <a:srgbClr val="000000"/>
                          </a:solidFill>
                          <a:effectLst/>
                          <a:latin typeface="Segoe UI"/>
                          <a:cs typeface="Segoe UI"/>
                        </a:rPr>
                        <a:t>Term</a:t>
                      </a:r>
                      <a:endParaRPr lang="es-ES" sz="1100" b="1" i="0" u="none" strike="noStrike" dirty="0">
                        <a:solidFill>
                          <a:srgbClr val="000000"/>
                        </a:solidFill>
                        <a:effectLst/>
                        <a:latin typeface="Segoe UI"/>
                        <a:cs typeface="Segoe UI"/>
                      </a:endParaRP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gridSpan="3">
                  <a:txBody>
                    <a:bodyPr/>
                    <a:lstStyle/>
                    <a:p>
                      <a:pPr algn="ctr" fontAlgn="b"/>
                      <a:r>
                        <a:rPr lang="en-US" sz="1100" b="1" i="0" u="none" strike="noStrike" noProof="0" dirty="0">
                          <a:solidFill>
                            <a:srgbClr val="000000"/>
                          </a:solidFill>
                          <a:effectLst/>
                          <a:latin typeface="Segoe UI"/>
                          <a:cs typeface="Segoe UI"/>
                        </a:rPr>
                        <a:t>Income level</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hMerge="1">
                  <a:txBody>
                    <a:bodyPr/>
                    <a:lstStyle/>
                    <a:p>
                      <a:endParaRPr lang="es-ES"/>
                    </a:p>
                  </a:txBody>
                  <a:tcPr/>
                </a:tc>
                <a:tc hMerge="1">
                  <a:txBody>
                    <a:bodyPr/>
                    <a:lstStyle/>
                    <a:p>
                      <a:endParaRPr lang="es-ES"/>
                    </a:p>
                  </a:txBody>
                  <a:tcPr/>
                </a:tc>
                <a:tc>
                  <a:txBody>
                    <a:bodyPr/>
                    <a:lstStyle/>
                    <a:p>
                      <a:pPr algn="ctr" fontAlgn="b"/>
                      <a:r>
                        <a:rPr lang="sk-SK" sz="1100" b="1" i="0" u="none" strike="noStrike" dirty="0">
                          <a:solidFill>
                            <a:srgbClr val="000000"/>
                          </a:solidFill>
                          <a:effectLst/>
                          <a:latin typeface="Segoe UI"/>
                          <a:cs typeface="Segoe UI"/>
                        </a:rPr>
                        <a:t>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rowSpan="2">
                  <a:txBody>
                    <a:bodyPr/>
                    <a:lstStyle/>
                    <a:p>
                      <a:pPr algn="ctr" fontAlgn="ctr"/>
                      <a:r>
                        <a:rPr lang="en-US" sz="1100" b="1" i="0" u="none" strike="noStrike" noProof="0" dirty="0">
                          <a:solidFill>
                            <a:srgbClr val="000000"/>
                          </a:solidFill>
                          <a:effectLst/>
                          <a:latin typeface="Segoe UI"/>
                          <a:cs typeface="Segoe UI"/>
                        </a:rPr>
                        <a:t>Weight</a:t>
                      </a:r>
                      <a:r>
                        <a:rPr lang="es-ES" sz="1100" b="1" i="0" u="none" strike="noStrike" dirty="0">
                          <a:solidFill>
                            <a:srgbClr val="000000"/>
                          </a:solidFill>
                          <a:effectLst/>
                          <a:latin typeface="Segoe UI"/>
                          <a:cs typeface="Segoe UI"/>
                        </a:rPr>
                        <a:t>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rowSpan="2">
                  <a:txBody>
                    <a:bodyPr/>
                    <a:lstStyle/>
                    <a:p>
                      <a:pPr algn="ctr" fontAlgn="ctr"/>
                      <a:r>
                        <a:rPr lang="en-US" sz="1100" b="1" i="0" u="none" strike="noStrike" noProof="0" dirty="0">
                          <a:solidFill>
                            <a:srgbClr val="000000"/>
                          </a:solidFill>
                          <a:effectLst/>
                          <a:latin typeface="Segoe UI"/>
                          <a:cs typeface="Segoe UI"/>
                        </a:rPr>
                        <a:t>Collection</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18847">
                <a:tc>
                  <a:txBody>
                    <a:bodyPr/>
                    <a:lstStyle/>
                    <a:p>
                      <a:pPr algn="l" fontAlgn="b"/>
                      <a:r>
                        <a:rPr lang="it-IT" sz="1100" b="1" i="0" u="none" strike="noStrike" dirty="0">
                          <a:solidFill>
                            <a:srgbClr val="000000"/>
                          </a:solidFill>
                          <a:effectLst/>
                          <a:latin typeface="Segoe UI"/>
                          <a:cs typeface="Segoe UI"/>
                        </a:rPr>
                        <a:t>No.</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b"/>
                      <a:r>
                        <a:rPr lang="es-ES" sz="1100" b="1" i="0" u="none" strike="noStrike">
                          <a:solidFill>
                            <a:srgbClr val="000000"/>
                          </a:solidFill>
                          <a:effectLst/>
                          <a:latin typeface="Segoe UI"/>
                          <a:cs typeface="Segoe UI"/>
                        </a:rPr>
                        <a:t>1</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b"/>
                      <a:r>
                        <a:rPr lang="is-IS" sz="1100" b="1" i="0" u="none" strike="noStrike">
                          <a:solidFill>
                            <a:srgbClr val="000000"/>
                          </a:solidFill>
                          <a:effectLst/>
                          <a:latin typeface="Segoe UI"/>
                          <a:cs typeface="Segoe UI"/>
                        </a:rPr>
                        <a:t>2</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b"/>
                      <a:r>
                        <a:rPr lang="es-ES" sz="1100" b="1" i="0" u="none" strike="noStrike">
                          <a:solidFill>
                            <a:srgbClr val="000000"/>
                          </a:solidFill>
                          <a:effectLst/>
                          <a:latin typeface="Segoe UI"/>
                          <a:cs typeface="Segoe UI"/>
                        </a:rPr>
                        <a:t>3</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b"/>
                      <a:r>
                        <a:rPr lang="es-ES" sz="1100" b="1" i="0" u="none" strike="noStrike" dirty="0">
                          <a:solidFill>
                            <a:srgbClr val="000000"/>
                          </a:solidFill>
                          <a:effectLst/>
                          <a:latin typeface="Segoe UI"/>
                          <a:cs typeface="Segoe UI"/>
                        </a:rPr>
                        <a:t>4</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2"/>
                  </a:ext>
                </a:extLst>
              </a:tr>
              <a:tr h="421759">
                <a:tc>
                  <a:txBody>
                    <a:bodyPr/>
                    <a:lstStyle/>
                    <a:p>
                      <a:pPr algn="l" fontAlgn="ctr"/>
                      <a:r>
                        <a:rPr lang="mr-IN" sz="1100" b="1" i="0" u="none" strike="noStrike" dirty="0">
                          <a:solidFill>
                            <a:srgbClr val="000000"/>
                          </a:solidFill>
                          <a:effectLst/>
                          <a:latin typeface="Segoe UI"/>
                          <a:cs typeface="Segoe UI"/>
                        </a:rPr>
                        <a:t>1954 -1978</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ctr"/>
                      <a:r>
                        <a:rPr lang="en-US" sz="1100" b="0" i="0" u="none" strike="noStrike" noProof="0" dirty="0">
                          <a:solidFill>
                            <a:srgbClr val="000000"/>
                          </a:solidFill>
                          <a:effectLst/>
                          <a:latin typeface="Segoe UI"/>
                          <a:cs typeface="Segoe UI"/>
                        </a:rPr>
                        <a:t>Employees</a:t>
                      </a:r>
                      <a:r>
                        <a:rPr lang="es-ES" sz="1100" b="0" i="0" u="none" strike="noStrike" dirty="0">
                          <a:solidFill>
                            <a:srgbClr val="000000"/>
                          </a:solidFill>
                          <a:effectLst/>
                          <a:latin typeface="Segoe UI"/>
                          <a:cs typeface="Segoe UI"/>
                        </a:rPr>
                        <a:t>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ctr"/>
                      <a:r>
                        <a:rPr lang="en-US" sz="1100" b="0" i="0" u="none" strike="noStrike" noProof="0" dirty="0">
                          <a:solidFill>
                            <a:srgbClr val="000000"/>
                          </a:solidFill>
                          <a:effectLst/>
                          <a:latin typeface="Segoe UI"/>
                          <a:cs typeface="Segoe UI"/>
                        </a:rPr>
                        <a:t>Workers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ctr"/>
                      <a:r>
                        <a:rPr lang="sk-SK" sz="1100" b="0" i="0" u="none" strike="noStrike" dirty="0">
                          <a:solidFill>
                            <a:srgbClr val="000000"/>
                          </a:solidFill>
                          <a:effectLst/>
                          <a:latin typeface="Segoe UI"/>
                          <a:cs typeface="Segoe UI"/>
                        </a:rPr>
                        <a:t>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ctr"/>
                      <a:r>
                        <a:rPr lang="sk-SK" sz="1100" b="0" i="0" u="none" strike="noStrike">
                          <a:solidFill>
                            <a:srgbClr val="000000"/>
                          </a:solidFill>
                          <a:effectLst/>
                          <a:latin typeface="Segoe UI"/>
                          <a:cs typeface="Segoe UI"/>
                        </a:rPr>
                        <a:t>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ctr"/>
                      <a:r>
                        <a:rPr lang="en-US" sz="1100" b="0" i="0" u="none" strike="noStrike" noProof="0" dirty="0">
                          <a:solidFill>
                            <a:srgbClr val="000000"/>
                          </a:solidFill>
                          <a:effectLst/>
                          <a:latin typeface="Segoe UI"/>
                          <a:cs typeface="Segoe UI"/>
                        </a:rPr>
                        <a:t>Labor category</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Segoe UI"/>
                          <a:cs typeface="Segoe UI"/>
                        </a:rPr>
                        <a:t>Each CPC by labor category were calculated with all sources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3"/>
                  </a:ext>
                </a:extLst>
              </a:tr>
              <a:tr h="908405">
                <a:tc>
                  <a:txBody>
                    <a:bodyPr/>
                    <a:lstStyle/>
                    <a:p>
                      <a:pPr algn="l" fontAlgn="ctr"/>
                      <a:r>
                        <a:rPr lang="fi-FI" sz="1100" b="1" i="0" u="none" strike="noStrike" dirty="0">
                          <a:solidFill>
                            <a:srgbClr val="000000"/>
                          </a:solidFill>
                          <a:effectLst/>
                          <a:latin typeface="Segoe UI"/>
                          <a:cs typeface="Segoe UI"/>
                        </a:rPr>
                        <a:t>1979 - 1988</a:t>
                      </a:r>
                      <a:br>
                        <a:rPr lang="fi-FI" sz="1100" b="1" i="0" u="none" strike="noStrike" dirty="0">
                          <a:solidFill>
                            <a:srgbClr val="000000"/>
                          </a:solidFill>
                          <a:effectLst/>
                          <a:latin typeface="Segoe UI"/>
                          <a:cs typeface="Segoe UI"/>
                        </a:rPr>
                      </a:br>
                      <a:r>
                        <a:rPr lang="fi-FI" sz="1100" b="1" i="0" u="none" strike="noStrike" dirty="0">
                          <a:solidFill>
                            <a:srgbClr val="000000"/>
                          </a:solidFill>
                          <a:effectLst/>
                          <a:latin typeface="Segoe UI"/>
                          <a:cs typeface="Segoe UI"/>
                        </a:rPr>
                        <a:t>1989 - 1998</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l" fontAlgn="ctr"/>
                      <a:r>
                        <a:rPr lang="es-ES" sz="1100" b="0" i="0" u="none" strike="noStrike">
                          <a:solidFill>
                            <a:srgbClr val="000000"/>
                          </a:solidFill>
                          <a:effectLst/>
                          <a:latin typeface="Segoe UI"/>
                          <a:cs typeface="Segoe UI"/>
                        </a:rPr>
                        <a:t>Lower</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l" fontAlgn="ctr"/>
                      <a:r>
                        <a:rPr lang="es-ES" sz="1100" b="0" i="0" u="none" strike="noStrike" dirty="0" err="1">
                          <a:solidFill>
                            <a:srgbClr val="000000"/>
                          </a:solidFill>
                          <a:effectLst/>
                          <a:latin typeface="Segoe UI"/>
                          <a:cs typeface="Segoe UI"/>
                        </a:rPr>
                        <a:t>Half</a:t>
                      </a:r>
                      <a:endParaRPr lang="es-ES" sz="1100" b="0" i="0" u="none" strike="noStrike" dirty="0">
                        <a:solidFill>
                          <a:srgbClr val="000000"/>
                        </a:solidFill>
                        <a:effectLst/>
                        <a:latin typeface="Segoe UI"/>
                        <a:cs typeface="Segoe UI"/>
                      </a:endParaRP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l" fontAlgn="ctr"/>
                      <a:r>
                        <a:rPr lang="sk-SK" sz="1100" b="0" i="0" u="none" strike="noStrike" dirty="0">
                          <a:solidFill>
                            <a:srgbClr val="000000"/>
                          </a:solidFill>
                          <a:effectLst/>
                          <a:latin typeface="Segoe UI"/>
                          <a:cs typeface="Segoe UI"/>
                        </a:rPr>
                        <a:t>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l" fontAlgn="ctr"/>
                      <a:r>
                        <a:rPr lang="sk-SK" sz="1100" b="0" i="0" u="none" strike="noStrike">
                          <a:solidFill>
                            <a:srgbClr val="000000"/>
                          </a:solidFill>
                          <a:effectLst/>
                          <a:latin typeface="Segoe UI"/>
                          <a:cs typeface="Segoe UI"/>
                        </a:rPr>
                        <a:t>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l" fontAlgn="ctr"/>
                      <a:r>
                        <a:rPr lang="en-US" sz="1100" b="0" i="0" u="none" strike="noStrike" noProof="0" dirty="0">
                          <a:solidFill>
                            <a:srgbClr val="000000"/>
                          </a:solidFill>
                          <a:effectLst/>
                          <a:latin typeface="Segoe UI"/>
                          <a:cs typeface="Segoe UI"/>
                        </a:rPr>
                        <a:t>Income level (upper income level households were excluded)</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rowSpan="2">
                  <a:txBody>
                    <a:bodyPr/>
                    <a:lstStyle/>
                    <a:p>
                      <a:pPr algn="l" fontAlgn="ctr"/>
                      <a:r>
                        <a:rPr lang="en-US" sz="1100" b="0" i="0" u="none" strike="noStrike" noProof="0" dirty="0">
                          <a:solidFill>
                            <a:srgbClr val="000000"/>
                          </a:solidFill>
                          <a:effectLst/>
                          <a:latin typeface="Segoe UI"/>
                          <a:cs typeface="Segoe UI"/>
                        </a:rPr>
                        <a:t>Each CPI sources were classified according to the households  socioeconomic stratum around. (Households would buy goods next to own neighborhood)</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27298">
                <a:tc>
                  <a:txBody>
                    <a:bodyPr/>
                    <a:lstStyle/>
                    <a:p>
                      <a:pPr algn="l" fontAlgn="ctr"/>
                      <a:r>
                        <a:rPr lang="de-DE" sz="1100" b="1" i="0" u="none" strike="noStrike" dirty="0">
                          <a:solidFill>
                            <a:srgbClr val="000000"/>
                          </a:solidFill>
                          <a:effectLst/>
                          <a:latin typeface="Segoe UI"/>
                          <a:cs typeface="Segoe UI"/>
                        </a:rPr>
                        <a:t>1999 - 2008</a:t>
                      </a:r>
                      <a:br>
                        <a:rPr lang="de-DE" sz="1100" b="1" i="0" u="none" strike="noStrike" dirty="0">
                          <a:solidFill>
                            <a:srgbClr val="000000"/>
                          </a:solidFill>
                          <a:effectLst/>
                          <a:latin typeface="Segoe UI"/>
                          <a:cs typeface="Segoe UI"/>
                        </a:rPr>
                      </a:br>
                      <a:r>
                        <a:rPr lang="de-DE" sz="1100" b="1" i="0" u="none" strike="noStrike" dirty="0">
                          <a:solidFill>
                            <a:srgbClr val="000000"/>
                          </a:solidFill>
                          <a:effectLst/>
                          <a:latin typeface="Segoe UI"/>
                          <a:cs typeface="Segoe UI"/>
                        </a:rPr>
                        <a:t>2009 - 2018</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Segoe UI"/>
                          <a:cs typeface="Segoe UI"/>
                        </a:rPr>
                        <a:t>Lower</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Segoe UI"/>
                          <a:cs typeface="Segoe UI"/>
                        </a:rPr>
                        <a:t>Half</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Segoe UI"/>
                          <a:cs typeface="Segoe UI"/>
                        </a:rPr>
                        <a:t>Upper</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ctr"/>
                      <a:r>
                        <a:rPr lang="sk-SK" sz="1100" b="0" i="0" u="none" strike="noStrike">
                          <a:solidFill>
                            <a:srgbClr val="000000"/>
                          </a:solidFill>
                          <a:effectLst/>
                          <a:latin typeface="Segoe UI"/>
                          <a:cs typeface="Segoe UI"/>
                        </a:rPr>
                        <a:t>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ctr"/>
                      <a:r>
                        <a:rPr lang="en-US" sz="1100" b="0" i="0" u="none" strike="noStrike" noProof="0" dirty="0">
                          <a:solidFill>
                            <a:srgbClr val="000000"/>
                          </a:solidFill>
                          <a:effectLst/>
                          <a:latin typeface="Segoe UI"/>
                          <a:cs typeface="Segoe UI"/>
                        </a:rPr>
                        <a:t>Income level structure</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vMerge="1">
                  <a:txBody>
                    <a:bodyPr/>
                    <a:lstStyle/>
                    <a:p>
                      <a:endParaRPr lang="es-ES"/>
                    </a:p>
                  </a:txBody>
                  <a:tcPr/>
                </a:tc>
                <a:extLst>
                  <a:ext uri="{0D108BD9-81ED-4DB2-BD59-A6C34878D82A}">
                    <a16:rowId xmlns:a16="http://schemas.microsoft.com/office/drawing/2014/main" val="10005"/>
                  </a:ext>
                </a:extLst>
              </a:tr>
              <a:tr h="665083">
                <a:tc>
                  <a:txBody>
                    <a:bodyPr/>
                    <a:lstStyle/>
                    <a:p>
                      <a:pPr algn="l" fontAlgn="ctr"/>
                      <a:r>
                        <a:rPr lang="en-US" sz="1100" b="1" i="0" u="none" strike="noStrike" dirty="0">
                          <a:solidFill>
                            <a:srgbClr val="000000"/>
                          </a:solidFill>
                          <a:effectLst/>
                          <a:latin typeface="Segoe UI"/>
                          <a:cs typeface="Segoe UI"/>
                        </a:rPr>
                        <a:t>2019 - Today</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l" fontAlgn="ctr"/>
                      <a:r>
                        <a:rPr lang="es-ES" sz="1100" b="0" i="0" u="none" strike="noStrike" dirty="0">
                          <a:solidFill>
                            <a:srgbClr val="000000"/>
                          </a:solidFill>
                          <a:effectLst/>
                          <a:latin typeface="Segoe UI"/>
                          <a:cs typeface="Segoe UI"/>
                        </a:rPr>
                        <a:t>Poor</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l" fontAlgn="ctr"/>
                      <a:r>
                        <a:rPr lang="es-ES" sz="1100" b="0" i="0" u="none" strike="noStrike">
                          <a:solidFill>
                            <a:srgbClr val="000000"/>
                          </a:solidFill>
                          <a:effectLst/>
                          <a:latin typeface="Segoe UI"/>
                          <a:cs typeface="Segoe UI"/>
                        </a:rPr>
                        <a:t>Vulnerable</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l" fontAlgn="ctr"/>
                      <a:r>
                        <a:rPr lang="es-ES" sz="1100" b="0" i="0" u="none" strike="noStrike">
                          <a:solidFill>
                            <a:srgbClr val="000000"/>
                          </a:solidFill>
                          <a:effectLst/>
                          <a:latin typeface="Segoe UI"/>
                          <a:cs typeface="Segoe UI"/>
                        </a:rPr>
                        <a:t>Middle class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l" fontAlgn="ctr"/>
                      <a:r>
                        <a:rPr lang="es-ES" sz="1100" b="0" i="0" u="none" strike="noStrike">
                          <a:solidFill>
                            <a:srgbClr val="000000"/>
                          </a:solidFill>
                          <a:effectLst/>
                          <a:latin typeface="Segoe UI"/>
                          <a:cs typeface="Segoe UI"/>
                        </a:rPr>
                        <a:t>Upper income</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l" fontAlgn="b"/>
                      <a:r>
                        <a:rPr lang="en-US" sz="1100" b="0" i="0" u="none" strike="noStrike" noProof="0" dirty="0">
                          <a:solidFill>
                            <a:srgbClr val="000000"/>
                          </a:solidFill>
                          <a:effectLst/>
                          <a:latin typeface="Segoe UI"/>
                          <a:cs typeface="Segoe UI"/>
                        </a:rPr>
                        <a:t>A Vulnerability Approach to the Definition of the Middle Class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l" fontAlgn="b"/>
                      <a:r>
                        <a:rPr lang="en-US" sz="1100" b="0" i="0" u="none" strike="noStrike" noProof="0" dirty="0">
                          <a:solidFill>
                            <a:srgbClr val="000000"/>
                          </a:solidFill>
                          <a:effectLst/>
                          <a:latin typeface="Segoe UI"/>
                          <a:cs typeface="Segoe UI"/>
                        </a:rPr>
                        <a:t>Each CPC was calculated with all sources (except in the case of rents, water, electricity and gas*)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cxnSp>
        <p:nvCxnSpPr>
          <p:cNvPr id="8" name="Conector recto 7">
            <a:extLst>
              <a:ext uri="{FF2B5EF4-FFF2-40B4-BE49-F238E27FC236}">
                <a16:creationId xmlns:a16="http://schemas.microsoft.com/office/drawing/2014/main" id="{A786BCCF-51A5-4F1E-B70C-A3D9596EF142}"/>
              </a:ext>
            </a:extLst>
          </p:cNvPr>
          <p:cNvCxnSpPr/>
          <p:nvPr/>
        </p:nvCxnSpPr>
        <p:spPr>
          <a:xfrm>
            <a:off x="540057" y="1420577"/>
            <a:ext cx="824975" cy="0"/>
          </a:xfrm>
          <a:prstGeom prst="line">
            <a:avLst/>
          </a:prstGeom>
          <a:ln w="38100" cmpd="sng">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943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0193D55-BBAA-430B-B315-FB36F24EA2FE}"/>
              </a:ext>
            </a:extLst>
          </p:cNvPr>
          <p:cNvSpPr/>
          <p:nvPr/>
        </p:nvSpPr>
        <p:spPr>
          <a:xfrm>
            <a:off x="0" y="1676400"/>
            <a:ext cx="12192000" cy="5181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3" name="CuadroTexto 2">
            <a:extLst>
              <a:ext uri="{FF2B5EF4-FFF2-40B4-BE49-F238E27FC236}">
                <a16:creationId xmlns:a16="http://schemas.microsoft.com/office/drawing/2014/main" id="{E8E14429-E688-45DE-A603-01D15F08A001}"/>
              </a:ext>
            </a:extLst>
          </p:cNvPr>
          <p:cNvSpPr txBox="1"/>
          <p:nvPr/>
        </p:nvSpPr>
        <p:spPr>
          <a:xfrm>
            <a:off x="435427" y="825402"/>
            <a:ext cx="10697469" cy="461665"/>
          </a:xfrm>
          <a:prstGeom prst="rect">
            <a:avLst/>
          </a:prstGeom>
          <a:noFill/>
        </p:spPr>
        <p:txBody>
          <a:bodyPr wrap="square" rtlCol="0">
            <a:spAutoFit/>
          </a:bodyPr>
          <a:lstStyle/>
          <a:p>
            <a:r>
              <a:rPr lang="en-US" sz="2400" b="1" dirty="0">
                <a:solidFill>
                  <a:srgbClr val="B4004A"/>
                </a:solidFill>
                <a:latin typeface="+mj-lt"/>
                <a:cs typeface="Arial" panose="020B0604020202020204" pitchFamily="34" charset="0"/>
              </a:rPr>
              <a:t>2. Update CPI (based December 2018 = 100) by household income-level </a:t>
            </a:r>
          </a:p>
        </p:txBody>
      </p:sp>
      <p:graphicFrame>
        <p:nvGraphicFramePr>
          <p:cNvPr id="2" name="Tabla 1"/>
          <p:cNvGraphicFramePr>
            <a:graphicFrameLocks noGrp="1"/>
          </p:cNvGraphicFramePr>
          <p:nvPr>
            <p:extLst>
              <p:ext uri="{D42A27DB-BD31-4B8C-83A1-F6EECF244321}">
                <p14:modId xmlns:p14="http://schemas.microsoft.com/office/powerpoint/2010/main" val="2920793211"/>
              </p:ext>
            </p:extLst>
          </p:nvPr>
        </p:nvGraphicFramePr>
        <p:xfrm>
          <a:off x="558800" y="1917696"/>
          <a:ext cx="11264900" cy="4546605"/>
        </p:xfrm>
        <a:graphic>
          <a:graphicData uri="http://schemas.openxmlformats.org/drawingml/2006/table">
            <a:tbl>
              <a:tblPr/>
              <a:tblGrid>
                <a:gridCol w="4927186">
                  <a:extLst>
                    <a:ext uri="{9D8B030D-6E8A-4147-A177-3AD203B41FA5}">
                      <a16:colId xmlns:a16="http://schemas.microsoft.com/office/drawing/2014/main" val="20000"/>
                    </a:ext>
                  </a:extLst>
                </a:gridCol>
                <a:gridCol w="869504">
                  <a:extLst>
                    <a:ext uri="{9D8B030D-6E8A-4147-A177-3AD203B41FA5}">
                      <a16:colId xmlns:a16="http://schemas.microsoft.com/office/drawing/2014/main" val="20001"/>
                    </a:ext>
                  </a:extLst>
                </a:gridCol>
                <a:gridCol w="1255949">
                  <a:extLst>
                    <a:ext uri="{9D8B030D-6E8A-4147-A177-3AD203B41FA5}">
                      <a16:colId xmlns:a16="http://schemas.microsoft.com/office/drawing/2014/main" val="20002"/>
                    </a:ext>
                  </a:extLst>
                </a:gridCol>
                <a:gridCol w="1391205">
                  <a:extLst>
                    <a:ext uri="{9D8B030D-6E8A-4147-A177-3AD203B41FA5}">
                      <a16:colId xmlns:a16="http://schemas.microsoft.com/office/drawing/2014/main" val="20003"/>
                    </a:ext>
                  </a:extLst>
                </a:gridCol>
                <a:gridCol w="1565107">
                  <a:extLst>
                    <a:ext uri="{9D8B030D-6E8A-4147-A177-3AD203B41FA5}">
                      <a16:colId xmlns:a16="http://schemas.microsoft.com/office/drawing/2014/main" val="20004"/>
                    </a:ext>
                  </a:extLst>
                </a:gridCol>
                <a:gridCol w="1255949">
                  <a:extLst>
                    <a:ext uri="{9D8B030D-6E8A-4147-A177-3AD203B41FA5}">
                      <a16:colId xmlns:a16="http://schemas.microsoft.com/office/drawing/2014/main" val="20005"/>
                    </a:ext>
                  </a:extLst>
                </a:gridCol>
              </a:tblGrid>
              <a:tr h="303107">
                <a:tc gridSpan="6">
                  <a:txBody>
                    <a:bodyPr/>
                    <a:lstStyle/>
                    <a:p>
                      <a:pPr algn="ctr" fontAlgn="b"/>
                      <a:r>
                        <a:rPr lang="en-US" sz="1100" b="1" i="0" u="none" strike="noStrike" noProof="0" dirty="0">
                          <a:solidFill>
                            <a:schemeClr val="bg1"/>
                          </a:solidFill>
                          <a:effectLst/>
                          <a:latin typeface="Segoe UI"/>
                          <a:cs typeface="Segoe UI"/>
                        </a:rPr>
                        <a:t>Colombian CPI Weight by income level*</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B4004A"/>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03107">
                <a:tc>
                  <a:txBody>
                    <a:bodyPr/>
                    <a:lstStyle/>
                    <a:p>
                      <a:pPr algn="l" fontAlgn="ctr"/>
                      <a:r>
                        <a:rPr lang="en-US" sz="1100" b="1" i="0" u="none" strike="noStrike" noProof="0">
                          <a:solidFill>
                            <a:srgbClr val="000000"/>
                          </a:solidFill>
                          <a:effectLst/>
                          <a:latin typeface="Segoe UI"/>
                          <a:cs typeface="Segoe UI"/>
                        </a:rPr>
                        <a:t>COICOP Division</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l" fontAlgn="ctr"/>
                      <a:r>
                        <a:rPr lang="es-ES" sz="1100" b="1" i="0" u="none" strike="noStrike">
                          <a:solidFill>
                            <a:srgbClr val="000000"/>
                          </a:solidFill>
                          <a:effectLst/>
                          <a:latin typeface="Segoe UI"/>
                          <a:cs typeface="Segoe UI"/>
                        </a:rPr>
                        <a:t>Poor</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l" fontAlgn="ctr"/>
                      <a:r>
                        <a:rPr lang="es-ES" sz="1100" b="1" i="0" u="none" strike="noStrike" dirty="0">
                          <a:solidFill>
                            <a:srgbClr val="000000"/>
                          </a:solidFill>
                          <a:effectLst/>
                          <a:latin typeface="Segoe UI"/>
                          <a:cs typeface="Segoe UI"/>
                        </a:rPr>
                        <a:t>Vulnerable</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l" fontAlgn="ctr"/>
                      <a:r>
                        <a:rPr lang="es-ES" sz="1100" b="1" i="0" u="none" strike="noStrike">
                          <a:solidFill>
                            <a:srgbClr val="000000"/>
                          </a:solidFill>
                          <a:effectLst/>
                          <a:latin typeface="Segoe UI"/>
                          <a:cs typeface="Segoe UI"/>
                        </a:rPr>
                        <a:t>Middle class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l" fontAlgn="ctr"/>
                      <a:r>
                        <a:rPr lang="en-US" sz="1100" b="1" i="0" u="none" strike="noStrike" noProof="0" dirty="0">
                          <a:solidFill>
                            <a:srgbClr val="000000"/>
                          </a:solidFill>
                          <a:effectLst/>
                          <a:latin typeface="Segoe UI"/>
                          <a:cs typeface="Segoe UI"/>
                        </a:rPr>
                        <a:t>Upper income</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s-ES" sz="1100" b="1" i="0" u="none" strike="noStrike" dirty="0">
                          <a:solidFill>
                            <a:srgbClr val="000000"/>
                          </a:solidFill>
                          <a:effectLst/>
                          <a:latin typeface="Segoe UI"/>
                          <a:cs typeface="Segoe UI"/>
                        </a:rPr>
                        <a:t>Total</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03107">
                <a:tc>
                  <a:txBody>
                    <a:bodyPr/>
                    <a:lstStyle/>
                    <a:p>
                      <a:pPr algn="l" fontAlgn="b"/>
                      <a:r>
                        <a:rPr lang="en-US" sz="1100" b="0" i="0" u="none" strike="noStrike" noProof="0">
                          <a:solidFill>
                            <a:srgbClr val="000000"/>
                          </a:solidFill>
                          <a:effectLst/>
                          <a:latin typeface="Segoe UI"/>
                          <a:cs typeface="Segoe UI"/>
                        </a:rPr>
                        <a:t>Food and non-alcoholic beverages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fi-FI" sz="1100" b="0" i="0" u="none" strike="noStrike">
                          <a:solidFill>
                            <a:srgbClr val="000000"/>
                          </a:solidFill>
                          <a:effectLst/>
                          <a:latin typeface="Segoe UI"/>
                          <a:cs typeface="Segoe UI"/>
                        </a:rPr>
                        <a:t>23,78</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is-IS" sz="1100" b="0" i="0" u="none" strike="noStrike" dirty="0">
                          <a:solidFill>
                            <a:srgbClr val="000000"/>
                          </a:solidFill>
                          <a:effectLst/>
                          <a:latin typeface="Segoe UI"/>
                          <a:cs typeface="Segoe UI"/>
                        </a:rPr>
                        <a:t>22,24</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uk-UA" sz="1100" b="0" i="0" u="none" strike="noStrike" dirty="0">
                          <a:solidFill>
                            <a:srgbClr val="000000"/>
                          </a:solidFill>
                          <a:effectLst/>
                          <a:latin typeface="Segoe UI"/>
                          <a:cs typeface="Segoe UI"/>
                        </a:rPr>
                        <a:t>15,80</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uk-UA" sz="1100" b="0" i="0" u="none" strike="noStrike" dirty="0">
                          <a:solidFill>
                            <a:srgbClr val="000000"/>
                          </a:solidFill>
                          <a:effectLst/>
                          <a:latin typeface="Segoe UI"/>
                          <a:cs typeface="Segoe UI"/>
                        </a:rPr>
                        <a:t>8,16</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is-IS" sz="1100" b="0" i="0" u="none" strike="noStrike" dirty="0">
                          <a:solidFill>
                            <a:srgbClr val="000000"/>
                          </a:solidFill>
                          <a:effectLst/>
                          <a:latin typeface="Segoe UI"/>
                          <a:cs typeface="Segoe UI"/>
                        </a:rPr>
                        <a:t>15,05</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extLst>
                  <a:ext uri="{0D108BD9-81ED-4DB2-BD59-A6C34878D82A}">
                    <a16:rowId xmlns:a16="http://schemas.microsoft.com/office/drawing/2014/main" val="10002"/>
                  </a:ext>
                </a:extLst>
              </a:tr>
              <a:tr h="303107">
                <a:tc>
                  <a:txBody>
                    <a:bodyPr/>
                    <a:lstStyle/>
                    <a:p>
                      <a:pPr algn="l" fontAlgn="b"/>
                      <a:r>
                        <a:rPr lang="en-US" sz="1100" b="0" i="0" u="none" strike="noStrike" noProof="0">
                          <a:solidFill>
                            <a:srgbClr val="000000"/>
                          </a:solidFill>
                          <a:effectLst/>
                          <a:latin typeface="Segoe UI"/>
                          <a:cs typeface="Segoe UI"/>
                        </a:rPr>
                        <a:t>Alcoholic beverages, tobacco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fi-FI" sz="1100" b="0" i="0" u="none" strike="noStrike">
                          <a:solidFill>
                            <a:srgbClr val="000000"/>
                          </a:solidFill>
                          <a:effectLst/>
                          <a:latin typeface="Segoe UI"/>
                          <a:cs typeface="Segoe UI"/>
                        </a:rPr>
                        <a:t>1,82</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fi-FI" sz="1100" b="0" i="0" u="none" strike="noStrike">
                          <a:solidFill>
                            <a:srgbClr val="000000"/>
                          </a:solidFill>
                          <a:effectLst/>
                          <a:latin typeface="Segoe UI"/>
                          <a:cs typeface="Segoe UI"/>
                        </a:rPr>
                        <a:t>1,88</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fi-FI" sz="1100" b="0" i="0" u="none" strike="noStrike">
                          <a:solidFill>
                            <a:srgbClr val="000000"/>
                          </a:solidFill>
                          <a:effectLst/>
                          <a:latin typeface="Segoe UI"/>
                          <a:cs typeface="Segoe UI"/>
                        </a:rPr>
                        <a:t>1,72</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fi-FI" sz="1100" b="0" i="0" u="none" strike="noStrike">
                          <a:solidFill>
                            <a:srgbClr val="000000"/>
                          </a:solidFill>
                          <a:effectLst/>
                          <a:latin typeface="Segoe UI"/>
                          <a:cs typeface="Segoe UI"/>
                        </a:rPr>
                        <a:t>1,53</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fi-FI" sz="1100" b="0" i="0" u="none" strike="noStrike">
                          <a:solidFill>
                            <a:srgbClr val="000000"/>
                          </a:solidFill>
                          <a:effectLst/>
                          <a:latin typeface="Segoe UI"/>
                          <a:cs typeface="Segoe UI"/>
                        </a:rPr>
                        <a:t>1,70</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3"/>
                  </a:ext>
                </a:extLst>
              </a:tr>
              <a:tr h="303107">
                <a:tc>
                  <a:txBody>
                    <a:bodyPr/>
                    <a:lstStyle/>
                    <a:p>
                      <a:pPr algn="l" fontAlgn="b"/>
                      <a:r>
                        <a:rPr lang="en-US" sz="1100" b="0" i="0" u="none" strike="noStrike" noProof="0">
                          <a:solidFill>
                            <a:srgbClr val="000000"/>
                          </a:solidFill>
                          <a:effectLst/>
                          <a:latin typeface="Segoe UI"/>
                          <a:cs typeface="Segoe UI"/>
                        </a:rPr>
                        <a:t>Clothing and footwear</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it-IT" sz="1100" b="0" i="0" u="none" strike="noStrike" dirty="0">
                          <a:solidFill>
                            <a:srgbClr val="000000"/>
                          </a:solidFill>
                          <a:effectLst/>
                          <a:latin typeface="Segoe UI"/>
                          <a:cs typeface="Segoe UI"/>
                        </a:rPr>
                        <a:t>3,30</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Segoe UI"/>
                          <a:cs typeface="Segoe UI"/>
                        </a:rPr>
                        <a:t>3,50</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fi-FI" sz="1100" b="0" i="0" u="none" strike="noStrike" dirty="0">
                          <a:solidFill>
                            <a:srgbClr val="000000"/>
                          </a:solidFill>
                          <a:effectLst/>
                          <a:latin typeface="Segoe UI"/>
                          <a:cs typeface="Segoe UI"/>
                        </a:rPr>
                        <a:t>3,91</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cs-CZ" sz="1100" b="0" i="0" u="none" strike="noStrike" dirty="0">
                          <a:solidFill>
                            <a:srgbClr val="000000"/>
                          </a:solidFill>
                          <a:effectLst/>
                          <a:latin typeface="Segoe UI"/>
                          <a:cs typeface="Segoe UI"/>
                        </a:rPr>
                        <a:t>4,49</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fi-FI" sz="1100" b="0" i="0" u="none" strike="noStrike" dirty="0">
                          <a:solidFill>
                            <a:srgbClr val="000000"/>
                          </a:solidFill>
                          <a:effectLst/>
                          <a:latin typeface="Segoe UI"/>
                          <a:cs typeface="Segoe UI"/>
                        </a:rPr>
                        <a:t>3,98</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03107">
                <a:tc>
                  <a:txBody>
                    <a:bodyPr/>
                    <a:lstStyle/>
                    <a:p>
                      <a:pPr algn="l" fontAlgn="b"/>
                      <a:r>
                        <a:rPr lang="en-US" sz="1100" b="0" i="0" u="none" strike="noStrike" noProof="0">
                          <a:solidFill>
                            <a:srgbClr val="000000"/>
                          </a:solidFill>
                          <a:effectLst/>
                          <a:latin typeface="Segoe UI"/>
                          <a:cs typeface="Segoe UI"/>
                        </a:rPr>
                        <a:t>Housing, water, electricity, gas and other fuels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uk-UA" sz="1100" b="0" i="0" u="none" strike="noStrike" dirty="0">
                          <a:solidFill>
                            <a:srgbClr val="000000"/>
                          </a:solidFill>
                          <a:effectLst/>
                          <a:latin typeface="Segoe UI"/>
                          <a:cs typeface="Segoe UI"/>
                        </a:rPr>
                        <a:t>40,17</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cs-CZ" sz="1100" b="0" i="0" u="none" strike="noStrike" dirty="0">
                          <a:solidFill>
                            <a:srgbClr val="000000"/>
                          </a:solidFill>
                          <a:effectLst/>
                          <a:latin typeface="Segoe UI"/>
                          <a:cs typeface="Segoe UI"/>
                        </a:rPr>
                        <a:t>36,33</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is-IS" sz="1100" b="0" i="0" u="none" strike="noStrike" dirty="0">
                          <a:solidFill>
                            <a:srgbClr val="000000"/>
                          </a:solidFill>
                          <a:effectLst/>
                          <a:latin typeface="Segoe UI"/>
                          <a:cs typeface="Segoe UI"/>
                        </a:rPr>
                        <a:t>33,13</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uk-UA" sz="1100" b="0" i="0" u="none" strike="noStrike" dirty="0">
                          <a:solidFill>
                            <a:srgbClr val="000000"/>
                          </a:solidFill>
                          <a:effectLst/>
                          <a:latin typeface="Segoe UI"/>
                          <a:cs typeface="Segoe UI"/>
                        </a:rPr>
                        <a:t>30,44</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Segoe UI"/>
                          <a:cs typeface="Segoe UI"/>
                        </a:rPr>
                        <a:t>33,12</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5"/>
                  </a:ext>
                </a:extLst>
              </a:tr>
              <a:tr h="303107">
                <a:tc>
                  <a:txBody>
                    <a:bodyPr/>
                    <a:lstStyle/>
                    <a:p>
                      <a:pPr algn="l" fontAlgn="b"/>
                      <a:r>
                        <a:rPr lang="en-US" sz="1100" b="0" i="0" u="none" strike="noStrike" noProof="0" dirty="0">
                          <a:solidFill>
                            <a:srgbClr val="000000"/>
                          </a:solidFill>
                          <a:effectLst/>
                          <a:latin typeface="Segoe UI"/>
                          <a:cs typeface="Segoe UI"/>
                        </a:rPr>
                        <a:t>Furnishings household equipment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fi-FI" sz="1100" b="0" i="0" u="none" strike="noStrike" dirty="0">
                          <a:solidFill>
                            <a:srgbClr val="000000"/>
                          </a:solidFill>
                          <a:effectLst/>
                          <a:latin typeface="Segoe UI"/>
                          <a:cs typeface="Segoe UI"/>
                        </a:rPr>
                        <a:t>2,97</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is-IS" sz="1100" b="0" i="0" u="none" strike="noStrike" dirty="0">
                          <a:solidFill>
                            <a:srgbClr val="000000"/>
                          </a:solidFill>
                          <a:effectLst/>
                          <a:latin typeface="Segoe UI"/>
                          <a:cs typeface="Segoe UI"/>
                        </a:rPr>
                        <a:t>3,07</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fi-FI" sz="1100" b="0" i="0" u="none" strike="noStrike">
                          <a:solidFill>
                            <a:srgbClr val="000000"/>
                          </a:solidFill>
                          <a:effectLst/>
                          <a:latin typeface="Segoe UI"/>
                          <a:cs typeface="Segoe UI"/>
                        </a:rPr>
                        <a:t>3,75</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fi-FI" sz="1100" b="0" i="0" u="none" strike="noStrike" dirty="0">
                          <a:solidFill>
                            <a:srgbClr val="000000"/>
                          </a:solidFill>
                          <a:effectLst/>
                          <a:latin typeface="Segoe UI"/>
                          <a:cs typeface="Segoe UI"/>
                        </a:rPr>
                        <a:t>5,99</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uk-UA" sz="1100" b="0" i="0" u="none" strike="noStrike" dirty="0">
                          <a:solidFill>
                            <a:srgbClr val="000000"/>
                          </a:solidFill>
                          <a:effectLst/>
                          <a:latin typeface="Segoe UI"/>
                          <a:cs typeface="Segoe UI"/>
                        </a:rPr>
                        <a:t>4,19</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03107">
                <a:tc>
                  <a:txBody>
                    <a:bodyPr/>
                    <a:lstStyle/>
                    <a:p>
                      <a:pPr algn="l" fontAlgn="b"/>
                      <a:r>
                        <a:rPr lang="en-US" sz="1100" b="0" i="0" u="none" strike="noStrike" noProof="0" dirty="0">
                          <a:solidFill>
                            <a:srgbClr val="000000"/>
                          </a:solidFill>
                          <a:effectLst/>
                          <a:latin typeface="Segoe UI"/>
                          <a:cs typeface="Segoe UI"/>
                        </a:rPr>
                        <a:t>Health</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fi-FI" sz="1100" b="0" i="0" u="none" strike="noStrike">
                          <a:solidFill>
                            <a:srgbClr val="000000"/>
                          </a:solidFill>
                          <a:effectLst/>
                          <a:latin typeface="Segoe UI"/>
                          <a:cs typeface="Segoe UI"/>
                        </a:rPr>
                        <a:t>1,51</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fi-FI" sz="1100" b="0" i="0" u="none" strike="noStrike">
                          <a:solidFill>
                            <a:srgbClr val="000000"/>
                          </a:solidFill>
                          <a:effectLst/>
                          <a:latin typeface="Segoe UI"/>
                          <a:cs typeface="Segoe UI"/>
                        </a:rPr>
                        <a:t>1,40</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fi-FI" sz="1100" b="0" i="0" u="none" strike="noStrike">
                          <a:solidFill>
                            <a:srgbClr val="000000"/>
                          </a:solidFill>
                          <a:effectLst/>
                          <a:latin typeface="Segoe UI"/>
                          <a:cs typeface="Segoe UI"/>
                        </a:rPr>
                        <a:t>1,52</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fi-FI" sz="1100" b="0" i="0" u="none" strike="noStrike">
                          <a:solidFill>
                            <a:srgbClr val="000000"/>
                          </a:solidFill>
                          <a:effectLst/>
                          <a:latin typeface="Segoe UI"/>
                          <a:cs typeface="Segoe UI"/>
                        </a:rPr>
                        <a:t>2,34</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fi-FI" sz="1100" b="0" i="0" u="none" strike="noStrike">
                          <a:solidFill>
                            <a:srgbClr val="000000"/>
                          </a:solidFill>
                          <a:effectLst/>
                          <a:latin typeface="Segoe UI"/>
                          <a:cs typeface="Segoe UI"/>
                        </a:rPr>
                        <a:t>1,71</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7"/>
                  </a:ext>
                </a:extLst>
              </a:tr>
              <a:tr h="303107">
                <a:tc>
                  <a:txBody>
                    <a:bodyPr/>
                    <a:lstStyle/>
                    <a:p>
                      <a:pPr algn="l" fontAlgn="b"/>
                      <a:r>
                        <a:rPr lang="en-US" sz="1100" b="0" i="0" u="none" strike="noStrike" noProof="0">
                          <a:solidFill>
                            <a:srgbClr val="000000"/>
                          </a:solidFill>
                          <a:effectLst/>
                          <a:latin typeface="Segoe UI"/>
                          <a:cs typeface="Segoe UI"/>
                        </a:rPr>
                        <a:t>Transport</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is-IS" sz="1100" b="0" i="0" u="none" strike="noStrike">
                          <a:solidFill>
                            <a:srgbClr val="000000"/>
                          </a:solidFill>
                          <a:effectLst/>
                          <a:latin typeface="Segoe UI"/>
                          <a:cs typeface="Segoe UI"/>
                        </a:rPr>
                        <a:t>7,08</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en-US" sz="1100" b="0" i="0" u="none" strike="noStrike" dirty="0">
                          <a:solidFill>
                            <a:srgbClr val="000000"/>
                          </a:solidFill>
                          <a:effectLst/>
                          <a:latin typeface="Segoe UI"/>
                          <a:cs typeface="Segoe UI"/>
                        </a:rPr>
                        <a:t>10,07</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en-US" sz="1100" b="0" i="0" u="none" strike="noStrike">
                          <a:solidFill>
                            <a:srgbClr val="000000"/>
                          </a:solidFill>
                          <a:effectLst/>
                          <a:latin typeface="Segoe UI"/>
                          <a:cs typeface="Segoe UI"/>
                        </a:rPr>
                        <a:t>13,00</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is-IS" sz="1100" b="0" i="0" u="none" strike="noStrike" dirty="0">
                          <a:solidFill>
                            <a:srgbClr val="000000"/>
                          </a:solidFill>
                          <a:effectLst/>
                          <a:latin typeface="Segoe UI"/>
                          <a:cs typeface="Segoe UI"/>
                        </a:rPr>
                        <a:t>15,12</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fi-FI" sz="1100" b="0" i="0" u="none" strike="noStrike" dirty="0">
                          <a:solidFill>
                            <a:srgbClr val="000000"/>
                          </a:solidFill>
                          <a:effectLst/>
                          <a:latin typeface="Segoe UI"/>
                          <a:cs typeface="Segoe UI"/>
                        </a:rPr>
                        <a:t>12,93</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extLst>
                  <a:ext uri="{0D108BD9-81ED-4DB2-BD59-A6C34878D82A}">
                    <a16:rowId xmlns:a16="http://schemas.microsoft.com/office/drawing/2014/main" val="10008"/>
                  </a:ext>
                </a:extLst>
              </a:tr>
              <a:tr h="303107">
                <a:tc>
                  <a:txBody>
                    <a:bodyPr/>
                    <a:lstStyle/>
                    <a:p>
                      <a:pPr algn="l" fontAlgn="b"/>
                      <a:r>
                        <a:rPr lang="en-US" sz="1100" b="0" i="0" u="none" strike="noStrike" noProof="0">
                          <a:solidFill>
                            <a:srgbClr val="000000"/>
                          </a:solidFill>
                          <a:effectLst/>
                          <a:latin typeface="Segoe UI"/>
                          <a:cs typeface="Segoe UI"/>
                        </a:rPr>
                        <a:t>Communication</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Segoe UI"/>
                          <a:cs typeface="Segoe UI"/>
                        </a:rPr>
                        <a:t>2,66</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Segoe UI"/>
                          <a:cs typeface="Segoe UI"/>
                        </a:rPr>
                        <a:t>3,25</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Segoe UI"/>
                          <a:cs typeface="Segoe UI"/>
                        </a:rPr>
                        <a:t>4,58</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Segoe UI"/>
                          <a:cs typeface="Segoe UI"/>
                        </a:rPr>
                        <a:t>4,56</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uk-UA" sz="1100" b="0" i="0" u="none" strike="noStrike">
                          <a:solidFill>
                            <a:srgbClr val="000000"/>
                          </a:solidFill>
                          <a:effectLst/>
                          <a:latin typeface="Segoe UI"/>
                          <a:cs typeface="Segoe UI"/>
                        </a:rPr>
                        <a:t>4,33</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9"/>
                  </a:ext>
                </a:extLst>
              </a:tr>
              <a:tr h="303107">
                <a:tc>
                  <a:txBody>
                    <a:bodyPr/>
                    <a:lstStyle/>
                    <a:p>
                      <a:pPr algn="l" fontAlgn="b"/>
                      <a:r>
                        <a:rPr lang="en-US" sz="1100" b="0" i="0" u="none" strike="noStrike" noProof="0">
                          <a:solidFill>
                            <a:srgbClr val="000000"/>
                          </a:solidFill>
                          <a:effectLst/>
                          <a:latin typeface="Segoe UI"/>
                          <a:cs typeface="Segoe UI"/>
                        </a:rPr>
                        <a:t>Recreation and culture</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fi-FI" sz="1100" b="0" i="0" u="none" strike="noStrike" dirty="0">
                          <a:solidFill>
                            <a:srgbClr val="000000"/>
                          </a:solidFill>
                          <a:effectLst/>
                          <a:latin typeface="Segoe UI"/>
                          <a:cs typeface="Segoe UI"/>
                        </a:rPr>
                        <a:t>2,61</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cs-CZ" sz="1100" b="0" i="0" u="none" strike="noStrike" dirty="0">
                          <a:solidFill>
                            <a:srgbClr val="000000"/>
                          </a:solidFill>
                          <a:effectLst/>
                          <a:latin typeface="Segoe UI"/>
                          <a:cs typeface="Segoe UI"/>
                        </a:rPr>
                        <a:t>2,89</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uk-UA" sz="1100" b="0" i="0" u="none" strike="noStrike">
                          <a:solidFill>
                            <a:srgbClr val="000000"/>
                          </a:solidFill>
                          <a:effectLst/>
                          <a:latin typeface="Segoe UI"/>
                          <a:cs typeface="Segoe UI"/>
                        </a:rPr>
                        <a:t>3,46</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uk-UA" sz="1100" b="0" i="0" u="none" strike="noStrike" dirty="0">
                          <a:solidFill>
                            <a:srgbClr val="000000"/>
                          </a:solidFill>
                          <a:effectLst/>
                          <a:latin typeface="Segoe UI"/>
                          <a:cs typeface="Segoe UI"/>
                        </a:rPr>
                        <a:t>5,19</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fi-FI" sz="1100" b="0" i="0" u="none" strike="noStrike" dirty="0">
                          <a:solidFill>
                            <a:srgbClr val="000000"/>
                          </a:solidFill>
                          <a:effectLst/>
                          <a:latin typeface="Segoe UI"/>
                          <a:cs typeface="Segoe UI"/>
                        </a:rPr>
                        <a:t>3,79</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03107">
                <a:tc>
                  <a:txBody>
                    <a:bodyPr/>
                    <a:lstStyle/>
                    <a:p>
                      <a:pPr algn="l" fontAlgn="b"/>
                      <a:r>
                        <a:rPr lang="en-US" sz="1100" b="1" i="0" u="none" strike="noStrike" noProof="0">
                          <a:solidFill>
                            <a:srgbClr val="262626"/>
                          </a:solidFill>
                          <a:effectLst/>
                          <a:latin typeface="Segoe UI"/>
                          <a:cs typeface="Segoe UI"/>
                        </a:rPr>
                        <a:t>Education</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fi-FI" sz="1100" b="1" i="0" u="none" strike="noStrike">
                          <a:solidFill>
                            <a:srgbClr val="262626"/>
                          </a:solidFill>
                          <a:effectLst/>
                          <a:latin typeface="Segoe UI"/>
                          <a:cs typeface="Segoe UI"/>
                        </a:rPr>
                        <a:t>1,64</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fi-FI" sz="1100" b="1" i="0" u="none" strike="noStrike">
                          <a:solidFill>
                            <a:srgbClr val="262626"/>
                          </a:solidFill>
                          <a:effectLst/>
                          <a:latin typeface="Segoe UI"/>
                          <a:cs typeface="Segoe UI"/>
                        </a:rPr>
                        <a:t>1,74</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is-IS" sz="1100" b="1" i="0" u="none" strike="noStrike">
                          <a:solidFill>
                            <a:srgbClr val="262626"/>
                          </a:solidFill>
                          <a:effectLst/>
                          <a:latin typeface="Segoe UI"/>
                          <a:cs typeface="Segoe UI"/>
                        </a:rPr>
                        <a:t>4,29</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cs-CZ" sz="1100" b="1" i="0" u="none" strike="noStrike">
                          <a:solidFill>
                            <a:srgbClr val="262626"/>
                          </a:solidFill>
                          <a:effectLst/>
                          <a:latin typeface="Segoe UI"/>
                          <a:cs typeface="Segoe UI"/>
                        </a:rPr>
                        <a:t>6,55</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uk-UA" sz="1100" b="1" i="0" u="none" strike="noStrike">
                          <a:solidFill>
                            <a:srgbClr val="262626"/>
                          </a:solidFill>
                          <a:effectLst/>
                          <a:latin typeface="Segoe UI"/>
                          <a:cs typeface="Segoe UI"/>
                        </a:rPr>
                        <a:t>4,41</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11"/>
                  </a:ext>
                </a:extLst>
              </a:tr>
              <a:tr h="303107">
                <a:tc>
                  <a:txBody>
                    <a:bodyPr/>
                    <a:lstStyle/>
                    <a:p>
                      <a:pPr algn="l" fontAlgn="b"/>
                      <a:r>
                        <a:rPr lang="en-US" sz="1100" b="0" i="0" u="none" strike="noStrike" noProof="0">
                          <a:solidFill>
                            <a:srgbClr val="000000"/>
                          </a:solidFill>
                          <a:effectLst/>
                          <a:latin typeface="Segoe UI"/>
                          <a:cs typeface="Segoe UI"/>
                        </a:rPr>
                        <a:t>Restaurants and hotels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is-IS" sz="1100" b="0" i="0" u="none" strike="noStrike">
                          <a:solidFill>
                            <a:srgbClr val="000000"/>
                          </a:solidFill>
                          <a:effectLst/>
                          <a:latin typeface="Segoe UI"/>
                          <a:cs typeface="Segoe UI"/>
                        </a:rPr>
                        <a:t>7,23</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uk-UA" sz="1100" b="0" i="0" u="none" strike="noStrike" dirty="0">
                          <a:solidFill>
                            <a:srgbClr val="000000"/>
                          </a:solidFill>
                          <a:effectLst/>
                          <a:latin typeface="Segoe UI"/>
                          <a:cs typeface="Segoe UI"/>
                        </a:rPr>
                        <a:t>8,17</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cs-CZ" sz="1100" b="0" i="0" u="none" strike="noStrike" dirty="0">
                          <a:solidFill>
                            <a:srgbClr val="000000"/>
                          </a:solidFill>
                          <a:effectLst/>
                          <a:latin typeface="Segoe UI"/>
                          <a:cs typeface="Segoe UI"/>
                        </a:rPr>
                        <a:t>9,48</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uk-UA" sz="1100" b="0" i="0" u="none" strike="noStrike" dirty="0">
                          <a:solidFill>
                            <a:srgbClr val="000000"/>
                          </a:solidFill>
                          <a:effectLst/>
                          <a:latin typeface="Segoe UI"/>
                          <a:cs typeface="Segoe UI"/>
                        </a:rPr>
                        <a:t>10,31</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cs-CZ" sz="1100" b="0" i="0" u="none" strike="noStrike" dirty="0">
                          <a:solidFill>
                            <a:srgbClr val="000000"/>
                          </a:solidFill>
                          <a:effectLst/>
                          <a:latin typeface="Segoe UI"/>
                          <a:cs typeface="Segoe UI"/>
                        </a:rPr>
                        <a:t>9,43</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extLst>
                  <a:ext uri="{0D108BD9-81ED-4DB2-BD59-A6C34878D82A}">
                    <a16:rowId xmlns:a16="http://schemas.microsoft.com/office/drawing/2014/main" val="10012"/>
                  </a:ext>
                </a:extLst>
              </a:tr>
              <a:tr h="303107">
                <a:tc>
                  <a:txBody>
                    <a:bodyPr/>
                    <a:lstStyle/>
                    <a:p>
                      <a:pPr algn="l" fontAlgn="b"/>
                      <a:r>
                        <a:rPr lang="en-US" sz="1100" b="0" i="0" u="none" strike="noStrike" noProof="0">
                          <a:solidFill>
                            <a:srgbClr val="000000"/>
                          </a:solidFill>
                          <a:effectLst/>
                          <a:latin typeface="Segoe UI"/>
                          <a:cs typeface="Segoe UI"/>
                        </a:rPr>
                        <a:t>Miscellaneous goods and services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Segoe UI"/>
                          <a:cs typeface="Segoe UI"/>
                        </a:rPr>
                        <a:t>5,23</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uk-UA" sz="1100" b="0" i="0" u="none" strike="noStrike">
                          <a:solidFill>
                            <a:srgbClr val="000000"/>
                          </a:solidFill>
                          <a:effectLst/>
                          <a:latin typeface="Segoe UI"/>
                          <a:cs typeface="Segoe UI"/>
                        </a:rPr>
                        <a:t>5,46</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uk-UA" sz="1100" b="0" i="0" u="none" strike="noStrike">
                          <a:solidFill>
                            <a:srgbClr val="000000"/>
                          </a:solidFill>
                          <a:effectLst/>
                          <a:latin typeface="Segoe UI"/>
                          <a:cs typeface="Segoe UI"/>
                        </a:rPr>
                        <a:t>5,35</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Segoe UI"/>
                          <a:cs typeface="Segoe UI"/>
                        </a:rPr>
                        <a:t>5,32</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uk-UA" sz="1100" b="0" i="0" u="none" strike="noStrike">
                          <a:solidFill>
                            <a:srgbClr val="000000"/>
                          </a:solidFill>
                          <a:effectLst/>
                          <a:latin typeface="Segoe UI"/>
                          <a:cs typeface="Segoe UI"/>
                        </a:rPr>
                        <a:t>5,36</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13"/>
                  </a:ext>
                </a:extLst>
              </a:tr>
              <a:tr h="303107">
                <a:tc>
                  <a:txBody>
                    <a:bodyPr/>
                    <a:lstStyle/>
                    <a:p>
                      <a:pPr algn="l" fontAlgn="b"/>
                      <a:r>
                        <a:rPr lang="en-US" sz="1100" b="0" i="1" u="none" strike="noStrike" noProof="0" dirty="0">
                          <a:solidFill>
                            <a:srgbClr val="000000"/>
                          </a:solidFill>
                          <a:effectLst/>
                          <a:latin typeface="Segoe UI"/>
                          <a:cs typeface="Segoe UI"/>
                        </a:rPr>
                        <a:t>*Urban areas coverage in 56 municipalities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l" fontAlgn="b"/>
                      <a:endParaRPr lang="es-ES" sz="1100" b="0" i="0" u="none" strike="noStrike">
                        <a:solidFill>
                          <a:srgbClr val="000000"/>
                        </a:solidFill>
                        <a:effectLst/>
                        <a:latin typeface="Segoe UI"/>
                        <a:cs typeface="Segoe UI"/>
                      </a:endParaRP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l" fontAlgn="b"/>
                      <a:endParaRPr lang="es-ES" sz="1100" b="0" i="0" u="none" strike="noStrike">
                        <a:solidFill>
                          <a:srgbClr val="000000"/>
                        </a:solidFill>
                        <a:effectLst/>
                        <a:latin typeface="Segoe UI"/>
                        <a:cs typeface="Segoe UI"/>
                      </a:endParaRP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l" fontAlgn="b"/>
                      <a:endParaRPr lang="es-ES" sz="1100" b="0" i="0" u="none" strike="noStrike" dirty="0">
                        <a:solidFill>
                          <a:srgbClr val="000000"/>
                        </a:solidFill>
                        <a:effectLst/>
                        <a:latin typeface="Segoe UI"/>
                        <a:cs typeface="Segoe UI"/>
                      </a:endParaRP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l" fontAlgn="b"/>
                      <a:endParaRPr lang="es-ES" sz="1100" b="0" i="0" u="none" strike="noStrike" dirty="0">
                        <a:solidFill>
                          <a:srgbClr val="000000"/>
                        </a:solidFill>
                        <a:effectLst/>
                        <a:latin typeface="Segoe UI"/>
                        <a:cs typeface="Segoe UI"/>
                      </a:endParaRP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l" fontAlgn="b"/>
                      <a:endParaRPr lang="es-ES" sz="1100" b="0" i="0" u="none" strike="noStrike" dirty="0">
                        <a:solidFill>
                          <a:srgbClr val="000000"/>
                        </a:solidFill>
                        <a:effectLst/>
                        <a:latin typeface="Segoe UI"/>
                        <a:cs typeface="Segoe UI"/>
                      </a:endParaRP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cxnSp>
        <p:nvCxnSpPr>
          <p:cNvPr id="7" name="Conector recto 6">
            <a:extLst>
              <a:ext uri="{FF2B5EF4-FFF2-40B4-BE49-F238E27FC236}">
                <a16:creationId xmlns:a16="http://schemas.microsoft.com/office/drawing/2014/main" id="{A786BCCF-51A5-4F1E-B70C-A3D9596EF142}"/>
              </a:ext>
            </a:extLst>
          </p:cNvPr>
          <p:cNvCxnSpPr/>
          <p:nvPr/>
        </p:nvCxnSpPr>
        <p:spPr>
          <a:xfrm>
            <a:off x="540057" y="1420577"/>
            <a:ext cx="824975" cy="0"/>
          </a:xfrm>
          <a:prstGeom prst="line">
            <a:avLst/>
          </a:prstGeom>
          <a:ln w="38100" cmpd="sng">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92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0193D55-BBAA-430B-B315-FB36F24EA2FE}"/>
              </a:ext>
            </a:extLst>
          </p:cNvPr>
          <p:cNvSpPr/>
          <p:nvPr/>
        </p:nvSpPr>
        <p:spPr>
          <a:xfrm>
            <a:off x="0" y="2032000"/>
            <a:ext cx="12192000" cy="482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3" name="CuadroTexto 2">
            <a:extLst>
              <a:ext uri="{FF2B5EF4-FFF2-40B4-BE49-F238E27FC236}">
                <a16:creationId xmlns:a16="http://schemas.microsoft.com/office/drawing/2014/main" id="{E8E14429-E688-45DE-A603-01D15F08A001}"/>
              </a:ext>
            </a:extLst>
          </p:cNvPr>
          <p:cNvSpPr txBox="1"/>
          <p:nvPr/>
        </p:nvSpPr>
        <p:spPr>
          <a:xfrm>
            <a:off x="435427" y="825402"/>
            <a:ext cx="10697469" cy="830997"/>
          </a:xfrm>
          <a:prstGeom prst="rect">
            <a:avLst/>
          </a:prstGeom>
          <a:noFill/>
        </p:spPr>
        <p:txBody>
          <a:bodyPr wrap="square" rtlCol="0">
            <a:spAutoFit/>
          </a:bodyPr>
          <a:lstStyle/>
          <a:p>
            <a:r>
              <a:rPr lang="en-US" sz="2400" b="1" dirty="0">
                <a:solidFill>
                  <a:srgbClr val="B4004A"/>
                </a:solidFill>
                <a:latin typeface="+mj-lt"/>
                <a:cs typeface="Arial" panose="020B0604020202020204" pitchFamily="34" charset="0"/>
              </a:rPr>
              <a:t>2.Update CPI (based December 2018 = 100) by household income-level</a:t>
            </a:r>
          </a:p>
          <a:p>
            <a:r>
              <a:rPr lang="en-US" sz="2400" b="1" dirty="0">
                <a:solidFill>
                  <a:schemeClr val="tx1">
                    <a:lumMod val="85000"/>
                    <a:lumOff val="15000"/>
                  </a:schemeClr>
                </a:solidFill>
                <a:latin typeface="+mj-lt"/>
                <a:cs typeface="Arial" panose="020B0604020202020204" pitchFamily="34" charset="0"/>
              </a:rPr>
              <a:t>Some divisions </a:t>
            </a:r>
          </a:p>
        </p:txBody>
      </p:sp>
      <p:graphicFrame>
        <p:nvGraphicFramePr>
          <p:cNvPr id="4" name="Tabla 3"/>
          <p:cNvGraphicFramePr>
            <a:graphicFrameLocks noGrp="1"/>
          </p:cNvGraphicFramePr>
          <p:nvPr>
            <p:extLst>
              <p:ext uri="{D42A27DB-BD31-4B8C-83A1-F6EECF244321}">
                <p14:modId xmlns:p14="http://schemas.microsoft.com/office/powerpoint/2010/main" val="2172455314"/>
              </p:ext>
            </p:extLst>
          </p:nvPr>
        </p:nvGraphicFramePr>
        <p:xfrm>
          <a:off x="482600" y="2260595"/>
          <a:ext cx="11239499" cy="4229104"/>
        </p:xfrm>
        <a:graphic>
          <a:graphicData uri="http://schemas.openxmlformats.org/drawingml/2006/table">
            <a:tbl>
              <a:tblPr/>
              <a:tblGrid>
                <a:gridCol w="1001921">
                  <a:extLst>
                    <a:ext uri="{9D8B030D-6E8A-4147-A177-3AD203B41FA5}">
                      <a16:colId xmlns:a16="http://schemas.microsoft.com/office/drawing/2014/main" val="20000"/>
                    </a:ext>
                  </a:extLst>
                </a:gridCol>
                <a:gridCol w="3907603">
                  <a:extLst>
                    <a:ext uri="{9D8B030D-6E8A-4147-A177-3AD203B41FA5}">
                      <a16:colId xmlns:a16="http://schemas.microsoft.com/office/drawing/2014/main" val="20001"/>
                    </a:ext>
                  </a:extLst>
                </a:gridCol>
                <a:gridCol w="744703">
                  <a:extLst>
                    <a:ext uri="{9D8B030D-6E8A-4147-A177-3AD203B41FA5}">
                      <a16:colId xmlns:a16="http://schemas.microsoft.com/office/drawing/2014/main" val="20002"/>
                    </a:ext>
                  </a:extLst>
                </a:gridCol>
                <a:gridCol w="986712">
                  <a:extLst>
                    <a:ext uri="{9D8B030D-6E8A-4147-A177-3AD203B41FA5}">
                      <a16:colId xmlns:a16="http://schemas.microsoft.com/office/drawing/2014/main" val="20003"/>
                    </a:ext>
                  </a:extLst>
                </a:gridCol>
                <a:gridCol w="902627">
                  <a:extLst>
                    <a:ext uri="{9D8B030D-6E8A-4147-A177-3AD203B41FA5}">
                      <a16:colId xmlns:a16="http://schemas.microsoft.com/office/drawing/2014/main" val="20004"/>
                    </a:ext>
                  </a:extLst>
                </a:gridCol>
                <a:gridCol w="1117054">
                  <a:extLst>
                    <a:ext uri="{9D8B030D-6E8A-4147-A177-3AD203B41FA5}">
                      <a16:colId xmlns:a16="http://schemas.microsoft.com/office/drawing/2014/main" val="20005"/>
                    </a:ext>
                  </a:extLst>
                </a:gridCol>
                <a:gridCol w="855029">
                  <a:extLst>
                    <a:ext uri="{9D8B030D-6E8A-4147-A177-3AD203B41FA5}">
                      <a16:colId xmlns:a16="http://schemas.microsoft.com/office/drawing/2014/main" val="20006"/>
                    </a:ext>
                  </a:extLst>
                </a:gridCol>
                <a:gridCol w="1723850">
                  <a:extLst>
                    <a:ext uri="{9D8B030D-6E8A-4147-A177-3AD203B41FA5}">
                      <a16:colId xmlns:a16="http://schemas.microsoft.com/office/drawing/2014/main" val="20007"/>
                    </a:ext>
                  </a:extLst>
                </a:gridCol>
              </a:tblGrid>
              <a:tr h="528638">
                <a:tc gridSpan="8">
                  <a:txBody>
                    <a:bodyPr/>
                    <a:lstStyle/>
                    <a:p>
                      <a:pPr algn="ctr" fontAlgn="b"/>
                      <a:r>
                        <a:rPr lang="en-US" sz="1200" b="1" i="0" u="none" strike="noStrike" noProof="0">
                          <a:solidFill>
                            <a:schemeClr val="bg1"/>
                          </a:solidFill>
                          <a:effectLst/>
                          <a:latin typeface="Segoe UI"/>
                          <a:cs typeface="Segoe UI"/>
                        </a:rPr>
                        <a:t>Colombian CPI Weight by income level*</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B4004A"/>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28638">
                <a:tc>
                  <a:txBody>
                    <a:bodyPr/>
                    <a:lstStyle/>
                    <a:p>
                      <a:pPr algn="l" fontAlgn="ctr"/>
                      <a:r>
                        <a:rPr lang="en-US" sz="1200" b="1" i="0" u="none" strike="noStrike" noProof="0" dirty="0">
                          <a:solidFill>
                            <a:srgbClr val="000000"/>
                          </a:solidFill>
                          <a:effectLst/>
                          <a:latin typeface="Segoe UI"/>
                          <a:cs typeface="Segoe UI"/>
                        </a:rPr>
                        <a:t>Division</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l" fontAlgn="ctr"/>
                      <a:r>
                        <a:rPr lang="en-US" sz="1200" b="1" i="0" u="none" strike="noStrike" noProof="0" dirty="0">
                          <a:solidFill>
                            <a:srgbClr val="000000"/>
                          </a:solidFill>
                          <a:effectLst/>
                          <a:latin typeface="Segoe UI"/>
                          <a:cs typeface="Segoe UI"/>
                        </a:rPr>
                        <a:t>Some classes</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noProof="0">
                          <a:solidFill>
                            <a:srgbClr val="000000"/>
                          </a:solidFill>
                          <a:effectLst/>
                          <a:latin typeface="Segoe UI"/>
                          <a:cs typeface="Segoe UI"/>
                        </a:rPr>
                        <a:t>Poor</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noProof="0">
                          <a:solidFill>
                            <a:srgbClr val="000000"/>
                          </a:solidFill>
                          <a:effectLst/>
                          <a:latin typeface="Segoe UI"/>
                          <a:cs typeface="Segoe UI"/>
                        </a:rPr>
                        <a:t>Vulnerable</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noProof="0">
                          <a:solidFill>
                            <a:srgbClr val="000000"/>
                          </a:solidFill>
                          <a:effectLst/>
                          <a:latin typeface="Segoe UI"/>
                          <a:cs typeface="Segoe UI"/>
                        </a:rPr>
                        <a:t>Middle </a:t>
                      </a:r>
                    </a:p>
                    <a:p>
                      <a:pPr algn="ctr" fontAlgn="ctr"/>
                      <a:r>
                        <a:rPr lang="en-US" sz="1200" b="1" i="0" u="none" strike="noStrike" noProof="0">
                          <a:solidFill>
                            <a:srgbClr val="000000"/>
                          </a:solidFill>
                          <a:effectLst/>
                          <a:latin typeface="Segoe UI"/>
                          <a:cs typeface="Segoe UI"/>
                        </a:rPr>
                        <a:t>class</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noProof="0">
                          <a:solidFill>
                            <a:srgbClr val="000000"/>
                          </a:solidFill>
                          <a:effectLst/>
                          <a:latin typeface="Segoe UI"/>
                          <a:cs typeface="Segoe UI"/>
                        </a:rPr>
                        <a:t>Upper income</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noProof="0">
                          <a:solidFill>
                            <a:srgbClr val="000000"/>
                          </a:solidFill>
                          <a:effectLst/>
                          <a:latin typeface="Segoe UI"/>
                          <a:cs typeface="Segoe UI"/>
                        </a:rPr>
                        <a:t>Total</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noProof="0" dirty="0">
                          <a:solidFill>
                            <a:srgbClr val="000000"/>
                          </a:solidFill>
                          <a:effectLst/>
                          <a:latin typeface="Segoe UI"/>
                          <a:cs typeface="Segoe UI"/>
                        </a:rPr>
                        <a:t>Observation</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28638">
                <a:tc rowSpan="3">
                  <a:txBody>
                    <a:bodyPr/>
                    <a:lstStyle/>
                    <a:p>
                      <a:pPr algn="ctr" fontAlgn="ctr"/>
                      <a:r>
                        <a:rPr lang="en-US" sz="1200" b="1" i="0" u="none" strike="noStrike" noProof="0">
                          <a:solidFill>
                            <a:srgbClr val="000000"/>
                          </a:solidFill>
                          <a:effectLst/>
                          <a:latin typeface="Segoe UI"/>
                          <a:cs typeface="Segoe UI"/>
                        </a:rPr>
                        <a:t>Transport</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b"/>
                      <a:r>
                        <a:rPr lang="es-ES" sz="1200" b="0" i="0" u="none" strike="noStrike" dirty="0">
                          <a:solidFill>
                            <a:srgbClr val="000000"/>
                          </a:solidFill>
                          <a:effectLst/>
                          <a:latin typeface="Segoe UI"/>
                          <a:cs typeface="Segoe UI"/>
                        </a:rPr>
                        <a:t>Motor cars</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Segoe UI"/>
                          <a:cs typeface="Segoe UI"/>
                        </a:rPr>
                        <a:t>0,02</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uk-UA" sz="1200" b="0" i="0" u="none" strike="noStrike">
                          <a:solidFill>
                            <a:srgbClr val="000000"/>
                          </a:solidFill>
                          <a:effectLst/>
                          <a:latin typeface="Segoe UI"/>
                          <a:cs typeface="Segoe UI"/>
                        </a:rPr>
                        <a:t>0,43</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is-IS" sz="1200" b="0" i="0" u="none" strike="noStrike">
                          <a:solidFill>
                            <a:srgbClr val="000000"/>
                          </a:solidFill>
                          <a:effectLst/>
                          <a:latin typeface="Segoe UI"/>
                          <a:cs typeface="Segoe UI"/>
                        </a:rPr>
                        <a:t>2,23</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cs-CZ" sz="1200" b="0" i="0" u="none" strike="noStrike">
                          <a:solidFill>
                            <a:srgbClr val="000000"/>
                          </a:solidFill>
                          <a:effectLst/>
                          <a:latin typeface="Segoe UI"/>
                          <a:cs typeface="Segoe UI"/>
                        </a:rPr>
                        <a:t>5,21</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Segoe UI"/>
                          <a:cs typeface="Segoe UI"/>
                        </a:rPr>
                        <a:t>2,65</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b"/>
                      <a:endParaRPr lang="es-ES" sz="1200" b="0" i="0" u="none" strike="noStrike">
                        <a:solidFill>
                          <a:srgbClr val="000000"/>
                        </a:solidFill>
                        <a:effectLst/>
                        <a:latin typeface="Segoe UI"/>
                        <a:cs typeface="Segoe UI"/>
                      </a:endParaRP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2"/>
                  </a:ext>
                </a:extLst>
              </a:tr>
              <a:tr h="528638">
                <a:tc vMerge="1">
                  <a:txBody>
                    <a:bodyPr/>
                    <a:lstStyle/>
                    <a:p>
                      <a:endParaRPr lang="es-ES"/>
                    </a:p>
                  </a:txBody>
                  <a:tcPr/>
                </a:tc>
                <a:tc>
                  <a:txBody>
                    <a:bodyPr/>
                    <a:lstStyle/>
                    <a:p>
                      <a:pPr algn="l" fontAlgn="b"/>
                      <a:r>
                        <a:rPr lang="en-US" sz="1200" b="0" i="0" u="none" strike="noStrike" noProof="0" dirty="0">
                          <a:solidFill>
                            <a:srgbClr val="000000"/>
                          </a:solidFill>
                          <a:effectLst/>
                          <a:latin typeface="Segoe UI"/>
                          <a:cs typeface="Segoe UI"/>
                        </a:rPr>
                        <a:t>Fuels and lubricants for personal transport equipment </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ctr" fontAlgn="b"/>
                      <a:r>
                        <a:rPr lang="is-IS" sz="1200" b="0" i="0" u="none" strike="noStrike" dirty="0">
                          <a:solidFill>
                            <a:srgbClr val="000000"/>
                          </a:solidFill>
                          <a:effectLst/>
                          <a:latin typeface="Segoe UI"/>
                          <a:cs typeface="Segoe UI"/>
                        </a:rPr>
                        <a:t>1,23</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ctr" fontAlgn="b"/>
                      <a:r>
                        <a:rPr lang="fi-FI" sz="1200" b="0" i="0" u="none" strike="noStrike" dirty="0">
                          <a:solidFill>
                            <a:srgbClr val="000000"/>
                          </a:solidFill>
                          <a:effectLst/>
                          <a:latin typeface="Segoe UI"/>
                          <a:cs typeface="Segoe UI"/>
                        </a:rPr>
                        <a:t>2,19</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Segoe UI"/>
                          <a:cs typeface="Segoe UI"/>
                        </a:rPr>
                        <a:t>3,00</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ctr" fontAlgn="b"/>
                      <a:r>
                        <a:rPr lang="uk-UA" sz="1200" b="0" i="0" u="none" strike="noStrike">
                          <a:solidFill>
                            <a:srgbClr val="000000"/>
                          </a:solidFill>
                          <a:effectLst/>
                          <a:latin typeface="Segoe UI"/>
                          <a:cs typeface="Segoe UI"/>
                        </a:rPr>
                        <a:t>3,44</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ctr" fontAlgn="b"/>
                      <a:r>
                        <a:rPr lang="fi-FI" sz="1200" b="0" i="0" u="none" strike="noStrike" dirty="0">
                          <a:solidFill>
                            <a:srgbClr val="000000"/>
                          </a:solidFill>
                          <a:effectLst/>
                          <a:latin typeface="Segoe UI"/>
                          <a:cs typeface="Segoe UI"/>
                        </a:rPr>
                        <a:t>2,94</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l" fontAlgn="b"/>
                      <a:r>
                        <a:rPr lang="en-US" sz="1200" b="0" i="0" u="none" strike="noStrike" noProof="0">
                          <a:solidFill>
                            <a:srgbClr val="000000"/>
                          </a:solidFill>
                          <a:effectLst/>
                          <a:latin typeface="Segoe UI"/>
                          <a:cs typeface="Segoe UI"/>
                        </a:rPr>
                        <a:t>Petroleum price shock</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28638">
                <a:tc vMerge="1">
                  <a:txBody>
                    <a:bodyPr/>
                    <a:lstStyle/>
                    <a:p>
                      <a:endParaRPr lang="es-ES"/>
                    </a:p>
                  </a:txBody>
                  <a:tcPr/>
                </a:tc>
                <a:tc>
                  <a:txBody>
                    <a:bodyPr/>
                    <a:lstStyle/>
                    <a:p>
                      <a:pPr algn="l" fontAlgn="b"/>
                      <a:r>
                        <a:rPr lang="en-US" sz="1200" b="0" i="0" u="none" strike="noStrike" noProof="0">
                          <a:solidFill>
                            <a:srgbClr val="000000"/>
                          </a:solidFill>
                          <a:effectLst/>
                          <a:latin typeface="Segoe UI"/>
                          <a:cs typeface="Segoe UI"/>
                        </a:rPr>
                        <a:t>Passenger transport by road</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is-IS" sz="1200" b="0" i="0" u="none" strike="noStrike" dirty="0">
                          <a:solidFill>
                            <a:srgbClr val="000000"/>
                          </a:solidFill>
                          <a:effectLst/>
                          <a:latin typeface="Segoe UI"/>
                          <a:cs typeface="Segoe UI"/>
                        </a:rPr>
                        <a:t>5,24</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cs-CZ" sz="1200" b="0" i="0" u="none" strike="noStrike">
                          <a:solidFill>
                            <a:srgbClr val="000000"/>
                          </a:solidFill>
                          <a:effectLst/>
                          <a:latin typeface="Segoe UI"/>
                          <a:cs typeface="Segoe UI"/>
                        </a:rPr>
                        <a:t>6,56</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uk-UA" sz="1200" b="0" i="0" u="none" strike="noStrike" dirty="0">
                          <a:solidFill>
                            <a:srgbClr val="000000"/>
                          </a:solidFill>
                          <a:effectLst/>
                          <a:latin typeface="Segoe UI"/>
                          <a:cs typeface="Segoe UI"/>
                        </a:rPr>
                        <a:t>5,88</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uk-UA" sz="1200" b="0" i="0" u="none" strike="noStrike">
                          <a:solidFill>
                            <a:srgbClr val="000000"/>
                          </a:solidFill>
                          <a:effectLst/>
                          <a:latin typeface="Segoe UI"/>
                          <a:cs typeface="Segoe UI"/>
                        </a:rPr>
                        <a:t>3,17</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is-IS" sz="1200" b="0" i="0" u="none" strike="noStrike">
                          <a:solidFill>
                            <a:srgbClr val="000000"/>
                          </a:solidFill>
                          <a:effectLst/>
                          <a:latin typeface="Segoe UI"/>
                          <a:cs typeface="Segoe UI"/>
                        </a:rPr>
                        <a:t>5,29</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b"/>
                      <a:r>
                        <a:rPr lang="en-US" sz="1200" b="0" i="0" u="none" strike="noStrike" noProof="0" dirty="0">
                          <a:solidFill>
                            <a:srgbClr val="000000"/>
                          </a:solidFill>
                          <a:effectLst/>
                          <a:latin typeface="Segoe UI"/>
                          <a:cs typeface="Segoe UI"/>
                        </a:rPr>
                        <a:t>Regulated prices</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4"/>
                  </a:ext>
                </a:extLst>
              </a:tr>
              <a:tr h="528638">
                <a:tc rowSpan="3">
                  <a:txBody>
                    <a:bodyPr/>
                    <a:lstStyle/>
                    <a:p>
                      <a:pPr algn="ctr" fontAlgn="ctr"/>
                      <a:r>
                        <a:rPr lang="en-US" sz="1200" b="1" i="0" u="none" strike="noStrike" noProof="0">
                          <a:solidFill>
                            <a:srgbClr val="000000"/>
                          </a:solidFill>
                          <a:effectLst/>
                          <a:latin typeface="Segoe UI"/>
                          <a:cs typeface="Segoe UI"/>
                        </a:rPr>
                        <a:t>Restaurants and hotels</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l" fontAlgn="b"/>
                      <a:r>
                        <a:rPr lang="en-US" sz="1200" b="0" i="0" u="none" strike="noStrike" noProof="0">
                          <a:solidFill>
                            <a:srgbClr val="000000"/>
                          </a:solidFill>
                          <a:effectLst/>
                          <a:latin typeface="Segoe UI"/>
                          <a:cs typeface="Segoe UI"/>
                        </a:rPr>
                        <a:t>Restaurants, cafés and the like</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ctr" fontAlgn="b"/>
                      <a:r>
                        <a:rPr lang="is-IS" sz="1200" b="0" i="0" u="none" strike="noStrike" dirty="0">
                          <a:solidFill>
                            <a:srgbClr val="000000"/>
                          </a:solidFill>
                          <a:effectLst/>
                          <a:latin typeface="Segoe UI"/>
                          <a:cs typeface="Segoe UI"/>
                        </a:rPr>
                        <a:t>7,20</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ctr" fontAlgn="b"/>
                      <a:r>
                        <a:rPr lang="is-IS" sz="1200" b="0" i="0" u="none" strike="noStrike">
                          <a:solidFill>
                            <a:srgbClr val="000000"/>
                          </a:solidFill>
                          <a:effectLst/>
                          <a:latin typeface="Segoe UI"/>
                          <a:cs typeface="Segoe UI"/>
                        </a:rPr>
                        <a:t>8,12</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ctr" fontAlgn="b"/>
                      <a:r>
                        <a:rPr lang="cs-CZ" sz="1200" b="0" i="0" u="none" strike="noStrike" dirty="0">
                          <a:solidFill>
                            <a:srgbClr val="000000"/>
                          </a:solidFill>
                          <a:effectLst/>
                          <a:latin typeface="Segoe UI"/>
                          <a:cs typeface="Segoe UI"/>
                        </a:rPr>
                        <a:t>9,31</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ctr" fontAlgn="b"/>
                      <a:r>
                        <a:rPr lang="cs-CZ" sz="1200" b="0" i="0" u="none" strike="noStrike">
                          <a:solidFill>
                            <a:srgbClr val="000000"/>
                          </a:solidFill>
                          <a:effectLst/>
                          <a:latin typeface="Segoe UI"/>
                          <a:cs typeface="Segoe UI"/>
                        </a:rPr>
                        <a:t>9,47</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ctr" fontAlgn="b"/>
                      <a:r>
                        <a:rPr lang="cs-CZ" sz="1200" b="0" i="0" u="none" strike="noStrike" dirty="0">
                          <a:solidFill>
                            <a:srgbClr val="000000"/>
                          </a:solidFill>
                          <a:effectLst/>
                          <a:latin typeface="Segoe UI"/>
                          <a:cs typeface="Segoe UI"/>
                        </a:rPr>
                        <a:t>9,12</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l" fontAlgn="b"/>
                      <a:endParaRPr lang="es-ES" sz="1200" b="0" i="0" u="none" strike="noStrike" dirty="0">
                        <a:solidFill>
                          <a:srgbClr val="000000"/>
                        </a:solidFill>
                        <a:effectLst/>
                        <a:latin typeface="Segoe UI"/>
                        <a:cs typeface="Segoe UI"/>
                      </a:endParaRP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8638">
                <a:tc vMerge="1">
                  <a:txBody>
                    <a:bodyPr/>
                    <a:lstStyle/>
                    <a:p>
                      <a:endParaRPr lang="es-ES"/>
                    </a:p>
                  </a:txBody>
                  <a:tcPr/>
                </a:tc>
                <a:tc>
                  <a:txBody>
                    <a:bodyPr/>
                    <a:lstStyle/>
                    <a:p>
                      <a:pPr algn="l" fontAlgn="b"/>
                      <a:r>
                        <a:rPr lang="en-US" sz="1200" b="0" i="0" u="none" strike="noStrike" noProof="0">
                          <a:solidFill>
                            <a:srgbClr val="000000"/>
                          </a:solidFill>
                          <a:effectLst/>
                          <a:latin typeface="Segoe UI"/>
                          <a:cs typeface="Segoe UI"/>
                        </a:rPr>
                        <a:t>Canteens</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Segoe UI"/>
                          <a:cs typeface="Segoe UI"/>
                        </a:rPr>
                        <a:t>0,02</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Segoe UI"/>
                          <a:cs typeface="Segoe UI"/>
                        </a:rPr>
                        <a:t>0,01</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is-IS" sz="1200" b="0" i="0" u="none" strike="noStrike" dirty="0">
                          <a:solidFill>
                            <a:srgbClr val="000000"/>
                          </a:solidFill>
                          <a:effectLst/>
                          <a:latin typeface="Segoe UI"/>
                          <a:cs typeface="Segoe UI"/>
                        </a:rPr>
                        <a:t>0,04</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is-IS" sz="1200" b="0" i="0" u="none" strike="noStrike" dirty="0">
                          <a:solidFill>
                            <a:srgbClr val="000000"/>
                          </a:solidFill>
                          <a:effectLst/>
                          <a:latin typeface="Segoe UI"/>
                          <a:cs typeface="Segoe UI"/>
                        </a:rPr>
                        <a:t>0,22</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Segoe UI"/>
                          <a:cs typeface="Segoe UI"/>
                        </a:rPr>
                        <a:t>0,08</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l" fontAlgn="b"/>
                      <a:endParaRPr lang="es-ES" sz="1200" b="0" i="0" u="none" strike="noStrike" dirty="0">
                        <a:solidFill>
                          <a:srgbClr val="000000"/>
                        </a:solidFill>
                        <a:effectLst/>
                        <a:latin typeface="Segoe UI"/>
                        <a:cs typeface="Segoe UI"/>
                      </a:endParaRP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6"/>
                  </a:ext>
                </a:extLst>
              </a:tr>
              <a:tr h="528638">
                <a:tc vMerge="1">
                  <a:txBody>
                    <a:bodyPr/>
                    <a:lstStyle/>
                    <a:p>
                      <a:endParaRPr lang="es-ES"/>
                    </a:p>
                  </a:txBody>
                  <a:tcPr/>
                </a:tc>
                <a:tc>
                  <a:txBody>
                    <a:bodyPr/>
                    <a:lstStyle/>
                    <a:p>
                      <a:pPr algn="l" fontAlgn="b"/>
                      <a:r>
                        <a:rPr lang="en-US" sz="1200" b="0" i="0" u="none" strike="noStrike" noProof="0" dirty="0">
                          <a:solidFill>
                            <a:srgbClr val="000000"/>
                          </a:solidFill>
                          <a:effectLst/>
                          <a:latin typeface="Segoe UI"/>
                          <a:cs typeface="Segoe UI"/>
                        </a:rPr>
                        <a:t>Accommodation services</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Segoe UI"/>
                          <a:cs typeface="Segoe UI"/>
                        </a:rPr>
                        <a:t>0,01</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Segoe UI"/>
                          <a:cs typeface="Segoe UI"/>
                        </a:rPr>
                        <a:t>0,03</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ctr" fontAlgn="b"/>
                      <a:r>
                        <a:rPr lang="is-IS" sz="1200" b="0" i="0" u="none" strike="noStrike" dirty="0">
                          <a:solidFill>
                            <a:srgbClr val="000000"/>
                          </a:solidFill>
                          <a:effectLst/>
                          <a:latin typeface="Segoe UI"/>
                          <a:cs typeface="Segoe UI"/>
                        </a:rPr>
                        <a:t>0,12</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ctr" fontAlgn="b"/>
                      <a:r>
                        <a:rPr lang="uk-UA" sz="1200" b="0" i="0" u="none" strike="noStrike" dirty="0">
                          <a:solidFill>
                            <a:srgbClr val="000000"/>
                          </a:solidFill>
                          <a:effectLst/>
                          <a:latin typeface="Segoe UI"/>
                          <a:cs typeface="Segoe UI"/>
                        </a:rPr>
                        <a:t>0,61</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ctr" fontAlgn="b"/>
                      <a:r>
                        <a:rPr lang="is-IS" sz="1200" b="0" i="0" u="none" strike="noStrike" dirty="0">
                          <a:solidFill>
                            <a:srgbClr val="000000"/>
                          </a:solidFill>
                          <a:effectLst/>
                          <a:latin typeface="Segoe UI"/>
                          <a:cs typeface="Segoe UI"/>
                        </a:rPr>
                        <a:t>0,23</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l" fontAlgn="b"/>
                      <a:r>
                        <a:rPr lang="sk-SK" sz="1200" b="0" i="0" u="none" strike="noStrike" dirty="0">
                          <a:solidFill>
                            <a:srgbClr val="000000"/>
                          </a:solidFill>
                          <a:effectLst/>
                          <a:latin typeface="Segoe UI"/>
                          <a:cs typeface="Segoe UI"/>
                        </a:rPr>
                        <a:t> </a:t>
                      </a:r>
                    </a:p>
                  </a:txBody>
                  <a:tcPr marL="72000" marR="360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cxnSp>
        <p:nvCxnSpPr>
          <p:cNvPr id="6" name="Conector recto 5">
            <a:extLst>
              <a:ext uri="{FF2B5EF4-FFF2-40B4-BE49-F238E27FC236}">
                <a16:creationId xmlns:a16="http://schemas.microsoft.com/office/drawing/2014/main" id="{A786BCCF-51A5-4F1E-B70C-A3D9596EF142}"/>
              </a:ext>
            </a:extLst>
          </p:cNvPr>
          <p:cNvCxnSpPr/>
          <p:nvPr/>
        </p:nvCxnSpPr>
        <p:spPr>
          <a:xfrm>
            <a:off x="540057" y="1763477"/>
            <a:ext cx="824975" cy="0"/>
          </a:xfrm>
          <a:prstGeom prst="line">
            <a:avLst/>
          </a:prstGeom>
          <a:ln w="38100" cmpd="sng">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E14429-E688-45DE-A603-01D15F08A001}"/>
              </a:ext>
            </a:extLst>
          </p:cNvPr>
          <p:cNvSpPr txBox="1"/>
          <p:nvPr/>
        </p:nvSpPr>
        <p:spPr>
          <a:xfrm>
            <a:off x="413106" y="787973"/>
            <a:ext cx="10697469" cy="461665"/>
          </a:xfrm>
          <a:prstGeom prst="rect">
            <a:avLst/>
          </a:prstGeom>
          <a:noFill/>
        </p:spPr>
        <p:txBody>
          <a:bodyPr wrap="square" rtlCol="0">
            <a:spAutoFit/>
          </a:bodyPr>
          <a:lstStyle/>
          <a:p>
            <a:r>
              <a:rPr lang="en-US" sz="2400" b="1" dirty="0">
                <a:solidFill>
                  <a:srgbClr val="B4004A"/>
                </a:solidFill>
                <a:latin typeface="+mj-lt"/>
                <a:cs typeface="Arial" panose="020B0604020202020204" pitchFamily="34" charset="0"/>
              </a:rPr>
              <a:t>Methodology design</a:t>
            </a:r>
          </a:p>
        </p:txBody>
      </p:sp>
      <p:sp>
        <p:nvSpPr>
          <p:cNvPr id="5" name="Rectángulo 4">
            <a:extLst>
              <a:ext uri="{FF2B5EF4-FFF2-40B4-BE49-F238E27FC236}">
                <a16:creationId xmlns:a16="http://schemas.microsoft.com/office/drawing/2014/main" id="{10193D55-BBAA-430B-B315-FB36F24EA2FE}"/>
              </a:ext>
            </a:extLst>
          </p:cNvPr>
          <p:cNvSpPr/>
          <p:nvPr/>
        </p:nvSpPr>
        <p:spPr>
          <a:xfrm>
            <a:off x="0" y="2260600"/>
            <a:ext cx="12192000" cy="45974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cxnSp>
        <p:nvCxnSpPr>
          <p:cNvPr id="6" name="Conector recto 5">
            <a:extLst>
              <a:ext uri="{FF2B5EF4-FFF2-40B4-BE49-F238E27FC236}">
                <a16:creationId xmlns:a16="http://schemas.microsoft.com/office/drawing/2014/main" id="{A786BCCF-51A5-4F1E-B70C-A3D9596EF142}"/>
              </a:ext>
            </a:extLst>
          </p:cNvPr>
          <p:cNvCxnSpPr/>
          <p:nvPr/>
        </p:nvCxnSpPr>
        <p:spPr>
          <a:xfrm>
            <a:off x="540057" y="1420577"/>
            <a:ext cx="824975" cy="0"/>
          </a:xfrm>
          <a:prstGeom prst="line">
            <a:avLst/>
          </a:prstGeom>
          <a:ln w="38100" cmpd="sng">
            <a:solidFill>
              <a:srgbClr val="8D143D"/>
            </a:solidFill>
          </a:ln>
          <a:effectLst/>
        </p:spPr>
        <p:style>
          <a:lnRef idx="2">
            <a:schemeClr val="accent1"/>
          </a:lnRef>
          <a:fillRef idx="0">
            <a:schemeClr val="accent1"/>
          </a:fillRef>
          <a:effectRef idx="1">
            <a:schemeClr val="accent1"/>
          </a:effectRef>
          <a:fontRef idx="minor">
            <a:schemeClr val="tx1"/>
          </a:fontRef>
        </p:style>
      </p:cxnSp>
      <p:sp>
        <p:nvSpPr>
          <p:cNvPr id="7" name="3 Rectángulo"/>
          <p:cNvSpPr/>
          <p:nvPr/>
        </p:nvSpPr>
        <p:spPr>
          <a:xfrm>
            <a:off x="472482" y="1634170"/>
            <a:ext cx="10742772" cy="1938992"/>
          </a:xfrm>
          <a:prstGeom prst="rect">
            <a:avLst/>
          </a:prstGeom>
        </p:spPr>
        <p:txBody>
          <a:bodyPr wrap="square">
            <a:spAutoFit/>
          </a:bodyPr>
          <a:lstStyle/>
          <a:p>
            <a:r>
              <a:rPr lang="en-US" sz="2000" dirty="0"/>
              <a:t>All households in every municipalities, were classified by daily per capita income</a:t>
            </a:r>
            <a:r>
              <a:rPr lang="es-ES" sz="2000" dirty="0"/>
              <a:t>:</a:t>
            </a:r>
          </a:p>
          <a:p>
            <a:endParaRPr lang="es-ES" sz="2000" dirty="0"/>
          </a:p>
          <a:p>
            <a:pPr marL="228594" indent="-228594">
              <a:buFont typeface="Arial" panose="020B0604020202020204" pitchFamily="34" charset="0"/>
              <a:buChar char="•"/>
            </a:pPr>
            <a:endParaRPr lang="es-ES" sz="2000" dirty="0"/>
          </a:p>
          <a:p>
            <a:pPr marL="228594" indent="-228594">
              <a:buFont typeface="Arial" panose="020B0604020202020204" pitchFamily="34" charset="0"/>
              <a:buChar char="•"/>
            </a:pPr>
            <a:endParaRPr lang="es-ES" sz="2000" dirty="0"/>
          </a:p>
          <a:p>
            <a:pPr marL="228594" indent="-228594">
              <a:buFont typeface="Arial" panose="020B0604020202020204" pitchFamily="34" charset="0"/>
              <a:buChar char="•"/>
            </a:pPr>
            <a:endParaRPr lang="es-ES" sz="2000" dirty="0"/>
          </a:p>
          <a:p>
            <a:endParaRPr lang="es-CO" sz="2000" dirty="0"/>
          </a:p>
        </p:txBody>
      </p:sp>
      <p:sp>
        <p:nvSpPr>
          <p:cNvPr id="2" name="Redondear rectángulo de esquina diagonal 1"/>
          <p:cNvSpPr/>
          <p:nvPr/>
        </p:nvSpPr>
        <p:spPr>
          <a:xfrm>
            <a:off x="508000" y="2743200"/>
            <a:ext cx="2501900" cy="3429000"/>
          </a:xfrm>
          <a:prstGeom prst="round2DiagRect">
            <a:avLst/>
          </a:prstGeom>
          <a:noFill/>
          <a:ln>
            <a:solidFill>
              <a:srgbClr val="B400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Redondear rectángulo de esquina diagonal 7"/>
          <p:cNvSpPr/>
          <p:nvPr/>
        </p:nvSpPr>
        <p:spPr>
          <a:xfrm>
            <a:off x="3431704" y="2743200"/>
            <a:ext cx="2501900" cy="3429000"/>
          </a:xfrm>
          <a:prstGeom prst="round2DiagRect">
            <a:avLst/>
          </a:prstGeom>
          <a:noFill/>
          <a:ln>
            <a:solidFill>
              <a:srgbClr val="B400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dondear rectángulo de esquina diagonal 8"/>
          <p:cNvSpPr/>
          <p:nvPr/>
        </p:nvSpPr>
        <p:spPr>
          <a:xfrm>
            <a:off x="6312024" y="2743200"/>
            <a:ext cx="2501900" cy="3429000"/>
          </a:xfrm>
          <a:prstGeom prst="round2DiagRect">
            <a:avLst/>
          </a:prstGeom>
          <a:noFill/>
          <a:ln>
            <a:solidFill>
              <a:srgbClr val="B400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dondear rectángulo de esquina diagonal 9"/>
          <p:cNvSpPr/>
          <p:nvPr/>
        </p:nvSpPr>
        <p:spPr>
          <a:xfrm>
            <a:off x="9235728" y="2743200"/>
            <a:ext cx="2501900" cy="3429000"/>
          </a:xfrm>
          <a:prstGeom prst="round2DiagRect">
            <a:avLst/>
          </a:prstGeom>
          <a:noFill/>
          <a:ln>
            <a:solidFill>
              <a:srgbClr val="B400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10"/>
          <p:cNvSpPr/>
          <p:nvPr/>
        </p:nvSpPr>
        <p:spPr>
          <a:xfrm>
            <a:off x="685800" y="3669437"/>
            <a:ext cx="1943100" cy="923330"/>
          </a:xfrm>
          <a:prstGeom prst="rect">
            <a:avLst/>
          </a:prstGeom>
        </p:spPr>
        <p:txBody>
          <a:bodyPr wrap="square">
            <a:spAutoFit/>
          </a:bodyPr>
          <a:lstStyle/>
          <a:p>
            <a:pPr algn="ctr"/>
            <a:r>
              <a:rPr lang="en-US" dirty="0"/>
              <a:t>Less than 4 PPP dollars (2017): </a:t>
            </a:r>
            <a:r>
              <a:rPr lang="en-US" b="1" i="1" dirty="0"/>
              <a:t>Poor</a:t>
            </a:r>
          </a:p>
        </p:txBody>
      </p:sp>
      <p:sp>
        <p:nvSpPr>
          <p:cNvPr id="12" name="Rectángulo 11"/>
          <p:cNvSpPr/>
          <p:nvPr/>
        </p:nvSpPr>
        <p:spPr>
          <a:xfrm>
            <a:off x="3771900" y="3669437"/>
            <a:ext cx="1816100" cy="1477328"/>
          </a:xfrm>
          <a:prstGeom prst="rect">
            <a:avLst/>
          </a:prstGeom>
        </p:spPr>
        <p:txBody>
          <a:bodyPr wrap="square">
            <a:spAutoFit/>
          </a:bodyPr>
          <a:lstStyle/>
          <a:p>
            <a:pPr algn="ctr"/>
            <a:r>
              <a:rPr lang="en-US" dirty="0"/>
              <a:t>Between 4 and less than 10 PPP dollars (2017): </a:t>
            </a:r>
            <a:r>
              <a:rPr lang="en-US" b="1" i="1" dirty="0"/>
              <a:t>Vulnerable</a:t>
            </a:r>
            <a:endParaRPr lang="es-ES" b="1" i="1" dirty="0"/>
          </a:p>
        </p:txBody>
      </p:sp>
      <p:sp>
        <p:nvSpPr>
          <p:cNvPr id="13" name="Rectángulo 12"/>
          <p:cNvSpPr/>
          <p:nvPr/>
        </p:nvSpPr>
        <p:spPr>
          <a:xfrm>
            <a:off x="6896100" y="3669437"/>
            <a:ext cx="1346200" cy="2031325"/>
          </a:xfrm>
          <a:prstGeom prst="rect">
            <a:avLst/>
          </a:prstGeom>
        </p:spPr>
        <p:txBody>
          <a:bodyPr wrap="square">
            <a:spAutoFit/>
          </a:bodyPr>
          <a:lstStyle/>
          <a:p>
            <a:pPr algn="ctr"/>
            <a:r>
              <a:rPr lang="en-US" dirty="0"/>
              <a:t>Between 11 and less than 50 PPP dollars (2017): </a:t>
            </a:r>
            <a:r>
              <a:rPr lang="en-US" b="1" i="1" dirty="0"/>
              <a:t>Middle class</a:t>
            </a:r>
            <a:endParaRPr lang="es-ES" b="1" i="1" dirty="0"/>
          </a:p>
        </p:txBody>
      </p:sp>
      <p:sp>
        <p:nvSpPr>
          <p:cNvPr id="14" name="Rectángulo 13"/>
          <p:cNvSpPr/>
          <p:nvPr/>
        </p:nvSpPr>
        <p:spPr>
          <a:xfrm>
            <a:off x="9652000" y="3669437"/>
            <a:ext cx="1714500" cy="1200329"/>
          </a:xfrm>
          <a:prstGeom prst="rect">
            <a:avLst/>
          </a:prstGeom>
        </p:spPr>
        <p:txBody>
          <a:bodyPr wrap="square">
            <a:spAutoFit/>
          </a:bodyPr>
          <a:lstStyle/>
          <a:p>
            <a:pPr algn="ctr"/>
            <a:r>
              <a:rPr lang="en-US" dirty="0"/>
              <a:t>Value greater than 50 PPP dollars (2017): </a:t>
            </a:r>
            <a:r>
              <a:rPr lang="en-US" b="1" i="1" dirty="0"/>
              <a:t>Upper income</a:t>
            </a:r>
            <a:endParaRPr lang="es-ES" b="1" i="1" dirty="0"/>
          </a:p>
        </p:txBody>
      </p:sp>
      <p:cxnSp>
        <p:nvCxnSpPr>
          <p:cNvPr id="16" name="Conector recto de flecha 15"/>
          <p:cNvCxnSpPr/>
          <p:nvPr/>
        </p:nvCxnSpPr>
        <p:spPr>
          <a:xfrm>
            <a:off x="1498600" y="3238500"/>
            <a:ext cx="444500" cy="0"/>
          </a:xfrm>
          <a:prstGeom prst="straightConnector1">
            <a:avLst/>
          </a:prstGeom>
          <a:ln>
            <a:solidFill>
              <a:srgbClr val="B4004A"/>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Conector recto de flecha 16"/>
          <p:cNvCxnSpPr/>
          <p:nvPr/>
        </p:nvCxnSpPr>
        <p:spPr>
          <a:xfrm>
            <a:off x="4439816" y="3238500"/>
            <a:ext cx="444500" cy="0"/>
          </a:xfrm>
          <a:prstGeom prst="straightConnector1">
            <a:avLst/>
          </a:prstGeom>
          <a:ln>
            <a:solidFill>
              <a:srgbClr val="B4004A"/>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8" name="Conector recto de flecha 17"/>
          <p:cNvCxnSpPr/>
          <p:nvPr/>
        </p:nvCxnSpPr>
        <p:spPr>
          <a:xfrm>
            <a:off x="7392144" y="3238500"/>
            <a:ext cx="444500" cy="0"/>
          </a:xfrm>
          <a:prstGeom prst="straightConnector1">
            <a:avLst/>
          </a:prstGeom>
          <a:ln>
            <a:solidFill>
              <a:srgbClr val="B4004A"/>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Conector recto de flecha 18"/>
          <p:cNvCxnSpPr/>
          <p:nvPr/>
        </p:nvCxnSpPr>
        <p:spPr>
          <a:xfrm>
            <a:off x="10297864" y="3238500"/>
            <a:ext cx="444500" cy="0"/>
          </a:xfrm>
          <a:prstGeom prst="straightConnector1">
            <a:avLst/>
          </a:prstGeom>
          <a:ln>
            <a:solidFill>
              <a:srgbClr val="B4004A"/>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77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1800" y="677835"/>
            <a:ext cx="6096000" cy="1015663"/>
          </a:xfrm>
          <a:prstGeom prst="rect">
            <a:avLst/>
          </a:prstGeom>
        </p:spPr>
        <p:txBody>
          <a:bodyPr>
            <a:spAutoFit/>
          </a:bodyPr>
          <a:lstStyle/>
          <a:p>
            <a:pPr>
              <a:defRPr sz="1320" b="1" i="0" u="none" strike="noStrike" kern="1200" baseline="0">
                <a:solidFill>
                  <a:prstClr val="black"/>
                </a:solidFill>
                <a:latin typeface="Arial" panose="020B0604020202020204" pitchFamily="34" charset="0"/>
                <a:ea typeface="+mn-ea"/>
                <a:cs typeface="+mn-cs"/>
              </a:defRPr>
            </a:pPr>
            <a:r>
              <a:rPr lang="en-US" sz="2000" b="1" dirty="0">
                <a:solidFill>
                  <a:srgbClr val="B4004A"/>
                </a:solidFill>
                <a:latin typeface="+mj-lt"/>
                <a:cs typeface="Arial" panose="020B0604020202020204" pitchFamily="34" charset="0"/>
              </a:rPr>
              <a:t>Results of Colombian CPI by income levels</a:t>
            </a:r>
          </a:p>
          <a:p>
            <a:pPr>
              <a:defRPr sz="1320" b="1" i="0" u="none" strike="noStrike" kern="1200" baseline="0">
                <a:solidFill>
                  <a:prstClr val="black"/>
                </a:solidFill>
                <a:latin typeface="Arial" panose="020B0604020202020204" pitchFamily="34" charset="0"/>
                <a:ea typeface="+mn-ea"/>
                <a:cs typeface="+mn-cs"/>
              </a:defRPr>
            </a:pPr>
            <a:r>
              <a:rPr lang="en-US" sz="2000" b="1" dirty="0">
                <a:solidFill>
                  <a:srgbClr val="B4004A"/>
                </a:solidFill>
                <a:latin typeface="+mj-lt"/>
                <a:cs typeface="Arial" panose="020B0604020202020204" pitchFamily="34" charset="0"/>
              </a:rPr>
              <a:t>12-month percentage change</a:t>
            </a:r>
          </a:p>
          <a:p>
            <a:pPr>
              <a:defRPr sz="1320" b="1" i="0" u="none" strike="noStrike" kern="1200" baseline="0">
                <a:solidFill>
                  <a:prstClr val="black"/>
                </a:solidFill>
                <a:latin typeface="Arial" panose="020B0604020202020204" pitchFamily="34" charset="0"/>
                <a:ea typeface="+mn-ea"/>
                <a:cs typeface="+mn-cs"/>
              </a:defRPr>
            </a:pPr>
            <a:r>
              <a:rPr lang="es-ES" sz="2000" b="1" dirty="0">
                <a:solidFill>
                  <a:schemeClr val="tx1">
                    <a:lumMod val="85000"/>
                    <a:lumOff val="15000"/>
                  </a:schemeClr>
                </a:solidFill>
                <a:cs typeface="Arial" panose="020B0604020202020204" pitchFamily="34" charset="0"/>
              </a:rPr>
              <a:t>(2018-May 2021)</a:t>
            </a:r>
            <a:r>
              <a:rPr lang="en-US" sz="2000" b="1" dirty="0">
                <a:solidFill>
                  <a:schemeClr val="tx1">
                    <a:lumMod val="85000"/>
                    <a:lumOff val="15000"/>
                  </a:schemeClr>
                </a:solidFill>
                <a:cs typeface="Arial" panose="020B0604020202020204" pitchFamily="34" charset="0"/>
              </a:rPr>
              <a:t> </a:t>
            </a:r>
          </a:p>
        </p:txBody>
      </p:sp>
      <p:cxnSp>
        <p:nvCxnSpPr>
          <p:cNvPr id="7" name="Conector recto 6">
            <a:extLst>
              <a:ext uri="{FF2B5EF4-FFF2-40B4-BE49-F238E27FC236}">
                <a16:creationId xmlns:a16="http://schemas.microsoft.com/office/drawing/2014/main" id="{A786BCCF-51A5-4F1E-B70C-A3D9596EF142}"/>
              </a:ext>
            </a:extLst>
          </p:cNvPr>
          <p:cNvCxnSpPr/>
          <p:nvPr/>
        </p:nvCxnSpPr>
        <p:spPr>
          <a:xfrm>
            <a:off x="540057" y="1839677"/>
            <a:ext cx="824975" cy="0"/>
          </a:xfrm>
          <a:prstGeom prst="line">
            <a:avLst/>
          </a:prstGeom>
          <a:ln w="38100" cmpd="sng">
            <a:solidFill>
              <a:srgbClr val="8D143D"/>
            </a:solidFill>
          </a:ln>
          <a:effectLst/>
        </p:spPr>
        <p:style>
          <a:lnRef idx="2">
            <a:schemeClr val="accent1"/>
          </a:lnRef>
          <a:fillRef idx="0">
            <a:schemeClr val="accent1"/>
          </a:fillRef>
          <a:effectRef idx="1">
            <a:schemeClr val="accent1"/>
          </a:effectRef>
          <a:fontRef idx="minor">
            <a:schemeClr val="tx1"/>
          </a:fontRef>
        </p:style>
      </p:cxnSp>
      <p:sp>
        <p:nvSpPr>
          <p:cNvPr id="9" name="Rectángulo 8">
            <a:extLst>
              <a:ext uri="{FF2B5EF4-FFF2-40B4-BE49-F238E27FC236}">
                <a16:creationId xmlns:a16="http://schemas.microsoft.com/office/drawing/2014/main" id="{10193D55-BBAA-430B-B315-FB36F24EA2FE}"/>
              </a:ext>
            </a:extLst>
          </p:cNvPr>
          <p:cNvSpPr/>
          <p:nvPr/>
        </p:nvSpPr>
        <p:spPr>
          <a:xfrm>
            <a:off x="0" y="2082800"/>
            <a:ext cx="12192000" cy="4775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graphicFrame>
        <p:nvGraphicFramePr>
          <p:cNvPr id="10" name="8 Gráfico">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3679268121"/>
              </p:ext>
            </p:extLst>
          </p:nvPr>
        </p:nvGraphicFramePr>
        <p:xfrm>
          <a:off x="400050" y="2317750"/>
          <a:ext cx="11391900" cy="4305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79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E14429-E688-45DE-A603-01D15F08A001}"/>
              </a:ext>
            </a:extLst>
          </p:cNvPr>
          <p:cNvSpPr txBox="1"/>
          <p:nvPr/>
        </p:nvSpPr>
        <p:spPr>
          <a:xfrm>
            <a:off x="435427" y="677033"/>
            <a:ext cx="7960140" cy="461665"/>
          </a:xfrm>
          <a:prstGeom prst="rect">
            <a:avLst/>
          </a:prstGeom>
          <a:noFill/>
        </p:spPr>
        <p:txBody>
          <a:bodyPr wrap="square" rtlCol="0">
            <a:spAutoFit/>
          </a:bodyPr>
          <a:lstStyle/>
          <a:p>
            <a:r>
              <a:rPr lang="en-US" sz="2400" b="1" dirty="0">
                <a:solidFill>
                  <a:srgbClr val="B4004A"/>
                </a:solidFill>
                <a:latin typeface="+mj-lt"/>
                <a:cs typeface="Arial" panose="020B0604020202020204" pitchFamily="34" charset="0"/>
              </a:rPr>
              <a:t>Results </a:t>
            </a:r>
          </a:p>
        </p:txBody>
      </p:sp>
      <p:cxnSp>
        <p:nvCxnSpPr>
          <p:cNvPr id="6" name="Conector recto 5">
            <a:extLst>
              <a:ext uri="{FF2B5EF4-FFF2-40B4-BE49-F238E27FC236}">
                <a16:creationId xmlns:a16="http://schemas.microsoft.com/office/drawing/2014/main" id="{A786BCCF-51A5-4F1E-B70C-A3D9596EF142}"/>
              </a:ext>
            </a:extLst>
          </p:cNvPr>
          <p:cNvCxnSpPr/>
          <p:nvPr/>
        </p:nvCxnSpPr>
        <p:spPr>
          <a:xfrm>
            <a:off x="540057" y="1255477"/>
            <a:ext cx="824975" cy="0"/>
          </a:xfrm>
          <a:prstGeom prst="line">
            <a:avLst/>
          </a:prstGeom>
          <a:ln w="38100" cmpd="sng">
            <a:solidFill>
              <a:srgbClr val="8D143D"/>
            </a:solidFill>
          </a:ln>
          <a:effectLst/>
        </p:spPr>
        <p:style>
          <a:lnRef idx="2">
            <a:schemeClr val="accent1"/>
          </a:lnRef>
          <a:fillRef idx="0">
            <a:schemeClr val="accent1"/>
          </a:fillRef>
          <a:effectRef idx="1">
            <a:schemeClr val="accent1"/>
          </a:effectRef>
          <a:fontRef idx="minor">
            <a:schemeClr val="tx1"/>
          </a:fontRef>
        </p:style>
      </p:cxnSp>
      <p:sp>
        <p:nvSpPr>
          <p:cNvPr id="10" name="Rectángulo 9">
            <a:extLst>
              <a:ext uri="{FF2B5EF4-FFF2-40B4-BE49-F238E27FC236}">
                <a16:creationId xmlns:a16="http://schemas.microsoft.com/office/drawing/2014/main" id="{10193D55-BBAA-430B-B315-FB36F24EA2FE}"/>
              </a:ext>
            </a:extLst>
          </p:cNvPr>
          <p:cNvSpPr/>
          <p:nvPr/>
        </p:nvSpPr>
        <p:spPr>
          <a:xfrm>
            <a:off x="0" y="1473200"/>
            <a:ext cx="12192000" cy="53848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graphicFrame>
        <p:nvGraphicFramePr>
          <p:cNvPr id="11" name="Tabla 10"/>
          <p:cNvGraphicFramePr>
            <a:graphicFrameLocks noGrp="1"/>
          </p:cNvGraphicFramePr>
          <p:nvPr>
            <p:extLst>
              <p:ext uri="{D42A27DB-BD31-4B8C-83A1-F6EECF244321}">
                <p14:modId xmlns:p14="http://schemas.microsoft.com/office/powerpoint/2010/main" val="3288543119"/>
              </p:ext>
            </p:extLst>
          </p:nvPr>
        </p:nvGraphicFramePr>
        <p:xfrm>
          <a:off x="565150" y="1754388"/>
          <a:ext cx="5372480" cy="4671808"/>
        </p:xfrm>
        <a:graphic>
          <a:graphicData uri="http://schemas.openxmlformats.org/drawingml/2006/table">
            <a:tbl>
              <a:tblPr/>
              <a:tblGrid>
                <a:gridCol w="2162968">
                  <a:extLst>
                    <a:ext uri="{9D8B030D-6E8A-4147-A177-3AD203B41FA5}">
                      <a16:colId xmlns:a16="http://schemas.microsoft.com/office/drawing/2014/main" val="20000"/>
                    </a:ext>
                  </a:extLst>
                </a:gridCol>
                <a:gridCol w="511400">
                  <a:extLst>
                    <a:ext uri="{9D8B030D-6E8A-4147-A177-3AD203B41FA5}">
                      <a16:colId xmlns:a16="http://schemas.microsoft.com/office/drawing/2014/main" val="20001"/>
                    </a:ext>
                  </a:extLst>
                </a:gridCol>
                <a:gridCol w="711200">
                  <a:extLst>
                    <a:ext uri="{9D8B030D-6E8A-4147-A177-3AD203B41FA5}">
                      <a16:colId xmlns:a16="http://schemas.microsoft.com/office/drawing/2014/main" val="20002"/>
                    </a:ext>
                  </a:extLst>
                </a:gridCol>
                <a:gridCol w="754523">
                  <a:extLst>
                    <a:ext uri="{9D8B030D-6E8A-4147-A177-3AD203B41FA5}">
                      <a16:colId xmlns:a16="http://schemas.microsoft.com/office/drawing/2014/main" val="20003"/>
                    </a:ext>
                  </a:extLst>
                </a:gridCol>
                <a:gridCol w="687455">
                  <a:extLst>
                    <a:ext uri="{9D8B030D-6E8A-4147-A177-3AD203B41FA5}">
                      <a16:colId xmlns:a16="http://schemas.microsoft.com/office/drawing/2014/main" val="20004"/>
                    </a:ext>
                  </a:extLst>
                </a:gridCol>
                <a:gridCol w="544934">
                  <a:extLst>
                    <a:ext uri="{9D8B030D-6E8A-4147-A177-3AD203B41FA5}">
                      <a16:colId xmlns:a16="http://schemas.microsoft.com/office/drawing/2014/main" val="20005"/>
                    </a:ext>
                  </a:extLst>
                </a:gridCol>
              </a:tblGrid>
              <a:tr h="306768">
                <a:tc gridSpan="6">
                  <a:txBody>
                    <a:bodyPr/>
                    <a:lstStyle/>
                    <a:p>
                      <a:pPr algn="ctr" fontAlgn="b"/>
                      <a:r>
                        <a:rPr lang="es-ES" sz="1050" b="1" i="0" u="none" strike="noStrike" dirty="0">
                          <a:solidFill>
                            <a:schemeClr val="bg1"/>
                          </a:solidFill>
                          <a:effectLst/>
                          <a:latin typeface="Segoe UI"/>
                          <a:cs typeface="Segoe UI"/>
                        </a:rPr>
                        <a:t>CPI </a:t>
                      </a:r>
                      <a:r>
                        <a:rPr lang="es-ES" sz="1050" b="1" i="0" u="none" strike="noStrike" dirty="0" err="1">
                          <a:solidFill>
                            <a:schemeClr val="bg1"/>
                          </a:solidFill>
                          <a:effectLst/>
                          <a:latin typeface="Segoe UI"/>
                          <a:cs typeface="Segoe UI"/>
                        </a:rPr>
                        <a:t>May</a:t>
                      </a:r>
                      <a:r>
                        <a:rPr lang="es-ES" sz="1050" b="1" i="0" u="none" strike="noStrike" dirty="0">
                          <a:solidFill>
                            <a:schemeClr val="bg1"/>
                          </a:solidFill>
                          <a:effectLst/>
                          <a:latin typeface="Segoe UI"/>
                          <a:cs typeface="Segoe UI"/>
                        </a:rPr>
                        <a:t> 2021 Results-12-month </a:t>
                      </a:r>
                      <a:r>
                        <a:rPr lang="es-ES" sz="1050" b="1" i="0" u="none" strike="noStrike" dirty="0" err="1">
                          <a:solidFill>
                            <a:schemeClr val="bg1"/>
                          </a:solidFill>
                          <a:effectLst/>
                          <a:latin typeface="Segoe UI"/>
                          <a:cs typeface="Segoe UI"/>
                        </a:rPr>
                        <a:t>percentage</a:t>
                      </a:r>
                      <a:r>
                        <a:rPr lang="es-ES" sz="1050" b="1" i="0" u="none" strike="noStrike" dirty="0">
                          <a:solidFill>
                            <a:schemeClr val="bg1"/>
                          </a:solidFill>
                          <a:effectLst/>
                          <a:latin typeface="Segoe UI"/>
                          <a:cs typeface="Segoe UI"/>
                        </a:rPr>
                        <a:t> </a:t>
                      </a:r>
                      <a:r>
                        <a:rPr lang="es-ES" sz="1050" b="1" i="0" u="none" strike="noStrike" dirty="0" err="1">
                          <a:solidFill>
                            <a:schemeClr val="bg1"/>
                          </a:solidFill>
                          <a:effectLst/>
                          <a:latin typeface="Segoe UI"/>
                          <a:cs typeface="Segoe UI"/>
                        </a:rPr>
                        <a:t>change</a:t>
                      </a:r>
                      <a:r>
                        <a:rPr lang="es-ES" sz="1050" b="1" i="0" u="none" strike="noStrike" dirty="0">
                          <a:solidFill>
                            <a:schemeClr val="bg1"/>
                          </a:solidFill>
                          <a:effectLst/>
                          <a:latin typeface="Segoe UI"/>
                          <a:cs typeface="Segoe UI"/>
                        </a:rPr>
                        <a:t>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B4004A"/>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495296">
                <a:tc>
                  <a:txBody>
                    <a:bodyPr/>
                    <a:lstStyle/>
                    <a:p>
                      <a:pPr algn="l" fontAlgn="ctr"/>
                      <a:r>
                        <a:rPr lang="en-US" sz="1050" b="1" i="0" u="none" strike="noStrike" noProof="0">
                          <a:solidFill>
                            <a:srgbClr val="000000"/>
                          </a:solidFill>
                          <a:effectLst/>
                          <a:latin typeface="Segoe UI"/>
                          <a:cs typeface="Segoe UI"/>
                        </a:rPr>
                        <a:t>COICOP Division</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s-ES" sz="1050" b="1" i="0" u="none" strike="noStrike" dirty="0">
                          <a:solidFill>
                            <a:srgbClr val="000000"/>
                          </a:solidFill>
                          <a:effectLst/>
                          <a:latin typeface="Segoe UI"/>
                          <a:cs typeface="Segoe UI"/>
                        </a:rPr>
                        <a:t>Poor</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s-ES" sz="1050" b="1" i="0" u="none" strike="noStrike">
                          <a:solidFill>
                            <a:srgbClr val="000000"/>
                          </a:solidFill>
                          <a:effectLst/>
                          <a:latin typeface="Segoe UI"/>
                          <a:cs typeface="Segoe UI"/>
                        </a:rPr>
                        <a:t>Vulnerable</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s-ES" sz="1050" b="1" i="0" u="none" strike="noStrike" dirty="0" err="1">
                          <a:solidFill>
                            <a:srgbClr val="000000"/>
                          </a:solidFill>
                          <a:effectLst/>
                          <a:latin typeface="Segoe UI"/>
                          <a:cs typeface="Segoe UI"/>
                        </a:rPr>
                        <a:t>Middle</a:t>
                      </a:r>
                      <a:r>
                        <a:rPr lang="es-ES" sz="1050" b="1" i="0" u="none" strike="noStrike" dirty="0">
                          <a:solidFill>
                            <a:srgbClr val="000000"/>
                          </a:solidFill>
                          <a:effectLst/>
                          <a:latin typeface="Segoe UI"/>
                          <a:cs typeface="Segoe UI"/>
                        </a:rPr>
                        <a:t> </a:t>
                      </a:r>
                      <a:r>
                        <a:rPr lang="es-ES" sz="1050" b="1" i="0" u="none" strike="noStrike" dirty="0" err="1">
                          <a:solidFill>
                            <a:srgbClr val="000000"/>
                          </a:solidFill>
                          <a:effectLst/>
                          <a:latin typeface="Segoe UI"/>
                          <a:cs typeface="Segoe UI"/>
                        </a:rPr>
                        <a:t>class</a:t>
                      </a:r>
                      <a:endParaRPr lang="es-ES" sz="1050" b="1" i="0" u="none" strike="noStrike" dirty="0">
                        <a:solidFill>
                          <a:srgbClr val="000000"/>
                        </a:solidFill>
                        <a:effectLst/>
                        <a:latin typeface="Segoe UI"/>
                        <a:cs typeface="Segoe UI"/>
                      </a:endParaRP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s-ES" sz="1050" b="1" i="0" u="none" strike="noStrike">
                          <a:solidFill>
                            <a:srgbClr val="000000"/>
                          </a:solidFill>
                          <a:effectLst/>
                          <a:latin typeface="Segoe UI"/>
                          <a:cs typeface="Segoe UI"/>
                        </a:rPr>
                        <a:t>Upper income</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s-ES" sz="1050" b="1" i="0" u="none" strike="noStrike" dirty="0">
                          <a:solidFill>
                            <a:srgbClr val="000000"/>
                          </a:solidFill>
                          <a:effectLst/>
                          <a:latin typeface="Segoe UI"/>
                          <a:cs typeface="Segoe UI"/>
                        </a:rPr>
                        <a:t>Total</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06768">
                <a:tc>
                  <a:txBody>
                    <a:bodyPr/>
                    <a:lstStyle/>
                    <a:p>
                      <a:pPr algn="l" fontAlgn="b"/>
                      <a:r>
                        <a:rPr lang="en-US" sz="1050" b="0" i="0" u="none" strike="noStrike" noProof="0">
                          <a:solidFill>
                            <a:srgbClr val="000000"/>
                          </a:solidFill>
                          <a:effectLst/>
                          <a:latin typeface="Segoe UI"/>
                          <a:cs typeface="Segoe UI"/>
                        </a:rPr>
                        <a:t>Food and non-alcoholic beverages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7,68</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8,63</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9,95</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9,59</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9,52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2"/>
                  </a:ext>
                </a:extLst>
              </a:tr>
              <a:tr h="306768">
                <a:tc>
                  <a:txBody>
                    <a:bodyPr/>
                    <a:lstStyle/>
                    <a:p>
                      <a:pPr algn="l" fontAlgn="b"/>
                      <a:r>
                        <a:rPr lang="en-US" sz="1050" b="0" i="0" u="none" strike="noStrike" noProof="0">
                          <a:solidFill>
                            <a:srgbClr val="000000"/>
                          </a:solidFill>
                          <a:effectLst/>
                          <a:latin typeface="Segoe UI"/>
                          <a:cs typeface="Segoe UI"/>
                        </a:rPr>
                        <a:t>Alcoholic beverages, tobacco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3,06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2,78</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2,78</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2,70</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2,77</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06768">
                <a:tc>
                  <a:txBody>
                    <a:bodyPr/>
                    <a:lstStyle/>
                    <a:p>
                      <a:pPr algn="l" fontAlgn="b"/>
                      <a:r>
                        <a:rPr lang="en-US" sz="1050" b="0" i="0" u="none" strike="noStrike" noProof="0">
                          <a:solidFill>
                            <a:srgbClr val="000000"/>
                          </a:solidFill>
                          <a:effectLst/>
                          <a:latin typeface="Segoe UI"/>
                          <a:cs typeface="Segoe UI"/>
                        </a:rPr>
                        <a:t>Clothing and footwear</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-0,72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-0,74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-1,63</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-4,59</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-2,33</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4"/>
                  </a:ext>
                </a:extLst>
              </a:tr>
              <a:tr h="495296">
                <a:tc>
                  <a:txBody>
                    <a:bodyPr/>
                    <a:lstStyle/>
                    <a:p>
                      <a:pPr algn="l" fontAlgn="b"/>
                      <a:r>
                        <a:rPr lang="en-US" sz="1050" b="0" i="0" u="none" strike="noStrike" noProof="0">
                          <a:solidFill>
                            <a:srgbClr val="000000"/>
                          </a:solidFill>
                          <a:effectLst/>
                          <a:latin typeface="Segoe UI"/>
                          <a:cs typeface="Segoe UI"/>
                        </a:rPr>
                        <a:t>Housing, water, electricity, gas and other fuels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2,74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2,86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2,71</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2,01</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2,58</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06768">
                <a:tc>
                  <a:txBody>
                    <a:bodyPr/>
                    <a:lstStyle/>
                    <a:p>
                      <a:pPr algn="l" fontAlgn="b"/>
                      <a:r>
                        <a:rPr lang="en-US" sz="1050" b="0" i="0" u="none" strike="noStrike" noProof="0">
                          <a:solidFill>
                            <a:srgbClr val="000000"/>
                          </a:solidFill>
                          <a:effectLst/>
                          <a:latin typeface="Segoe UI"/>
                          <a:cs typeface="Segoe UI"/>
                        </a:rPr>
                        <a:t>Furnishings household equipment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0,75</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1,32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1,71</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1,93</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1,73</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6"/>
                  </a:ext>
                </a:extLst>
              </a:tr>
              <a:tr h="306768">
                <a:tc>
                  <a:txBody>
                    <a:bodyPr/>
                    <a:lstStyle/>
                    <a:p>
                      <a:pPr algn="l" fontAlgn="b"/>
                      <a:r>
                        <a:rPr lang="en-US" sz="1050" b="0" i="0" u="none" strike="noStrike" noProof="0">
                          <a:solidFill>
                            <a:srgbClr val="000000"/>
                          </a:solidFill>
                          <a:effectLst/>
                          <a:latin typeface="Segoe UI"/>
                          <a:cs typeface="Segoe UI"/>
                        </a:rPr>
                        <a:t>Health</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3,98</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4,49</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4,04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4,14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4,12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06768">
                <a:tc>
                  <a:txBody>
                    <a:bodyPr/>
                    <a:lstStyle/>
                    <a:p>
                      <a:pPr algn="l" fontAlgn="b"/>
                      <a:r>
                        <a:rPr lang="en-US" sz="1050" b="0" i="0" u="none" strike="noStrike" noProof="0">
                          <a:solidFill>
                            <a:srgbClr val="000000"/>
                          </a:solidFill>
                          <a:effectLst/>
                          <a:latin typeface="Segoe UI"/>
                          <a:cs typeface="Segoe UI"/>
                        </a:rPr>
                        <a:t>Transport</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5,23</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4,53</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4,43</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4,05</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4,34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8"/>
                  </a:ext>
                </a:extLst>
              </a:tr>
              <a:tr h="306768">
                <a:tc>
                  <a:txBody>
                    <a:bodyPr/>
                    <a:lstStyle/>
                    <a:p>
                      <a:pPr algn="l" fontAlgn="b"/>
                      <a:r>
                        <a:rPr lang="en-US" sz="1050" b="0" i="0" u="none" strike="noStrike" noProof="0">
                          <a:solidFill>
                            <a:srgbClr val="000000"/>
                          </a:solidFill>
                          <a:effectLst/>
                          <a:latin typeface="Segoe UI"/>
                          <a:cs typeface="Segoe UI"/>
                        </a:rPr>
                        <a:t>Communication</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0,95</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0,93</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0,45</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-0,30</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0,32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06768">
                <a:tc>
                  <a:txBody>
                    <a:bodyPr/>
                    <a:lstStyle/>
                    <a:p>
                      <a:pPr algn="l" fontAlgn="b"/>
                      <a:r>
                        <a:rPr lang="en-US" sz="1050" b="0" i="0" u="none" strike="noStrike" noProof="0">
                          <a:solidFill>
                            <a:srgbClr val="000000"/>
                          </a:solidFill>
                          <a:effectLst/>
                          <a:latin typeface="Segoe UI"/>
                          <a:cs typeface="Segoe UI"/>
                        </a:rPr>
                        <a:t>Recreation and culture</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0,84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1,37</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0,60</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-1,51</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-0,03</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10"/>
                  </a:ext>
                </a:extLst>
              </a:tr>
              <a:tr h="306768">
                <a:tc>
                  <a:txBody>
                    <a:bodyPr/>
                    <a:lstStyle/>
                    <a:p>
                      <a:pPr algn="l" fontAlgn="b"/>
                      <a:r>
                        <a:rPr lang="en-US" sz="1050" b="0" i="0" u="none" strike="noStrike" noProof="0">
                          <a:solidFill>
                            <a:srgbClr val="000000"/>
                          </a:solidFill>
                          <a:effectLst/>
                          <a:latin typeface="Segoe UI"/>
                          <a:cs typeface="Segoe UI"/>
                        </a:rPr>
                        <a:t>Education</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-11,43</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-8,96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-8,26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-4,96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-7,11</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06768">
                <a:tc>
                  <a:txBody>
                    <a:bodyPr/>
                    <a:lstStyle/>
                    <a:p>
                      <a:pPr algn="l" fontAlgn="b"/>
                      <a:r>
                        <a:rPr lang="en-US" sz="1050" b="0" i="0" u="none" strike="noStrike" noProof="0">
                          <a:solidFill>
                            <a:srgbClr val="000000"/>
                          </a:solidFill>
                          <a:effectLst/>
                          <a:latin typeface="Segoe UI"/>
                          <a:cs typeface="Segoe UI"/>
                        </a:rPr>
                        <a:t>Restaurants and hotels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5,12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4,94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4,98</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4,19</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4,76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12"/>
                  </a:ext>
                </a:extLst>
              </a:tr>
              <a:tr h="306768">
                <a:tc>
                  <a:txBody>
                    <a:bodyPr/>
                    <a:lstStyle/>
                    <a:p>
                      <a:pPr algn="l" fontAlgn="b"/>
                      <a:r>
                        <a:rPr lang="en-US" sz="1050" b="0" i="0" u="none" strike="noStrike" noProof="0" dirty="0">
                          <a:solidFill>
                            <a:srgbClr val="000000"/>
                          </a:solidFill>
                          <a:effectLst/>
                          <a:latin typeface="Segoe UI"/>
                          <a:cs typeface="Segoe UI"/>
                        </a:rPr>
                        <a:t>Miscellaneous goods and services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r" fontAlgn="b"/>
                      <a:r>
                        <a:rPr lang="es-ES" sz="1100" b="0" i="0" u="none" strike="noStrike">
                          <a:solidFill>
                            <a:srgbClr val="000000"/>
                          </a:solidFill>
                          <a:effectLst/>
                          <a:latin typeface="Calibri"/>
                        </a:rPr>
                        <a:t>2,34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r" fontAlgn="b"/>
                      <a:r>
                        <a:rPr lang="es-ES" sz="1100" b="0" i="0" u="none" strike="noStrike">
                          <a:solidFill>
                            <a:srgbClr val="000000"/>
                          </a:solidFill>
                          <a:effectLst/>
                          <a:latin typeface="Calibri"/>
                        </a:rPr>
                        <a:t>2,29</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r" fontAlgn="b"/>
                      <a:r>
                        <a:rPr lang="es-ES" sz="1100" b="0" i="0" u="none" strike="noStrike">
                          <a:solidFill>
                            <a:srgbClr val="000000"/>
                          </a:solidFill>
                          <a:effectLst/>
                          <a:latin typeface="Calibri"/>
                        </a:rPr>
                        <a:t>2,55</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r" fontAlgn="b"/>
                      <a:r>
                        <a:rPr lang="es-ES" sz="1100" b="0" i="0" u="none" strike="noStrike">
                          <a:solidFill>
                            <a:srgbClr val="000000"/>
                          </a:solidFill>
                          <a:effectLst/>
                          <a:latin typeface="Calibri"/>
                        </a:rPr>
                        <a:t>3,08</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r" fontAlgn="b"/>
                      <a:r>
                        <a:rPr lang="es-ES" sz="1100" b="0" i="0" u="none" strike="noStrike" dirty="0">
                          <a:solidFill>
                            <a:srgbClr val="000000"/>
                          </a:solidFill>
                          <a:effectLst/>
                          <a:latin typeface="Calibri"/>
                        </a:rPr>
                        <a:t>2,64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770115495"/>
              </p:ext>
            </p:extLst>
          </p:nvPr>
        </p:nvGraphicFramePr>
        <p:xfrm>
          <a:off x="6216650" y="1756773"/>
          <a:ext cx="5518151" cy="4664345"/>
        </p:xfrm>
        <a:graphic>
          <a:graphicData uri="http://schemas.openxmlformats.org/drawingml/2006/table">
            <a:tbl>
              <a:tblPr/>
              <a:tblGrid>
                <a:gridCol w="2234981">
                  <a:extLst>
                    <a:ext uri="{9D8B030D-6E8A-4147-A177-3AD203B41FA5}">
                      <a16:colId xmlns:a16="http://schemas.microsoft.com/office/drawing/2014/main" val="20000"/>
                    </a:ext>
                  </a:extLst>
                </a:gridCol>
                <a:gridCol w="528426">
                  <a:extLst>
                    <a:ext uri="{9D8B030D-6E8A-4147-A177-3AD203B41FA5}">
                      <a16:colId xmlns:a16="http://schemas.microsoft.com/office/drawing/2014/main" val="20001"/>
                    </a:ext>
                  </a:extLst>
                </a:gridCol>
                <a:gridCol w="701680">
                  <a:extLst>
                    <a:ext uri="{9D8B030D-6E8A-4147-A177-3AD203B41FA5}">
                      <a16:colId xmlns:a16="http://schemas.microsoft.com/office/drawing/2014/main" val="20002"/>
                    </a:ext>
                  </a:extLst>
                </a:gridCol>
                <a:gridCol w="779644">
                  <a:extLst>
                    <a:ext uri="{9D8B030D-6E8A-4147-A177-3AD203B41FA5}">
                      <a16:colId xmlns:a16="http://schemas.microsoft.com/office/drawing/2014/main" val="20003"/>
                    </a:ext>
                  </a:extLst>
                </a:gridCol>
                <a:gridCol w="710343">
                  <a:extLst>
                    <a:ext uri="{9D8B030D-6E8A-4147-A177-3AD203B41FA5}">
                      <a16:colId xmlns:a16="http://schemas.microsoft.com/office/drawing/2014/main" val="20004"/>
                    </a:ext>
                  </a:extLst>
                </a:gridCol>
                <a:gridCol w="563077">
                  <a:extLst>
                    <a:ext uri="{9D8B030D-6E8A-4147-A177-3AD203B41FA5}">
                      <a16:colId xmlns:a16="http://schemas.microsoft.com/office/drawing/2014/main" val="20005"/>
                    </a:ext>
                  </a:extLst>
                </a:gridCol>
              </a:tblGrid>
              <a:tr h="307605">
                <a:tc gridSpan="6">
                  <a:txBody>
                    <a:bodyPr/>
                    <a:lstStyle/>
                    <a:p>
                      <a:pPr algn="ctr" fontAlgn="b"/>
                      <a:r>
                        <a:rPr lang="en-US" sz="1050" b="1" i="0" u="none" strike="noStrike" noProof="0" dirty="0">
                          <a:solidFill>
                            <a:srgbClr val="FFFFFF"/>
                          </a:solidFill>
                          <a:effectLst/>
                          <a:latin typeface="Segoe UI"/>
                          <a:cs typeface="Segoe UI"/>
                        </a:rPr>
                        <a:t>CPI May 2021 Results-12-month contribution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B4004A"/>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07605">
                <a:tc>
                  <a:txBody>
                    <a:bodyPr/>
                    <a:lstStyle/>
                    <a:p>
                      <a:pPr algn="l" fontAlgn="ctr"/>
                      <a:r>
                        <a:rPr lang="en-US" sz="1050" b="1" i="0" u="none" strike="noStrike" noProof="0">
                          <a:solidFill>
                            <a:srgbClr val="000000"/>
                          </a:solidFill>
                          <a:effectLst/>
                          <a:latin typeface="Segoe UI"/>
                          <a:cs typeface="Segoe UI"/>
                        </a:rPr>
                        <a:t>COICOP Division</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n-US" sz="1050" b="1" i="0" u="none" strike="noStrike" noProof="0">
                          <a:solidFill>
                            <a:srgbClr val="000000"/>
                          </a:solidFill>
                          <a:effectLst/>
                          <a:latin typeface="Segoe UI"/>
                          <a:cs typeface="Segoe UI"/>
                        </a:rPr>
                        <a:t>Poor</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n-US" sz="1050" b="1" i="0" u="none" strike="noStrike" noProof="0">
                          <a:solidFill>
                            <a:srgbClr val="000000"/>
                          </a:solidFill>
                          <a:effectLst/>
                          <a:latin typeface="Segoe UI"/>
                          <a:cs typeface="Segoe UI"/>
                        </a:rPr>
                        <a:t>Vulnerable</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n-US" sz="1050" b="1" i="0" u="none" strike="noStrike" noProof="0">
                          <a:solidFill>
                            <a:srgbClr val="000000"/>
                          </a:solidFill>
                          <a:effectLst/>
                          <a:latin typeface="Segoe UI"/>
                          <a:cs typeface="Segoe UI"/>
                        </a:rPr>
                        <a:t>Middle class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n-US" sz="1050" b="1" i="0" u="none" strike="noStrike" noProof="0">
                          <a:solidFill>
                            <a:srgbClr val="000000"/>
                          </a:solidFill>
                          <a:effectLst/>
                          <a:latin typeface="Segoe UI"/>
                          <a:cs typeface="Segoe UI"/>
                        </a:rPr>
                        <a:t>Upper income</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ctr"/>
                      <a:r>
                        <a:rPr lang="en-US" sz="1050" b="1" i="0" u="none" strike="noStrike" noProof="0" dirty="0">
                          <a:solidFill>
                            <a:srgbClr val="000000"/>
                          </a:solidFill>
                          <a:effectLst/>
                          <a:latin typeface="Segoe UI"/>
                          <a:cs typeface="Segoe UI"/>
                        </a:rPr>
                        <a:t>Total</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07605">
                <a:tc>
                  <a:txBody>
                    <a:bodyPr/>
                    <a:lstStyle/>
                    <a:p>
                      <a:pPr algn="l" fontAlgn="b"/>
                      <a:r>
                        <a:rPr lang="en-US" sz="1050" b="0" i="0" u="none" strike="noStrike" noProof="0">
                          <a:solidFill>
                            <a:srgbClr val="000000"/>
                          </a:solidFill>
                          <a:effectLst/>
                          <a:latin typeface="Segoe UI"/>
                          <a:cs typeface="Segoe UI"/>
                        </a:rPr>
                        <a:t>Food and non-alcoholic beverages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1,94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2,04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1,67</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0,84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1,53</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7605">
                <a:tc>
                  <a:txBody>
                    <a:bodyPr/>
                    <a:lstStyle/>
                    <a:p>
                      <a:pPr algn="l" fontAlgn="b"/>
                      <a:r>
                        <a:rPr lang="en-US" sz="1050" b="0" i="0" u="none" strike="noStrike" noProof="0">
                          <a:solidFill>
                            <a:srgbClr val="000000"/>
                          </a:solidFill>
                          <a:effectLst/>
                          <a:latin typeface="Segoe UI"/>
                          <a:cs typeface="Segoe UI"/>
                        </a:rPr>
                        <a:t>Alcoholic beverages, tobacco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0,05</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0,05</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0,05</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3"/>
                  </a:ext>
                </a:extLst>
              </a:tr>
              <a:tr h="307605">
                <a:tc>
                  <a:txBody>
                    <a:bodyPr/>
                    <a:lstStyle/>
                    <a:p>
                      <a:pPr algn="l" fontAlgn="b"/>
                      <a:r>
                        <a:rPr lang="en-US" sz="1050" b="0" i="0" u="none" strike="noStrike" noProof="0">
                          <a:solidFill>
                            <a:srgbClr val="000000"/>
                          </a:solidFill>
                          <a:effectLst/>
                          <a:latin typeface="Segoe UI"/>
                          <a:cs typeface="Segoe UI"/>
                        </a:rPr>
                        <a:t>Clothing and footwear</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-0,02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-0,02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-0,06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-0,20</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-0,09</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07605">
                <a:tc>
                  <a:txBody>
                    <a:bodyPr/>
                    <a:lstStyle/>
                    <a:p>
                      <a:pPr algn="l" fontAlgn="b"/>
                      <a:r>
                        <a:rPr lang="en-US" sz="1050" b="0" i="0" u="none" strike="noStrike" noProof="0">
                          <a:solidFill>
                            <a:srgbClr val="000000"/>
                          </a:solidFill>
                          <a:effectLst/>
                          <a:latin typeface="Segoe UI"/>
                          <a:cs typeface="Segoe UI"/>
                        </a:rPr>
                        <a:t>Housing, water, electricity, gas and other fuels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1,08</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1,02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0,89</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0,61</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0,85</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5"/>
                  </a:ext>
                </a:extLst>
              </a:tr>
              <a:tr h="307605">
                <a:tc>
                  <a:txBody>
                    <a:bodyPr/>
                    <a:lstStyle/>
                    <a:p>
                      <a:pPr algn="l" fontAlgn="b"/>
                      <a:r>
                        <a:rPr lang="en-US" sz="1050" b="0" i="0" u="none" strike="noStrike" noProof="0">
                          <a:solidFill>
                            <a:srgbClr val="000000"/>
                          </a:solidFill>
                          <a:effectLst/>
                          <a:latin typeface="Segoe UI"/>
                          <a:cs typeface="Segoe UI"/>
                        </a:rPr>
                        <a:t>Furnishings household equipment </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0,02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0,04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0,06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0,11</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0,07</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07605">
                <a:tc>
                  <a:txBody>
                    <a:bodyPr/>
                    <a:lstStyle/>
                    <a:p>
                      <a:pPr algn="l" fontAlgn="b"/>
                      <a:r>
                        <a:rPr lang="en-US" sz="1050" b="0" i="0" u="none" strike="noStrike" noProof="0">
                          <a:solidFill>
                            <a:srgbClr val="000000"/>
                          </a:solidFill>
                          <a:effectLst/>
                          <a:latin typeface="Segoe UI"/>
                          <a:cs typeface="Segoe UI"/>
                        </a:rPr>
                        <a:t>Health</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0,10</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0,07</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7"/>
                  </a:ext>
                </a:extLst>
              </a:tr>
              <a:tr h="307605">
                <a:tc>
                  <a:txBody>
                    <a:bodyPr/>
                    <a:lstStyle/>
                    <a:p>
                      <a:pPr algn="l" fontAlgn="b"/>
                      <a:r>
                        <a:rPr lang="en-US" sz="1050" b="0" i="0" u="none" strike="noStrike" noProof="0">
                          <a:solidFill>
                            <a:srgbClr val="000000"/>
                          </a:solidFill>
                          <a:effectLst/>
                          <a:latin typeface="Segoe UI"/>
                          <a:cs typeface="Segoe UI"/>
                        </a:rPr>
                        <a:t>Transport</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0,37</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0,45</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0,56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0,59</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0,55</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07605">
                <a:tc>
                  <a:txBody>
                    <a:bodyPr/>
                    <a:lstStyle/>
                    <a:p>
                      <a:pPr algn="l" fontAlgn="b"/>
                      <a:r>
                        <a:rPr lang="en-US" sz="1050" b="0" i="0" u="none" strike="noStrike" noProof="0">
                          <a:solidFill>
                            <a:srgbClr val="000000"/>
                          </a:solidFill>
                          <a:effectLst/>
                          <a:latin typeface="Segoe UI"/>
                          <a:cs typeface="Segoe UI"/>
                        </a:rPr>
                        <a:t>Communication</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0,03</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-0,01</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0,01</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9"/>
                  </a:ext>
                </a:extLst>
              </a:tr>
              <a:tr h="307605">
                <a:tc>
                  <a:txBody>
                    <a:bodyPr/>
                    <a:lstStyle/>
                    <a:p>
                      <a:pPr algn="l" fontAlgn="b"/>
                      <a:r>
                        <a:rPr lang="en-US" sz="1050" b="0" i="0" u="none" strike="noStrike" noProof="0">
                          <a:solidFill>
                            <a:srgbClr val="000000"/>
                          </a:solidFill>
                          <a:effectLst/>
                          <a:latin typeface="Segoe UI"/>
                          <a:cs typeface="Segoe UI"/>
                        </a:rPr>
                        <a:t>Recreation and culture</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0,02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0,04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0,02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-0,08</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tc>
                  <a:txBody>
                    <a:bodyPr/>
                    <a:lstStyle/>
                    <a:p>
                      <a:pPr algn="r" fontAlgn="b"/>
                      <a:r>
                        <a:rPr lang="es-ES" sz="1100" b="0" i="0" u="none" strike="noStrike">
                          <a:solidFill>
                            <a:srgbClr val="000000"/>
                          </a:solidFill>
                          <a:effectLst/>
                          <a:latin typeface="Calibri"/>
                        </a:rPr>
                        <a:t>0,00</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07605">
                <a:tc>
                  <a:txBody>
                    <a:bodyPr/>
                    <a:lstStyle/>
                    <a:p>
                      <a:pPr algn="l" fontAlgn="b"/>
                      <a:r>
                        <a:rPr lang="en-US" sz="1050" b="0" i="0" u="none" strike="noStrike" noProof="0">
                          <a:solidFill>
                            <a:srgbClr val="000000"/>
                          </a:solidFill>
                          <a:effectLst/>
                          <a:latin typeface="Segoe UI"/>
                          <a:cs typeface="Segoe UI"/>
                        </a:rPr>
                        <a:t>Education</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-0,20</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-0,16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-0,37</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-0,34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-0,33</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11"/>
                  </a:ext>
                </a:extLst>
              </a:tr>
              <a:tr h="307605">
                <a:tc>
                  <a:txBody>
                    <a:bodyPr/>
                    <a:lstStyle/>
                    <a:p>
                      <a:pPr algn="l" fontAlgn="b"/>
                      <a:r>
                        <a:rPr lang="en-US" sz="1050" b="0" i="0" u="none" strike="noStrike" noProof="0">
                          <a:solidFill>
                            <a:srgbClr val="000000"/>
                          </a:solidFill>
                          <a:effectLst/>
                          <a:latin typeface="Segoe UI"/>
                          <a:cs typeface="Segoe UI"/>
                        </a:rPr>
                        <a:t>Restaurants and hotels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r" fontAlgn="b"/>
                      <a:r>
                        <a:rPr lang="es-ES" sz="1100" b="0" i="0" u="none" strike="noStrike">
                          <a:solidFill>
                            <a:srgbClr val="000000"/>
                          </a:solidFill>
                          <a:effectLst/>
                          <a:latin typeface="Calibri"/>
                        </a:rPr>
                        <a:t>0,37</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r" fontAlgn="b"/>
                      <a:r>
                        <a:rPr lang="es-ES" sz="1100" b="0" i="0" u="none" strike="noStrike">
                          <a:solidFill>
                            <a:srgbClr val="000000"/>
                          </a:solidFill>
                          <a:effectLst/>
                          <a:latin typeface="Calibri"/>
                        </a:rPr>
                        <a:t>0,40</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r" fontAlgn="b"/>
                      <a:r>
                        <a:rPr lang="es-ES" sz="1100" b="0" i="0" u="none" strike="noStrike">
                          <a:solidFill>
                            <a:srgbClr val="000000"/>
                          </a:solidFill>
                          <a:effectLst/>
                          <a:latin typeface="Calibri"/>
                        </a:rPr>
                        <a:t>0,47</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r" fontAlgn="b"/>
                      <a:r>
                        <a:rPr lang="es-ES" sz="1100" b="0" i="0" u="none" strike="noStrike">
                          <a:solidFill>
                            <a:srgbClr val="000000"/>
                          </a:solidFill>
                          <a:effectLst/>
                          <a:latin typeface="Calibri"/>
                        </a:rPr>
                        <a:t>0,44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tc>
                  <a:txBody>
                    <a:bodyPr/>
                    <a:lstStyle/>
                    <a:p>
                      <a:pPr algn="r" fontAlgn="b"/>
                      <a:r>
                        <a:rPr lang="es-ES" sz="1100" b="0" i="0" u="none" strike="noStrike">
                          <a:solidFill>
                            <a:srgbClr val="000000"/>
                          </a:solidFill>
                          <a:effectLst/>
                          <a:latin typeface="Calibri"/>
                        </a:rPr>
                        <a:t>0,45</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7605">
                <a:tc>
                  <a:txBody>
                    <a:bodyPr/>
                    <a:lstStyle/>
                    <a:p>
                      <a:pPr algn="l" fontAlgn="b"/>
                      <a:r>
                        <a:rPr lang="en-US" sz="1050" b="0" i="0" u="none" strike="noStrike" noProof="0" dirty="0">
                          <a:solidFill>
                            <a:srgbClr val="000000"/>
                          </a:solidFill>
                          <a:effectLst/>
                          <a:latin typeface="Segoe UI"/>
                          <a:cs typeface="Segoe UI"/>
                        </a:rPr>
                        <a:t>Miscellaneous goods and services</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0,12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0,12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0,14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0,16</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0,14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13"/>
                  </a:ext>
                </a:extLst>
              </a:tr>
              <a:tr h="307605">
                <a:tc>
                  <a:txBody>
                    <a:bodyPr/>
                    <a:lstStyle/>
                    <a:p>
                      <a:pPr algn="l" fontAlgn="b"/>
                      <a:r>
                        <a:rPr lang="es-ES" sz="1050" b="1" i="0" u="none" strike="noStrike" dirty="0">
                          <a:solidFill>
                            <a:srgbClr val="000000"/>
                          </a:solidFill>
                          <a:effectLst/>
                          <a:latin typeface="Segoe UI"/>
                          <a:cs typeface="Segoe UI"/>
                        </a:rPr>
                        <a:t>Total</a:t>
                      </a:r>
                    </a:p>
                  </a:txBody>
                  <a:tcPr marL="12700" marR="12700" marT="12700" marB="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es-ES" sz="1100" b="1" i="0" u="none" strike="noStrike">
                          <a:solidFill>
                            <a:srgbClr val="000000"/>
                          </a:solidFill>
                          <a:effectLst/>
                          <a:latin typeface="Calibri"/>
                        </a:rPr>
                        <a:t>3,84</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es-ES" sz="1100" b="1" i="0" u="none" strike="noStrike">
                          <a:solidFill>
                            <a:srgbClr val="000000"/>
                          </a:solidFill>
                          <a:effectLst/>
                          <a:latin typeface="Calibri"/>
                        </a:rPr>
                        <a:t>4,07</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es-ES" sz="1100" b="1" i="0" u="none" strike="noStrike">
                          <a:solidFill>
                            <a:srgbClr val="000000"/>
                          </a:solidFill>
                          <a:effectLst/>
                          <a:latin typeface="Calibri"/>
                        </a:rPr>
                        <a:t>3,52</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es-ES" sz="1100" b="1" i="0" u="none" strike="noStrike">
                          <a:solidFill>
                            <a:srgbClr val="000000"/>
                          </a:solidFill>
                          <a:effectLst/>
                          <a:latin typeface="Calibri"/>
                        </a:rPr>
                        <a:t>2,27</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tc>
                  <a:txBody>
                    <a:bodyPr/>
                    <a:lstStyle/>
                    <a:p>
                      <a:pPr algn="r" fontAlgn="b"/>
                      <a:r>
                        <a:rPr lang="es-ES" sz="1100" b="1" i="0" u="none" strike="noStrike" dirty="0">
                          <a:solidFill>
                            <a:srgbClr val="000000"/>
                          </a:solidFill>
                          <a:effectLst/>
                          <a:latin typeface="Calibri"/>
                        </a:rPr>
                        <a:t>3,30</a:t>
                      </a:r>
                    </a:p>
                  </a:txBody>
                  <a:tcPr marL="9525" marR="9525" marT="9525" marB="0" anchor="b">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F99CC"/>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53557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0193D55-BBAA-430B-B315-FB36F24EA2FE}"/>
              </a:ext>
            </a:extLst>
          </p:cNvPr>
          <p:cNvSpPr/>
          <p:nvPr/>
        </p:nvSpPr>
        <p:spPr>
          <a:xfrm>
            <a:off x="0" y="1816100"/>
            <a:ext cx="12192000" cy="5041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cxnSp>
        <p:nvCxnSpPr>
          <p:cNvPr id="5" name="Conector recto 4">
            <a:extLst>
              <a:ext uri="{FF2B5EF4-FFF2-40B4-BE49-F238E27FC236}">
                <a16:creationId xmlns:a16="http://schemas.microsoft.com/office/drawing/2014/main" id="{A786BCCF-51A5-4F1E-B70C-A3D9596EF142}"/>
              </a:ext>
            </a:extLst>
          </p:cNvPr>
          <p:cNvCxnSpPr/>
          <p:nvPr/>
        </p:nvCxnSpPr>
        <p:spPr>
          <a:xfrm>
            <a:off x="540057" y="1420577"/>
            <a:ext cx="824975" cy="0"/>
          </a:xfrm>
          <a:prstGeom prst="line">
            <a:avLst/>
          </a:prstGeom>
          <a:ln w="38100" cmpd="sng">
            <a:solidFill>
              <a:srgbClr val="8D143D"/>
            </a:solidFill>
          </a:ln>
          <a:effectLst/>
        </p:spPr>
        <p:style>
          <a:lnRef idx="2">
            <a:schemeClr val="accent1"/>
          </a:lnRef>
          <a:fillRef idx="0">
            <a:schemeClr val="accent1"/>
          </a:fillRef>
          <a:effectRef idx="1">
            <a:schemeClr val="accent1"/>
          </a:effectRef>
          <a:fontRef idx="minor">
            <a:schemeClr val="tx1"/>
          </a:fontRef>
        </p:style>
      </p:cxnSp>
      <p:sp>
        <p:nvSpPr>
          <p:cNvPr id="6" name="Redondear rectángulo de esquina diagonal 5"/>
          <p:cNvSpPr/>
          <p:nvPr/>
        </p:nvSpPr>
        <p:spPr>
          <a:xfrm>
            <a:off x="1689100" y="2298700"/>
            <a:ext cx="3619500" cy="3975100"/>
          </a:xfrm>
          <a:prstGeom prst="round2DiagRect">
            <a:avLst/>
          </a:prstGeom>
          <a:noFill/>
          <a:ln>
            <a:solidFill>
              <a:srgbClr val="B400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8E14429-E688-45DE-A603-01D15F08A001}"/>
              </a:ext>
            </a:extLst>
          </p:cNvPr>
          <p:cNvSpPr txBox="1"/>
          <p:nvPr/>
        </p:nvSpPr>
        <p:spPr>
          <a:xfrm>
            <a:off x="491615" y="766622"/>
            <a:ext cx="7960140" cy="461665"/>
          </a:xfrm>
          <a:prstGeom prst="rect">
            <a:avLst/>
          </a:prstGeom>
          <a:noFill/>
        </p:spPr>
        <p:txBody>
          <a:bodyPr wrap="square" rtlCol="0">
            <a:spAutoFit/>
          </a:bodyPr>
          <a:lstStyle/>
          <a:p>
            <a:r>
              <a:rPr lang="en-US" sz="2400" b="1" dirty="0">
                <a:solidFill>
                  <a:srgbClr val="B4004A"/>
                </a:solidFill>
                <a:latin typeface="+mj-lt"/>
                <a:cs typeface="Arial" panose="020B0604020202020204" pitchFamily="34" charset="0"/>
              </a:rPr>
              <a:t>Users</a:t>
            </a:r>
          </a:p>
        </p:txBody>
      </p:sp>
      <p:sp>
        <p:nvSpPr>
          <p:cNvPr id="7" name="Redondear rectángulo de esquina diagonal 6"/>
          <p:cNvSpPr/>
          <p:nvPr/>
        </p:nvSpPr>
        <p:spPr>
          <a:xfrm>
            <a:off x="6412632" y="2298700"/>
            <a:ext cx="3619500" cy="3975100"/>
          </a:xfrm>
          <a:prstGeom prst="round2DiagRect">
            <a:avLst/>
          </a:prstGeom>
          <a:noFill/>
          <a:ln>
            <a:solidFill>
              <a:srgbClr val="B400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Rectángulo 7"/>
          <p:cNvSpPr/>
          <p:nvPr/>
        </p:nvSpPr>
        <p:spPr>
          <a:xfrm>
            <a:off x="2070100" y="3044736"/>
            <a:ext cx="2959100" cy="2862322"/>
          </a:xfrm>
          <a:prstGeom prst="rect">
            <a:avLst/>
          </a:prstGeom>
        </p:spPr>
        <p:txBody>
          <a:bodyPr wrap="square">
            <a:spAutoFit/>
          </a:bodyPr>
          <a:lstStyle/>
          <a:p>
            <a:r>
              <a:rPr lang="en-US" sz="2000" dirty="0"/>
              <a:t>The results of the CPI according to income level, for the first two aggregations (for poor and vulnerable groups) are used as a decision-making tool to define the increase in the Minimum Wage.</a:t>
            </a:r>
          </a:p>
        </p:txBody>
      </p:sp>
      <p:sp>
        <p:nvSpPr>
          <p:cNvPr id="9" name="Rectángulo 8"/>
          <p:cNvSpPr/>
          <p:nvPr/>
        </p:nvSpPr>
        <p:spPr>
          <a:xfrm>
            <a:off x="6743700" y="3044736"/>
            <a:ext cx="2959100" cy="1938992"/>
          </a:xfrm>
          <a:prstGeom prst="rect">
            <a:avLst/>
          </a:prstGeom>
        </p:spPr>
        <p:txBody>
          <a:bodyPr wrap="square">
            <a:spAutoFit/>
          </a:bodyPr>
          <a:lstStyle/>
          <a:p>
            <a:r>
              <a:rPr lang="en-US" sz="2000" dirty="0"/>
              <a:t>The results of the index for middle-income households (third aggregation) is used as serves as a deflator in the financial sector</a:t>
            </a:r>
          </a:p>
        </p:txBody>
      </p:sp>
      <p:cxnSp>
        <p:nvCxnSpPr>
          <p:cNvPr id="10" name="Conector recto 9">
            <a:extLst>
              <a:ext uri="{FF2B5EF4-FFF2-40B4-BE49-F238E27FC236}">
                <a16:creationId xmlns:a16="http://schemas.microsoft.com/office/drawing/2014/main" id="{A786BCCF-51A5-4F1E-B70C-A3D9596EF142}"/>
              </a:ext>
            </a:extLst>
          </p:cNvPr>
          <p:cNvCxnSpPr/>
          <p:nvPr/>
        </p:nvCxnSpPr>
        <p:spPr>
          <a:xfrm>
            <a:off x="2161208" y="2830277"/>
            <a:ext cx="824975" cy="0"/>
          </a:xfrm>
          <a:prstGeom prst="line">
            <a:avLst/>
          </a:prstGeom>
          <a:ln w="38100" cmpd="sng">
            <a:solidFill>
              <a:srgbClr val="8D143D"/>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A786BCCF-51A5-4F1E-B70C-A3D9596EF142}"/>
              </a:ext>
            </a:extLst>
          </p:cNvPr>
          <p:cNvCxnSpPr/>
          <p:nvPr/>
        </p:nvCxnSpPr>
        <p:spPr>
          <a:xfrm>
            <a:off x="6816080" y="2830277"/>
            <a:ext cx="824975" cy="0"/>
          </a:xfrm>
          <a:prstGeom prst="line">
            <a:avLst/>
          </a:prstGeom>
          <a:ln w="38100" cmpd="sng">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137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7226</TotalTime>
  <Words>1057</Words>
  <Application>Microsoft Office PowerPoint</Application>
  <PresentationFormat>Panorámica</PresentationFormat>
  <Paragraphs>423</Paragraphs>
  <Slides>11</Slides>
  <Notes>9</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Arial</vt:lpstr>
      <vt:lpstr>Calibri</vt:lpstr>
      <vt:lpstr>Segoe UI</vt:lpstr>
      <vt:lpstr>Wingdings</vt:lpstr>
      <vt:lpstr>1_Office Theme</vt:lpstr>
      <vt:lpstr>2_Office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QUE VIENE Y QUEREMOS   TRABAJAR DE LA  MANO CON USTEDES</dc:title>
  <dc:creator>Maria Alejandra Botiva Leon</dc:creator>
  <cp:lastModifiedBy>COL_DANE</cp:lastModifiedBy>
  <cp:revision>151</cp:revision>
  <cp:lastPrinted>2021-02-08T22:22:28Z</cp:lastPrinted>
  <dcterms:created xsi:type="dcterms:W3CDTF">2020-02-27T19:34:20Z</dcterms:created>
  <dcterms:modified xsi:type="dcterms:W3CDTF">2021-06-08T18:54:59Z</dcterms:modified>
</cp:coreProperties>
</file>