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4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6" r:id="rId4"/>
    <p:sldId id="258" r:id="rId5"/>
    <p:sldId id="284" r:id="rId6"/>
    <p:sldId id="285" r:id="rId7"/>
    <p:sldId id="264" r:id="rId8"/>
    <p:sldId id="267" r:id="rId9"/>
    <p:sldId id="268" r:id="rId10"/>
    <p:sldId id="262" r:id="rId11"/>
    <p:sldId id="270" r:id="rId12"/>
    <p:sldId id="277" r:id="rId13"/>
    <p:sldId id="278" r:id="rId14"/>
    <p:sldId id="282" r:id="rId15"/>
    <p:sldId id="280" r:id="rId16"/>
    <p:sldId id="281" r:id="rId17"/>
    <p:sldId id="286" r:id="rId18"/>
    <p:sldId id="287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034"/>
    <a:srgbClr val="63B1E5"/>
    <a:srgbClr val="0073B0"/>
    <a:srgbClr val="0065A1"/>
    <a:srgbClr val="0032A1"/>
    <a:srgbClr val="8331A7"/>
    <a:srgbClr val="65B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97" autoAdjust="0"/>
  </p:normalViewPr>
  <p:slideViewPr>
    <p:cSldViewPr snapToGrid="0" snapToObjects="1">
      <p:cViewPr varScale="1">
        <p:scale>
          <a:sx n="100" d="100"/>
          <a:sy n="100" d="100"/>
        </p:scale>
        <p:origin x="99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49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2834FE-F2B6-A84E-A1F9-458ACA6F15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F1EB7-8103-D84D-84F6-74303A216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12E4-CFCB-5841-B346-01FDA9AF193D}" type="datetimeFigureOut">
              <a:rPr lang="fi-FI" smtClean="0"/>
              <a:t>2.6.2021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7F648-0307-9848-8510-C018B28C33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55AF8-C24E-924D-A112-46792FF847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73FE2-6FFE-534D-A264-7988550A0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9146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529F1-D4A2-7845-97E6-EC89B9E6E233}" type="datetimeFigureOut">
              <a:rPr lang="fi-FI" smtClean="0"/>
              <a:t>2.6.2021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C8B99-D757-AB44-A1B1-189E38A97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78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358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3986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338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7802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6579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37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405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42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723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068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41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85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319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917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892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66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tilastokeskus.sharepoint.com/sites/powerpoint-esityksen-tekeminen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tilastokeskus.sharepoint.com/sites/powerpoint-esityksen-tekeminen/SitePages/Saavutettavuus.aspx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6BDE-15BB-BF4C-988F-BB6B76BE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86" y="1067186"/>
            <a:ext cx="8095736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D4F408-8114-044A-B306-BBA0FDCBEF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4076700"/>
            <a:ext cx="8096250" cy="10600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 err="1"/>
              <a:t>Presentoija</a:t>
            </a:r>
            <a:r>
              <a:rPr lang="en-US" dirty="0"/>
              <a:t>, </a:t>
            </a:r>
            <a:r>
              <a:rPr lang="en-US" dirty="0" err="1"/>
              <a:t>aika</a:t>
            </a:r>
            <a:r>
              <a:rPr lang="en-US" dirty="0"/>
              <a:t>, </a:t>
            </a:r>
            <a:r>
              <a:rPr lang="en-US" dirty="0" err="1"/>
              <a:t>paikka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31A3B3-A4C8-4A2C-8AA4-9B158068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33C529-D8CB-41C1-BA7F-BDF6B8BEE2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1237A7-627A-4441-BF6C-C278623F5D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61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9B4AEF-6894-C941-968F-89CCA0185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365125"/>
            <a:ext cx="9823178" cy="55784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9F5F67E-D324-4841-881E-1DAADF35E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911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365125"/>
            <a:ext cx="9823178" cy="55784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78DCF0A-4368-CD4C-A541-6F08E2BD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86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365125"/>
            <a:ext cx="9823178" cy="55784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D091A2C1-84E5-4C4B-A5DE-163FB8194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9631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otsikko ja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8677BE8-EEF4-7540-B421-39C091FEEEC7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576179" y="433127"/>
            <a:ext cx="4582780" cy="1205057"/>
          </a:xfrm>
        </p:spPr>
        <p:txBody>
          <a:bodyPr anchor="b" anchorCtr="0">
            <a:normAutofit/>
          </a:bodyPr>
          <a:lstStyle>
            <a:lvl1pPr>
              <a:defRPr sz="3200" b="1">
                <a:solidFill>
                  <a:srgbClr val="0065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E10DCA9-A006-BF4B-AFB3-F69CA5F1D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3927" y="1825536"/>
            <a:ext cx="4582779" cy="41179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5999" cy="6219826"/>
          </a:xfrm>
        </p:spPr>
        <p:txBody>
          <a:bodyPr/>
          <a:lstStyle>
            <a:lvl1pPr marL="0" indent="0">
              <a:buNone/>
              <a:defRPr>
                <a:solidFill>
                  <a:srgbClr val="0065A1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A079C1E-3B38-9A44-9C26-8FBB28E9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0660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A4095B-EFC6-464D-AA39-06E8C9BC5F1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576179" y="433127"/>
            <a:ext cx="4582780" cy="1205057"/>
          </a:xfrm>
        </p:spPr>
        <p:txBody>
          <a:bodyPr anchor="b" anchorCtr="0">
            <a:normAutofit/>
          </a:bodyPr>
          <a:lstStyle>
            <a:lvl1pPr>
              <a:defRPr sz="3200"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C97A4B-5B24-074F-9C68-CEDF008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3927" y="1825536"/>
            <a:ext cx="4582779" cy="41179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6" y="-1"/>
            <a:ext cx="6095999" cy="6219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8B6FEAB-E086-5D43-973E-2C51FCBF7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455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903F379-B213-5848-A40F-6569AA1E8407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576179" y="433127"/>
            <a:ext cx="4582780" cy="1205057"/>
          </a:xfrm>
        </p:spPr>
        <p:txBody>
          <a:bodyPr anchor="b" anchorCtr="0">
            <a:normAutofit/>
          </a:bodyPr>
          <a:lstStyle>
            <a:lvl1pPr>
              <a:defRPr sz="3200"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9C30391-F8B5-E94A-AAF9-77AD830E8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3927" y="1825536"/>
            <a:ext cx="4582779" cy="41179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583" y="-1"/>
            <a:ext cx="6095999" cy="62198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AA82ADA3-32AA-7F41-AB87-D2025C1A1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1263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A4095B-EFC6-464D-AA39-06E8C9BC5F1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796217" y="365125"/>
            <a:ext cx="5041058" cy="1325563"/>
          </a:xfrm>
        </p:spPr>
        <p:txBody>
          <a:bodyPr anchor="b" anchorCtr="0">
            <a:normAutofit/>
          </a:bodyPr>
          <a:lstStyle>
            <a:lvl1pPr>
              <a:defRPr sz="3200" b="1">
                <a:solidFill>
                  <a:srgbClr val="0065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C97A4B-5B24-074F-9C68-CEDF008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216" y="1825536"/>
            <a:ext cx="5041057" cy="41179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5999" cy="6219826"/>
          </a:xfrm>
        </p:spPr>
        <p:txBody>
          <a:bodyPr/>
          <a:lstStyle>
            <a:lvl1pPr marL="0" indent="0">
              <a:buNone/>
              <a:defRPr>
                <a:solidFill>
                  <a:srgbClr val="0065A1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DD1F6CC-0C16-514A-AEAD-57EDAB087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1470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A4095B-EFC6-464D-AA39-06E8C9BC5F1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796217" y="365125"/>
            <a:ext cx="5041058" cy="1325563"/>
          </a:xfrm>
        </p:spPr>
        <p:txBody>
          <a:bodyPr anchor="b" anchorCtr="0">
            <a:normAutofit/>
          </a:bodyPr>
          <a:lstStyle>
            <a:lvl1pPr>
              <a:defRPr sz="3200"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C97A4B-5B24-074F-9C68-CEDF008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216" y="1825536"/>
            <a:ext cx="5041057" cy="41179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905"/>
            <a:ext cx="6095999" cy="6217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6C33C782-3022-D445-B428-C766F4F69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4070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A4095B-EFC6-464D-AA39-06E8C9BC5F1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796217" y="365125"/>
            <a:ext cx="5041058" cy="1325563"/>
          </a:xfrm>
        </p:spPr>
        <p:txBody>
          <a:bodyPr anchor="b" anchorCtr="0">
            <a:normAutofit/>
          </a:bodyPr>
          <a:lstStyle>
            <a:lvl1pPr>
              <a:defRPr sz="3200"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C97A4B-5B24-074F-9C68-CEDF008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216" y="1825536"/>
            <a:ext cx="5041057" cy="41179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5999" cy="62198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D98DCA2-4AF0-E34F-9305-7283EB2F8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1249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ikajanan alku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8C442F9-A506-AE4D-87F6-0C8F6227E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8792552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D337812-13B3-6F4D-BEB1-24C796673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161" y="4438650"/>
            <a:ext cx="2646136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7EDA5FC-F70C-4946-BC03-095E3F4B5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7723" y="4438650"/>
            <a:ext cx="2646135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C4F7DC1-A29E-C14D-ACDE-1BA8754266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3704" y="4438650"/>
            <a:ext cx="2646135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CB1AD-C14B-484C-B317-7A5FEC815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463E4-8ACD-A548-9D2B-AB1B9C3C4083}"/>
              </a:ext>
            </a:extLst>
          </p:cNvPr>
          <p:cNvSpPr/>
          <p:nvPr/>
        </p:nvSpPr>
        <p:spPr>
          <a:xfrm>
            <a:off x="1621237" y="3336966"/>
            <a:ext cx="10570763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06027C0-1648-CE44-92BA-390A43000F42}"/>
              </a:ext>
            </a:extLst>
          </p:cNvPr>
          <p:cNvSpPr/>
          <p:nvPr/>
        </p:nvSpPr>
        <p:spPr>
          <a:xfrm>
            <a:off x="904408" y="2699791"/>
            <a:ext cx="1424359" cy="1424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D365F7-1CA2-814F-9697-1B6338B33365}"/>
              </a:ext>
            </a:extLst>
          </p:cNvPr>
          <p:cNvSpPr/>
          <p:nvPr/>
        </p:nvSpPr>
        <p:spPr>
          <a:xfrm>
            <a:off x="5506857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C29423-D143-AB43-89FE-E967F07AD23B}"/>
              </a:ext>
            </a:extLst>
          </p:cNvPr>
          <p:cNvSpPr/>
          <p:nvPr/>
        </p:nvSpPr>
        <p:spPr>
          <a:xfrm>
            <a:off x="9971613" y="285825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A67FA18-CD7C-5043-BBBD-626F00761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E68F3-4707-3F42-9B61-147335AC1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99D79-58AD-614B-BA88-B56914E2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428C91D8-CB5A-41BB-A33A-647B4ED3D1FD}"/>
              </a:ext>
            </a:extLst>
          </p:cNvPr>
          <p:cNvSpPr/>
          <p:nvPr userDrawn="1"/>
        </p:nvSpPr>
        <p:spPr>
          <a:xfrm>
            <a:off x="1621237" y="3336966"/>
            <a:ext cx="10570763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1">
            <a:extLst>
              <a:ext uri="{FF2B5EF4-FFF2-40B4-BE49-F238E27FC236}">
                <a16:creationId xmlns:a16="http://schemas.microsoft.com/office/drawing/2014/main" id="{7E0BBD83-7C10-488F-83DC-296EB7C73794}"/>
              </a:ext>
            </a:extLst>
          </p:cNvPr>
          <p:cNvSpPr/>
          <p:nvPr userDrawn="1"/>
        </p:nvSpPr>
        <p:spPr>
          <a:xfrm>
            <a:off x="904408" y="2699791"/>
            <a:ext cx="1424359" cy="1424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0467F336-6D00-405E-9406-E5BEE697F0DB}"/>
              </a:ext>
            </a:extLst>
          </p:cNvPr>
          <p:cNvSpPr/>
          <p:nvPr userDrawn="1"/>
        </p:nvSpPr>
        <p:spPr>
          <a:xfrm>
            <a:off x="5506857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81DAD6BC-E41D-490B-B425-BB4922B35FDB}"/>
              </a:ext>
            </a:extLst>
          </p:cNvPr>
          <p:cNvSpPr/>
          <p:nvPr userDrawn="1"/>
        </p:nvSpPr>
        <p:spPr>
          <a:xfrm>
            <a:off x="9971613" y="285825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2A8B4161-DEAD-453D-BC82-E0BFC4729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C05B-83EB-664F-8202-6DB1FEB7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9823178" cy="1325563"/>
          </a:xfrm>
        </p:spPr>
        <p:txBody>
          <a:bodyPr anchor="b" anchorCtr="0"/>
          <a:lstStyle>
            <a:lvl1pPr>
              <a:defRPr b="1">
                <a:solidFill>
                  <a:srgbClr val="0065A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9B09BF67-18C8-D74C-8C94-1D3A26D5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825625"/>
            <a:ext cx="9823178" cy="41179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651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ikajanan keski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F57C3F7-188C-8B42-92F2-D2F74E75E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8792552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93344C5-30D4-5D4B-94AF-611B6A0021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161" y="4438650"/>
            <a:ext cx="2609066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F0146608-B2FD-8242-BB95-9E980FAF20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7724" y="4438650"/>
            <a:ext cx="2609066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DCF6724-6CAF-7547-BA2F-F11C1C349E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9286" y="4438650"/>
            <a:ext cx="2660553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A38592-9BAC-0D4A-8B6C-5CF51AED5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E427509-2776-A040-B94B-35C935EA7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E68F3-4707-3F42-9B61-147335AC1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99D79-58AD-614B-BA88-B56914E2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5E6005-00FF-004E-8B9D-0165CFA4D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336966"/>
            <a:ext cx="12192000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1AFCF8-996D-8642-9FBF-731D94877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71613" y="285825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2F9F8-EF8D-EA47-BBBD-B7BC09BD8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8510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44600C-7612-2E47-99B2-DB3899F70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2947" y="284757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D7731D76-33FF-4EA1-8983-C46714D18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336966"/>
            <a:ext cx="12192000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61F94444-04FF-470F-A95E-83C11F767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71613" y="285825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A1DF8024-7E6A-480C-B42D-B5845975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58510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Oval 15">
            <a:extLst>
              <a:ext uri="{FF2B5EF4-FFF2-40B4-BE49-F238E27FC236}">
                <a16:creationId xmlns:a16="http://schemas.microsoft.com/office/drawing/2014/main" id="{B5F4BCCB-3B9A-4BCB-B1F1-95ADAD5B0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2947" y="284757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542C5FF0-EE43-412D-B80C-BE9CB0F4C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6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ikajanan loppu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34CEB4E-9B30-7849-83E2-19BC34F17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8792551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A70101E-7AC5-7F40-9426-04FBA0955C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161" y="4438650"/>
            <a:ext cx="2615244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DFDE3167-73B1-2F4A-A0FD-8804DE313E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7723" y="4438650"/>
            <a:ext cx="2615243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087A75-52B7-A24D-AAB6-F41AF29B8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64596" y="4438650"/>
            <a:ext cx="2615243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4DDF42-E9AD-CE47-85C4-A1A5E5016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5C3E2E6-DD91-CA4D-9085-0517A15CF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E68F3-4707-3F42-9B61-147335AC1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99D79-58AD-614B-BA88-B56914E2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25D97A-7A3F-9348-BC3B-4E4DAFCA3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36966"/>
            <a:ext cx="10570763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D63BCB-4A3C-7843-8A49-E31F9C29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2947" y="284757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859F71-13EB-DF41-9EA3-3868C7A68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8510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E2CDBA-D0C5-3C47-B828-8729CD1F7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4136" y="2699791"/>
            <a:ext cx="1424359" cy="1424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E9A3EB15-466D-4B64-8BF4-709EA88A5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36966"/>
            <a:ext cx="10570763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A1F6D6B5-8F85-40C7-A325-3106BFE34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2947" y="284757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Oval 15">
            <a:extLst>
              <a:ext uri="{FF2B5EF4-FFF2-40B4-BE49-F238E27FC236}">
                <a16:creationId xmlns:a16="http://schemas.microsoft.com/office/drawing/2014/main" id="{95149442-87CC-4B75-9AC8-6E8DE049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58510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14E26F3C-8958-4D5F-AF02-3E38BAE89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14136" y="2699791"/>
            <a:ext cx="1424359" cy="1424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FC8AA0DF-A295-45B5-998C-82F244C9F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76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ide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0236484-B73F-B04E-9B91-0248B5574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16" y="955965"/>
            <a:ext cx="3067397" cy="427274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4" name="Media Placeholder 13">
            <a:extLst>
              <a:ext uri="{FF2B5EF4-FFF2-40B4-BE49-F238E27FC236}">
                <a16:creationId xmlns:a16="http://schemas.microsoft.com/office/drawing/2014/main" id="{0893EA1F-5517-7A40-B2D0-E86D60D63182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4164676" y="1039090"/>
            <a:ext cx="6724996" cy="4106487"/>
          </a:xfrm>
        </p:spPr>
        <p:txBody>
          <a:bodyPr/>
          <a:lstStyle/>
          <a:p>
            <a:r>
              <a:rPr lang="fi-FI"/>
              <a:t>Lisää medialeike napsauttamalla kuvaketta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62F816-F9E3-6846-83AF-16C8AE406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3626" y="249381"/>
            <a:ext cx="10756194" cy="5868785"/>
          </a:xfrm>
          <a:prstGeom prst="rect">
            <a:avLst/>
          </a:prstGeom>
          <a:effectLst>
            <a:outerShdw blurRad="317500" dist="177800" dir="6000000" sx="97000" sy="97000" algn="ctr" rotWithShape="0">
              <a:srgbClr val="000000">
                <a:alpha val="58000"/>
              </a:srgbClr>
            </a:outerShdw>
          </a:effectLst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D82C9CC-18DB-6B4B-A59B-763077AC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E68F3-4707-3F42-9B61-147335AC1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99D79-58AD-614B-BA88-B56914E2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4744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nimi ja lyhyt esitte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247DB15-4BB8-2C4F-B514-3811813C54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24150" y="3988645"/>
            <a:ext cx="6743700" cy="437581"/>
          </a:xfrm>
        </p:spPr>
        <p:txBody>
          <a:bodyPr anchor="ctr" anchorCtr="1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Asiantuntijan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DDF9EE-2E04-ED4E-84EE-48952ECCF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5135" y="4589743"/>
            <a:ext cx="8721731" cy="1079196"/>
          </a:xfrm>
        </p:spPr>
        <p:txBody>
          <a:bodyPr anchor="t" anchorCtr="1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Lyhyt</a:t>
            </a:r>
            <a:r>
              <a:rPr lang="en-US" dirty="0"/>
              <a:t> </a:t>
            </a:r>
            <a:r>
              <a:rPr lang="en-US" dirty="0" err="1"/>
              <a:t>esittely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4B940C-CD8C-134F-A997-3071812D76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19650" y="843215"/>
            <a:ext cx="2552700" cy="289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123261D-65A5-9547-844C-8EB4975C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EA537-EFA7-8F43-91E5-45DB5B6CF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4FCEB-58EF-4A4B-A6DD-09539658C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3903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1DBE5328-7FC2-4B69-9CEA-60C4CF5C4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778156"/>
            <a:ext cx="6226897" cy="2663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0FD96D-9754-40EF-A097-9293DF238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84" y="2058350"/>
            <a:ext cx="5260816" cy="2098604"/>
          </a:xfrm>
        </p:spPr>
        <p:txBody>
          <a:bodyPr anchor="ctr"/>
          <a:lstStyle>
            <a:lvl1pPr>
              <a:defRPr sz="4400" b="1"/>
            </a:lvl1pPr>
          </a:lstStyle>
          <a:p>
            <a:r>
              <a:rPr lang="en-US" dirty="0" err="1"/>
              <a:t>Väliotsikko</a:t>
            </a:r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9F5F67E-D324-4841-881E-1DAADF35E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29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austakuvalla">
    <p:bg>
      <p:bgPr>
        <a:solidFill>
          <a:srgbClr val="63B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456DA6-113A-DD41-9B88-F3BC5D696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778156"/>
            <a:ext cx="6226897" cy="2663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00238D-A6BD-40F5-9F7B-A90006F6E4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84" y="2058350"/>
            <a:ext cx="5260816" cy="2098604"/>
          </a:xfrm>
        </p:spPr>
        <p:txBody>
          <a:bodyPr anchor="ctr"/>
          <a:lstStyle>
            <a:lvl1pPr>
              <a:defRPr sz="4400" b="1"/>
            </a:lvl1pPr>
          </a:lstStyle>
          <a:p>
            <a:r>
              <a:rPr lang="en-US" dirty="0" err="1"/>
              <a:t>Väliotsikko</a:t>
            </a:r>
            <a:endParaRPr 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1B3853-6C3D-5346-8D15-ABD86E7B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6219999"/>
            <a:ext cx="12192001" cy="66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0A49B20-1C01-DA4C-A5C6-745369742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84D2A5-9AF1-9E49-80CF-2CA2B17B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66956-5E91-A64A-9BFF-443D74E82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B5B536-A9E6-482F-B47C-D1BAE351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16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tekst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380ECB5D-D194-471A-8AAF-8074767F5F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2449" y="1289520"/>
            <a:ext cx="3371014" cy="4282636"/>
          </a:xfrm>
          <a:solidFill>
            <a:srgbClr val="DC5034"/>
          </a:solidFill>
        </p:spPr>
        <p:txBody>
          <a:bodyPr lIns="288000" tIns="180000" bIns="180000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15" name="Tekstin paikkamerkki 6">
            <a:extLst>
              <a:ext uri="{FF2B5EF4-FFF2-40B4-BE49-F238E27FC236}">
                <a16:creationId xmlns:a16="http://schemas.microsoft.com/office/drawing/2014/main" id="{B5E29352-7953-418D-AA3F-0954A80FCE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15182" y="1289520"/>
            <a:ext cx="3371014" cy="4282636"/>
          </a:xfrm>
          <a:solidFill>
            <a:srgbClr val="DC5034"/>
          </a:solidFill>
        </p:spPr>
        <p:txBody>
          <a:bodyPr lIns="288000" tIns="180000" bIns="180000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FB25CDB-6BDE-4299-8B44-3DF0DADDA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6219999"/>
            <a:ext cx="12192001" cy="66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0A49B20-1C01-DA4C-A5C6-745369742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E430CC7E-19DF-48A8-8230-7133EE4858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67914" y="1289520"/>
            <a:ext cx="3371014" cy="4282636"/>
          </a:xfrm>
          <a:solidFill>
            <a:srgbClr val="DC5034"/>
          </a:solidFill>
        </p:spPr>
        <p:txBody>
          <a:bodyPr lIns="288000" tIns="180000" bIns="180000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84D2A5-9AF1-9E49-80CF-2CA2B17B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66956-5E91-A64A-9BFF-443D74E82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BA6E6F51-1951-4E30-8CBD-4B68A95F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76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6BDE-15BB-BF4C-988F-BB6B76BE5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86" y="1067186"/>
            <a:ext cx="8095736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 err="1"/>
              <a:t>Kiitos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D4F408-8114-044A-B306-BBA0FDCBEF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4076700"/>
            <a:ext cx="8096250" cy="800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Lisäteksti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E6663AB-A462-B34C-A285-C0F94EFD9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B2B79-11FD-944B-A963-67752CC2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39FD0-E638-5F49-B0EF-22D9623DF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4919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 taustakuvalla">
    <p:bg>
      <p:bgPr>
        <a:solidFill>
          <a:srgbClr val="63B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F22959-4391-C749-85A0-8373565D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778156"/>
            <a:ext cx="7749541" cy="3098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16BDE-15BB-BF4C-988F-BB6B76BE5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86" y="1912620"/>
            <a:ext cx="6791274" cy="2007303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 err="1"/>
              <a:t>Kiitos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D4F408-8114-044A-B306-BBA0FDCBEF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4076700"/>
            <a:ext cx="6791274" cy="5943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/>
              <a:t>Lisäteksti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51603C-AC20-9B48-B36D-98E17402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FCBB4B8-11C6-4C28-A924-3EDC401AD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E6663AB-A462-B34C-A285-C0F94EFD9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B2B79-11FD-944B-A963-67752CC2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39FD0-E638-5F49-B0EF-22D9623DF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2EAEC2B4-57F9-44F6-AEEB-133A3E9E8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AOH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4B3094F0-FB2D-4B06-A288-5E35EA7A2D55}"/>
              </a:ext>
            </a:extLst>
          </p:cNvPr>
          <p:cNvSpPr txBox="1"/>
          <p:nvPr userDrawn="1"/>
        </p:nvSpPr>
        <p:spPr>
          <a:xfrm>
            <a:off x="502158" y="288666"/>
            <a:ext cx="1158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Laajemmat ohjeet esityksen tekemiseen löytyvät Metkasta: Sisäiset palvelut - Viestintäpalvelut - </a:t>
            </a:r>
            <a:br>
              <a:rPr lang="fi-FI" sz="1800" dirty="0"/>
            </a:br>
            <a:r>
              <a:rPr lang="fi-FI" sz="1800" dirty="0"/>
              <a:t>PowerPoint-esityksen tekeminen: </a:t>
            </a:r>
            <a:r>
              <a:rPr lang="fi-FI" sz="1800" dirty="0">
                <a:hlinkClick r:id="rId3"/>
              </a:rPr>
              <a:t>https://tilastokeskus.sharepoint.com/sites/powerpoint-esityksen-tekeminen</a:t>
            </a:r>
            <a:endParaRPr lang="fi-FI" sz="18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4652BDB-FC79-4924-A54A-CB13FE224AAD}"/>
              </a:ext>
            </a:extLst>
          </p:cNvPr>
          <p:cNvSpPr txBox="1"/>
          <p:nvPr userDrawn="1"/>
        </p:nvSpPr>
        <p:spPr>
          <a:xfrm>
            <a:off x="502158" y="1122874"/>
            <a:ext cx="61100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0" dirty="0">
                <a:solidFill>
                  <a:schemeClr val="accent1"/>
                </a:solidFill>
              </a:rPr>
              <a:t>1. </a:t>
            </a:r>
            <a:r>
              <a:rPr lang="fi-FI" sz="2000" dirty="0">
                <a:solidFill>
                  <a:schemeClr val="accent1"/>
                </a:solidFill>
              </a:rPr>
              <a:t>Varmista, että Sovita leipäteksti automaattisesti -paikkamerkki on pois käytöstä! (Tiedosto-Asetukset-Tarkistustyökalut-Automaattisen korjauksen asetukset). Muuten tekstilaatikon yli menevä teksti ja riviväli muuttuvat liian pieneksi ja luettavuus kärsii.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12472B0-DD42-4A48-8164-5F86D01C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158" y="3015129"/>
            <a:ext cx="5429250" cy="162877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0CCACBF-57DC-4EFD-91F3-BF82D139A914}"/>
              </a:ext>
            </a:extLst>
          </p:cNvPr>
          <p:cNvSpPr txBox="1"/>
          <p:nvPr userDrawn="1"/>
        </p:nvSpPr>
        <p:spPr>
          <a:xfrm>
            <a:off x="502158" y="4937753"/>
            <a:ext cx="5989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/>
                </a:solidFill>
              </a:rPr>
              <a:t>2. </a:t>
            </a:r>
            <a:r>
              <a:rPr lang="fi-FI" dirty="0">
                <a:solidFill>
                  <a:schemeClr val="accent1"/>
                </a:solidFill>
              </a:rPr>
              <a:t>Varmista, että PowerPoint-esitys on </a:t>
            </a:r>
            <a:r>
              <a:rPr lang="fi-FI" dirty="0">
                <a:solidFill>
                  <a:schemeClr val="accent1"/>
                </a:solidFill>
                <a:hlinkClick r:id="rId5"/>
              </a:rPr>
              <a:t>saavutettava</a:t>
            </a:r>
            <a:r>
              <a:rPr lang="fi-FI" dirty="0">
                <a:solidFill>
                  <a:schemeClr val="accent1"/>
                </a:solidFill>
              </a:rPr>
              <a:t> ja ymmärrettävä, jos esitys on tarkoitus laittaa verkkosivuille tai esim. Tilastokeskuksen </a:t>
            </a:r>
            <a:r>
              <a:rPr lang="fi-FI" dirty="0" err="1">
                <a:solidFill>
                  <a:schemeClr val="accent1"/>
                </a:solidFill>
              </a:rPr>
              <a:t>SlideShare</a:t>
            </a:r>
            <a:r>
              <a:rPr lang="fi-FI" dirty="0">
                <a:solidFill>
                  <a:schemeClr val="accent1"/>
                </a:solidFill>
              </a:rPr>
              <a:t>-palveluun.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3344672-820A-4ED8-8973-5D065B715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22140" y="1138518"/>
            <a:ext cx="4657725" cy="26479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E70E47E9-394E-4240-9B77-8DFC26095CE1}"/>
              </a:ext>
            </a:extLst>
          </p:cNvPr>
          <p:cNvSpPr txBox="1"/>
          <p:nvPr userDrawn="1"/>
        </p:nvSpPr>
        <p:spPr>
          <a:xfrm>
            <a:off x="6340631" y="4015425"/>
            <a:ext cx="51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400" dirty="0">
                <a:solidFill>
                  <a:schemeClr val="accent1"/>
                </a:solidFill>
              </a:rPr>
              <a:t>3.</a:t>
            </a:r>
            <a:endParaRPr lang="fi-FI" sz="2400" dirty="0"/>
          </a:p>
        </p:txBody>
      </p:sp>
      <p:pic>
        <p:nvPicPr>
          <p:cNvPr id="13" name="Kuva 12" descr="Muuta sinisellä tai punaisella taustalla oleva linkki leipätekstin väriseksi.">
            <a:extLst>
              <a:ext uri="{FF2B5EF4-FFF2-40B4-BE49-F238E27FC236}">
                <a16:creationId xmlns:a16="http://schemas.microsoft.com/office/drawing/2014/main" id="{D2B6D940-B938-4271-9C07-5CADEEE534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865002" y="4129411"/>
            <a:ext cx="4572000" cy="161668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9B09BF67-18C8-D74C-8C94-1D3A26D50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829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taustakuvalla">
    <p:bg>
      <p:bgPr>
        <a:solidFill>
          <a:srgbClr val="63B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0304727-10FC-554E-A6A8-DB7D4D80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778156"/>
            <a:ext cx="7749541" cy="3420000"/>
          </a:xfrm>
          <a:prstGeom prst="rect">
            <a:avLst/>
          </a:prstGeom>
          <a:solidFill>
            <a:srgbClr val="00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18CBD2-E2D9-8246-BE83-C553D7522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86" y="1912620"/>
            <a:ext cx="6791274" cy="2007303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34DD9FC-47D7-48AE-BAAB-66ECC97F0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00" y="4076699"/>
            <a:ext cx="6791274" cy="9997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 err="1"/>
              <a:t>Presentoija</a:t>
            </a:r>
            <a:r>
              <a:rPr lang="en-US" dirty="0"/>
              <a:t>, </a:t>
            </a:r>
            <a:r>
              <a:rPr lang="en-US" dirty="0" err="1"/>
              <a:t>aika</a:t>
            </a:r>
            <a:r>
              <a:rPr lang="en-US" dirty="0"/>
              <a:t>, </a:t>
            </a:r>
            <a:r>
              <a:rPr lang="en-US" dirty="0" err="1"/>
              <a:t>paikka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51603C-AC20-9B48-B36D-98E17402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E6663AB-A462-B34C-A285-C0F94EFD9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39FD0-E638-5F49-B0EF-22D9623DF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B2B79-11FD-944B-A963-67752CC2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F0FB5DC-8F75-452B-B202-FF963470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palsta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8BD05DF-C933-6F4E-B54C-8EC741E57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10509982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B0F-1C8A-0F4E-A56A-C944E46ED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7" y="1825624"/>
            <a:ext cx="5181600" cy="41179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CCA58-AD67-EA4F-A4FA-99791451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308" y="1825537"/>
            <a:ext cx="5181600" cy="4118062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D7F2BE6-A0EE-254C-A680-A0F9A73C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E2F13-A82A-0A4B-8585-9BF9E5C68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79709-C1B2-234A-869F-2AF3589D0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29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palsta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CECABA0-0855-DA4B-B5AD-9F705EBA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10513568" cy="1325563"/>
          </a:xfrm>
        </p:spPr>
        <p:txBody>
          <a:bodyPr anchor="b" anchorCtr="0"/>
          <a:lstStyle>
            <a:lvl1pPr>
              <a:defRPr b="1">
                <a:solidFill>
                  <a:srgbClr val="0065A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B0F-1C8A-0F4E-A56A-C944E46ED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7" y="1825624"/>
            <a:ext cx="5181600" cy="4117975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CCA58-AD67-EA4F-A4FA-99791451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050" y="1825537"/>
            <a:ext cx="5185444" cy="4118062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1250A-507C-0541-83DD-0C646C2F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E2F13-A82A-0A4B-8585-9BF9E5C68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79709-C1B2-234A-869F-2AF3589D0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864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palsta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BDCA2BF-29E1-0944-A8ED-7215373BE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10509982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95E20C-F870-134F-AA4A-F29890BA7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7" y="1825624"/>
            <a:ext cx="5181600" cy="41179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3B3DBE9-F0BE-BC41-AEB7-4103BF893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308" y="1825537"/>
            <a:ext cx="5181600" cy="4118062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993F0CB-73A3-7C43-91FB-C5CC65612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197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C05B-83EB-664F-8202-6DB1FEB7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9823178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825625"/>
            <a:ext cx="9823178" cy="41179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993F0CB-73A3-7C43-91FB-C5CC6561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26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C05B-83EB-664F-8202-6DB1FEB7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9823178" cy="132556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825625"/>
            <a:ext cx="9823178" cy="411797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09EE59DA-6813-CE4E-B973-D7B64049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351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E6856-4C57-B440-B26E-DB1A92D4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7B4C7-AE40-D24D-8781-74BC86E9E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fi-FI"/>
              <a:t>Muokkaa tekstin perustyylejäinen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9930A-31DF-A244-A64E-E4D43F6C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3069" y="6372529"/>
            <a:ext cx="4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5A1"/>
                </a:solidFill>
              </a:defRPr>
            </a:lvl1pPr>
          </a:lstStyle>
          <a:p>
            <a:fld id="{7C9DB053-BC39-5645-941A-EDB0DEC7708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4078B-0E7E-B142-878E-12692353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65A1"/>
                </a:solidFill>
              </a:defRPr>
            </a:lvl1pPr>
          </a:lstStyle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4AB7-FB4C-C940-B0FD-45D285F3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5A1"/>
                </a:solidFill>
              </a:defRPr>
            </a:lvl1pPr>
          </a:lstStyle>
          <a:p>
            <a:r>
              <a:rPr lang="fi-FI"/>
              <a:t>4th June 2021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87D618E-5229-4856-A8E0-A2A6EE8E4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9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4" r:id="rId2"/>
    <p:sldLayoutId id="2147483778" r:id="rId3"/>
    <p:sldLayoutId id="2147483749" r:id="rId4"/>
    <p:sldLayoutId id="2147483751" r:id="rId5"/>
    <p:sldLayoutId id="2147483750" r:id="rId6"/>
    <p:sldLayoutId id="2147483752" r:id="rId7"/>
    <p:sldLayoutId id="2147483753" r:id="rId8"/>
    <p:sldLayoutId id="2147483755" r:id="rId9"/>
    <p:sldLayoutId id="2147483757" r:id="rId10"/>
    <p:sldLayoutId id="2147483756" r:id="rId11"/>
    <p:sldLayoutId id="2147483758" r:id="rId12"/>
    <p:sldLayoutId id="2147483760" r:id="rId13"/>
    <p:sldLayoutId id="2147483759" r:id="rId14"/>
    <p:sldLayoutId id="2147483761" r:id="rId15"/>
    <p:sldLayoutId id="2147483763" r:id="rId16"/>
    <p:sldLayoutId id="2147483762" r:id="rId17"/>
    <p:sldLayoutId id="2147483764" r:id="rId18"/>
    <p:sldLayoutId id="2147483765" r:id="rId19"/>
    <p:sldLayoutId id="2147483766" r:id="rId20"/>
    <p:sldLayoutId id="2147483767" r:id="rId21"/>
    <p:sldLayoutId id="2147483661" r:id="rId22"/>
    <p:sldLayoutId id="2147483769" r:id="rId23"/>
    <p:sldLayoutId id="2147483777" r:id="rId24"/>
    <p:sldLayoutId id="2147483776" r:id="rId25"/>
    <p:sldLayoutId id="2147483775" r:id="rId26"/>
    <p:sldLayoutId id="2147483770" r:id="rId27"/>
    <p:sldLayoutId id="2147483771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76AEB2-51E6-4B43-BFC1-019E4D45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Hedonic Quality Adjustment-methods compared to bilateral price index numbers: preliminary results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5F3AAF-5696-43B0-8CE1-334EB05D2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Kristiina Nieminen</a:t>
            </a:r>
          </a:p>
          <a:p>
            <a:r>
              <a:rPr lang="fi-FI" dirty="0"/>
              <a:t>UNECE CPI </a:t>
            </a:r>
            <a:r>
              <a:rPr lang="fi-FI" dirty="0" err="1"/>
              <a:t>Expert</a:t>
            </a:r>
            <a:r>
              <a:rPr lang="fi-FI" dirty="0"/>
              <a:t> Group, 4th </a:t>
            </a:r>
            <a:r>
              <a:rPr lang="fi-FI" dirty="0" err="1"/>
              <a:t>June</a:t>
            </a:r>
            <a:r>
              <a:rPr lang="fi-FI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67660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2C778-1480-4556-B30D-B0496CEC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9823178" cy="777875"/>
          </a:xfrm>
        </p:spPr>
        <p:txBody>
          <a:bodyPr/>
          <a:lstStyle/>
          <a:p>
            <a:r>
              <a:rPr lang="fi-FI" dirty="0" err="1"/>
              <a:t>Conclusion</a:t>
            </a:r>
            <a:r>
              <a:rPr lang="fi-FI" dirty="0"/>
              <a:t>, </a:t>
            </a:r>
            <a:r>
              <a:rPr lang="fi-FI" dirty="0" err="1"/>
              <a:t>study</a:t>
            </a:r>
            <a:r>
              <a:rPr lang="fi-FI" dirty="0"/>
              <a:t> 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8F63567-BB75-463D-BC5B-571CE28A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10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317142C-3CFF-4B71-84A0-7579F878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FF9430-745E-420C-8426-CAC45D0A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2C4B706-CBD7-4930-A2C6-D6E41BC1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143001"/>
            <a:ext cx="9823178" cy="5057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err="1"/>
              <a:t>Alcoholic</a:t>
            </a:r>
            <a:r>
              <a:rPr lang="fi-FI" b="1" dirty="0"/>
              <a:t> </a:t>
            </a:r>
            <a:r>
              <a:rPr lang="fi-FI" b="1" dirty="0" err="1"/>
              <a:t>beverages</a:t>
            </a:r>
            <a:endParaRPr lang="fi-FI" b="1" dirty="0"/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Matching-pairs</a:t>
            </a:r>
            <a:r>
              <a:rPr lang="fi-FI" dirty="0"/>
              <a:t> (</a:t>
            </a:r>
            <a:r>
              <a:rPr lang="fi-FI" dirty="0" err="1"/>
              <a:t>by</a:t>
            </a:r>
            <a:r>
              <a:rPr lang="fi-FI" dirty="0"/>
              <a:t> EAN) is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solution</a:t>
            </a:r>
            <a:r>
              <a:rPr lang="fi-FI" dirty="0"/>
              <a:t> for </a:t>
            </a:r>
            <a:r>
              <a:rPr lang="fi-FI" dirty="0" err="1"/>
              <a:t>this</a:t>
            </a:r>
            <a:r>
              <a:rPr lang="fi-FI" dirty="0"/>
              <a:t> data</a:t>
            </a:r>
          </a:p>
          <a:p>
            <a:pPr marL="1085850" lvl="1" indent="-514350">
              <a:buFont typeface="+mj-lt"/>
              <a:buAutoNum type="arabicPeriod"/>
            </a:pPr>
            <a:r>
              <a:rPr lang="fi-FI" dirty="0"/>
              <a:t>It </a:t>
            </a:r>
            <a:r>
              <a:rPr lang="fi-FI" dirty="0" err="1"/>
              <a:t>captures</a:t>
            </a:r>
            <a:r>
              <a:rPr lang="fi-FI" dirty="0"/>
              <a:t> </a:t>
            </a:r>
            <a:r>
              <a:rPr lang="fi-FI" dirty="0" err="1"/>
              <a:t>well</a:t>
            </a:r>
            <a:r>
              <a:rPr lang="fi-FI" dirty="0"/>
              <a:t> </a:t>
            </a:r>
            <a:r>
              <a:rPr lang="fi-FI" dirty="0" err="1"/>
              <a:t>increases</a:t>
            </a:r>
            <a:r>
              <a:rPr lang="fi-FI" dirty="0"/>
              <a:t> of 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rates</a:t>
            </a:r>
            <a:r>
              <a:rPr lang="fi-FI" dirty="0"/>
              <a:t> as </a:t>
            </a:r>
            <a:r>
              <a:rPr lang="fi-FI" dirty="0" err="1"/>
              <a:t>prices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minimally</a:t>
            </a:r>
            <a:r>
              <a:rPr lang="fi-FI" dirty="0"/>
              <a:t> in a </a:t>
            </a:r>
            <a:r>
              <a:rPr lang="fi-FI" dirty="0" err="1"/>
              <a:t>year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basic</a:t>
            </a:r>
            <a:r>
              <a:rPr lang="fi-FI" dirty="0"/>
              <a:t> </a:t>
            </a:r>
            <a:r>
              <a:rPr lang="fi-FI" dirty="0" err="1"/>
              <a:t>index</a:t>
            </a:r>
            <a:r>
              <a:rPr lang="fi-FI" dirty="0"/>
              <a:t> </a:t>
            </a:r>
            <a:r>
              <a:rPr lang="fi-FI" dirty="0" err="1"/>
              <a:t>numbers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contingently</a:t>
            </a:r>
            <a:r>
              <a:rPr lang="fi-FI" dirty="0"/>
              <a:t> </a:t>
            </a:r>
            <a:r>
              <a:rPr lang="fi-FI" dirty="0" err="1"/>
              <a:t>biased</a:t>
            </a:r>
            <a:r>
              <a:rPr lang="fi-FI" dirty="0"/>
              <a:t> </a:t>
            </a:r>
          </a:p>
          <a:p>
            <a:pPr marL="571500" lvl="1" indent="0">
              <a:buNone/>
            </a:pPr>
            <a:r>
              <a:rPr lang="fi-FI" dirty="0"/>
              <a:t>– </a:t>
            </a:r>
            <a:r>
              <a:rPr lang="fi-FI" dirty="0" err="1"/>
              <a:t>also</a:t>
            </a:r>
            <a:r>
              <a:rPr lang="fi-FI" dirty="0"/>
              <a:t> in </a:t>
            </a:r>
            <a:r>
              <a:rPr lang="fi-FI" dirty="0" err="1"/>
              <a:t>this</a:t>
            </a:r>
            <a:r>
              <a:rPr lang="fi-FI" dirty="0"/>
              <a:t> case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basic</a:t>
            </a:r>
            <a:r>
              <a:rPr lang="fi-FI" dirty="0"/>
              <a:t> </a:t>
            </a:r>
            <a:r>
              <a:rPr lang="fi-FI" dirty="0" err="1"/>
              <a:t>averages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good</a:t>
            </a:r>
            <a:r>
              <a:rPr lang="fi-FI" dirty="0"/>
              <a:t> for </a:t>
            </a:r>
            <a:r>
              <a:rPr lang="fi-FI" dirty="0" err="1"/>
              <a:t>measuring</a:t>
            </a:r>
            <a:r>
              <a:rPr lang="fi-FI" dirty="0"/>
              <a:t> </a:t>
            </a:r>
            <a:r>
              <a:rPr lang="fi-FI" dirty="0" err="1"/>
              <a:t>price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quantities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changed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changed</a:t>
            </a:r>
            <a:r>
              <a:rPr lang="fi-FI" dirty="0"/>
              <a:t> </a:t>
            </a:r>
            <a:r>
              <a:rPr lang="fi-FI" dirty="0" err="1"/>
              <a:t>proportionally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 </a:t>
            </a:r>
            <a:r>
              <a:rPr lang="fi-FI" dirty="0" err="1"/>
              <a:t>hedonic</a:t>
            </a:r>
            <a:r>
              <a:rPr lang="fi-FI" dirty="0"/>
              <a:t> </a:t>
            </a:r>
            <a:r>
              <a:rPr lang="fi-FI" dirty="0" err="1"/>
              <a:t>method</a:t>
            </a:r>
            <a:r>
              <a:rPr lang="fi-FI" dirty="0"/>
              <a:t> is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quantities</a:t>
            </a:r>
            <a:r>
              <a:rPr lang="fi-FI" dirty="0"/>
              <a:t> </a:t>
            </a:r>
            <a:r>
              <a:rPr lang="fi-FI" dirty="0" err="1"/>
              <a:t>consumed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linearly</a:t>
            </a:r>
            <a:r>
              <a:rPr lang="fi-FI" dirty="0"/>
              <a:t> </a:t>
            </a:r>
            <a:r>
              <a:rPr lang="fi-FI" dirty="0" err="1"/>
              <a:t>related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437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F1F444-392E-4F61-A64A-205627BD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6"/>
            <a:ext cx="9823178" cy="615950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Objectives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study</a:t>
            </a:r>
            <a:r>
              <a:rPr lang="fi-FI" dirty="0"/>
              <a:t> 2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6467564-7B7F-4914-88D8-C98BFA1D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11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35806A-D470-4692-BC3C-A74BBCF3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4262F8-9F8B-4547-A915-752AF718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35ADEBB-2B33-48F2-B528-934C0595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1143000"/>
            <a:ext cx="10685029" cy="5715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3600" dirty="0" err="1"/>
              <a:t>Test</a:t>
            </a:r>
            <a:r>
              <a:rPr lang="fi-FI" sz="3600" dirty="0"/>
              <a:t> </a:t>
            </a:r>
            <a:r>
              <a:rPr lang="fi-FI" sz="3600" dirty="0" err="1"/>
              <a:t>hedonic</a:t>
            </a:r>
            <a:r>
              <a:rPr lang="fi-FI" sz="3600" dirty="0"/>
              <a:t> </a:t>
            </a:r>
            <a:r>
              <a:rPr lang="fi-FI" sz="3600" dirty="0" err="1"/>
              <a:t>solution</a:t>
            </a:r>
            <a:r>
              <a:rPr lang="fi-FI" sz="3600" dirty="0"/>
              <a:t> for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problem</a:t>
            </a:r>
            <a:r>
              <a:rPr lang="fi-FI" sz="3600" dirty="0"/>
              <a:t> of </a:t>
            </a:r>
            <a:r>
              <a:rPr lang="fi-FI" sz="3600" dirty="0" err="1"/>
              <a:t>overlap</a:t>
            </a:r>
            <a:endParaRPr lang="fi-FI" sz="3600" dirty="0"/>
          </a:p>
          <a:p>
            <a:pPr lvl="1"/>
            <a:r>
              <a:rPr lang="fi-FI" sz="3200" dirty="0" err="1"/>
              <a:t>commodities</a:t>
            </a:r>
            <a:r>
              <a:rPr lang="fi-FI" sz="3200" dirty="0"/>
              <a:t> </a:t>
            </a:r>
            <a:r>
              <a:rPr lang="fi-FI" sz="3200" dirty="0" err="1"/>
              <a:t>having</a:t>
            </a:r>
            <a:r>
              <a:rPr lang="fi-FI" sz="3200" dirty="0"/>
              <a:t> </a:t>
            </a:r>
            <a:r>
              <a:rPr lang="fi-FI" sz="3200" dirty="0" err="1"/>
              <a:t>high</a:t>
            </a:r>
            <a:r>
              <a:rPr lang="fi-FI" sz="3200" dirty="0"/>
              <a:t> </a:t>
            </a:r>
            <a:r>
              <a:rPr lang="fi-FI" sz="3200" dirty="0" err="1"/>
              <a:t>attrition</a:t>
            </a:r>
            <a:r>
              <a:rPr lang="fi-FI" sz="3200" dirty="0"/>
              <a:t> </a:t>
            </a:r>
            <a:r>
              <a:rPr lang="fi-FI" sz="3200" dirty="0" err="1"/>
              <a:t>rate</a:t>
            </a:r>
            <a:r>
              <a:rPr lang="fi-FI" sz="3200" dirty="0"/>
              <a:t>; </a:t>
            </a:r>
            <a:r>
              <a:rPr lang="fi-FI" sz="3200" dirty="0" err="1"/>
              <a:t>new</a:t>
            </a:r>
            <a:r>
              <a:rPr lang="fi-FI" sz="3200" dirty="0"/>
              <a:t> products </a:t>
            </a:r>
            <a:r>
              <a:rPr lang="fi-FI" sz="3200" dirty="0" err="1"/>
              <a:t>enter</a:t>
            </a:r>
            <a:r>
              <a:rPr lang="fi-FI" sz="3200" dirty="0"/>
              <a:t>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markets</a:t>
            </a:r>
            <a:r>
              <a:rPr lang="fi-FI" sz="3200" dirty="0"/>
              <a:t> </a:t>
            </a:r>
            <a:r>
              <a:rPr lang="fi-FI" sz="3200" dirty="0" err="1"/>
              <a:t>while</a:t>
            </a:r>
            <a:r>
              <a:rPr lang="fi-FI" sz="3200" dirty="0"/>
              <a:t> </a:t>
            </a:r>
            <a:r>
              <a:rPr lang="fi-FI" sz="3200" dirty="0" err="1"/>
              <a:t>others</a:t>
            </a:r>
            <a:r>
              <a:rPr lang="fi-FI" sz="3200" dirty="0"/>
              <a:t> </a:t>
            </a:r>
            <a:r>
              <a:rPr lang="fi-FI" sz="3200" dirty="0" err="1"/>
              <a:t>disappear</a:t>
            </a:r>
            <a:endParaRPr lang="fi-FI" sz="3200" dirty="0"/>
          </a:p>
          <a:p>
            <a:pPr lvl="1"/>
            <a:endParaRPr lang="fi-FI" sz="3200" dirty="0"/>
          </a:p>
          <a:p>
            <a:pPr marL="342900" indent="-457200">
              <a:buFont typeface="+mj-lt"/>
              <a:buAutoNum type="arabicPeriod"/>
            </a:pPr>
            <a:r>
              <a:rPr lang="fi-FI" sz="4200" dirty="0" err="1"/>
              <a:t>Hedonic</a:t>
            </a:r>
            <a:r>
              <a:rPr lang="fi-FI" sz="4200" dirty="0"/>
              <a:t> </a:t>
            </a:r>
            <a:r>
              <a:rPr lang="fi-FI" sz="4200" dirty="0" err="1"/>
              <a:t>solution</a:t>
            </a:r>
            <a:r>
              <a:rPr lang="fi-FI" sz="4200" dirty="0"/>
              <a:t> </a:t>
            </a:r>
          </a:p>
          <a:p>
            <a:pPr marL="914400" lvl="1" indent="-457200"/>
            <a:r>
              <a:rPr lang="fi-FI" sz="3600" dirty="0" err="1"/>
              <a:t>semilogarithmic</a:t>
            </a:r>
            <a:r>
              <a:rPr lang="fi-FI" sz="3600" dirty="0"/>
              <a:t> </a:t>
            </a:r>
            <a:r>
              <a:rPr lang="fi-FI" sz="3600" dirty="0" err="1"/>
              <a:t>price</a:t>
            </a:r>
            <a:r>
              <a:rPr lang="fi-FI" sz="3600" dirty="0"/>
              <a:t> </a:t>
            </a:r>
            <a:r>
              <a:rPr lang="fi-FI" sz="3600" dirty="0" err="1"/>
              <a:t>model</a:t>
            </a:r>
            <a:r>
              <a:rPr lang="fi-FI" sz="3600" dirty="0"/>
              <a:t>  </a:t>
            </a:r>
          </a:p>
          <a:p>
            <a:pPr marL="914400" lvl="1" indent="-457200"/>
            <a:r>
              <a:rPr lang="fi-FI" sz="3600" dirty="0" err="1"/>
              <a:t>Quality</a:t>
            </a:r>
            <a:r>
              <a:rPr lang="fi-FI" sz="3600" dirty="0"/>
              <a:t> </a:t>
            </a:r>
            <a:r>
              <a:rPr lang="fi-FI" sz="3600" dirty="0" err="1"/>
              <a:t>characteristic</a:t>
            </a:r>
            <a:r>
              <a:rPr lang="fi-FI" sz="3600" dirty="0"/>
              <a:t>: </a:t>
            </a:r>
          </a:p>
          <a:p>
            <a:pPr marL="1257300" lvl="2" indent="-457200"/>
            <a:r>
              <a:rPr lang="en-US" sz="3200" dirty="0"/>
              <a:t>a life cycle of commodities </a:t>
            </a:r>
            <a:br>
              <a:rPr lang="en-US" sz="3200" dirty="0"/>
            </a:br>
            <a:r>
              <a:rPr lang="en-US" sz="3200" dirty="0"/>
              <a:t>(how many months commodity has been on the markets)</a:t>
            </a:r>
          </a:p>
          <a:p>
            <a:pPr marL="1257300" lvl="2" indent="-457200"/>
            <a:r>
              <a:rPr lang="en-US" sz="3200" dirty="0"/>
              <a:t>the quality of commodities does not change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4200" dirty="0" err="1"/>
              <a:t>Robust</a:t>
            </a:r>
            <a:r>
              <a:rPr lang="fi-FI" sz="4200" dirty="0"/>
              <a:t> </a:t>
            </a:r>
            <a:r>
              <a:rPr lang="fi-FI" sz="4200" dirty="0" err="1"/>
              <a:t>solution</a:t>
            </a:r>
            <a:r>
              <a:rPr lang="fi-FI" sz="4200" dirty="0"/>
              <a:t> </a:t>
            </a:r>
          </a:p>
          <a:p>
            <a:pPr marL="914400" lvl="1" indent="-457200"/>
            <a:r>
              <a:rPr lang="en-US" sz="3600" dirty="0"/>
              <a:t>Homogenous product = detail commodity group broken down by age  </a:t>
            </a:r>
          </a:p>
          <a:p>
            <a:pPr marL="914400" lvl="1" indent="-457200"/>
            <a:r>
              <a:rPr lang="en-US" sz="3600" dirty="0"/>
              <a:t>aggregate prices of each age group into unit prices</a:t>
            </a:r>
          </a:p>
          <a:p>
            <a:pPr marL="1257300" lvl="2" indent="-457200"/>
            <a:endParaRPr lang="fi-FI" sz="3200" dirty="0"/>
          </a:p>
          <a:p>
            <a:pPr lvl="1"/>
            <a:endParaRPr lang="fi-FI" sz="3600" dirty="0"/>
          </a:p>
          <a:p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2303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7C978F-38E5-4828-9388-377DECF0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9823178" cy="663575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Study</a:t>
            </a:r>
            <a:r>
              <a:rPr lang="fi-FI" dirty="0"/>
              <a:t> 2: </a:t>
            </a:r>
            <a:r>
              <a:rPr lang="fi-FI" dirty="0" err="1"/>
              <a:t>Clothes</a:t>
            </a:r>
            <a:r>
              <a:rPr lang="fi-FI" dirty="0"/>
              <a:t> and </a:t>
            </a:r>
            <a:r>
              <a:rPr lang="fi-FI" dirty="0" err="1"/>
              <a:t>shoes</a:t>
            </a:r>
            <a:r>
              <a:rPr lang="fi-FI" dirty="0"/>
              <a:t>-data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47EF8F3-B1F2-49D4-B9A0-F71DCC00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12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DECCD3-8FC5-42CC-8860-B7F32105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EF22F6-886B-46EC-AC3A-BD86E2CE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478FEE3-5FD0-4A61-B9AD-96A07AD79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6" y="1028700"/>
            <a:ext cx="112260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1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5AD17B-E449-441C-8FE3-62DB497A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6"/>
            <a:ext cx="9823178" cy="730250"/>
          </a:xfrm>
        </p:spPr>
        <p:txBody>
          <a:bodyPr>
            <a:normAutofit/>
          </a:bodyPr>
          <a:lstStyle/>
          <a:p>
            <a:r>
              <a:rPr lang="fi-FI" dirty="0" err="1"/>
              <a:t>Bilateral</a:t>
            </a:r>
            <a:r>
              <a:rPr lang="fi-FI" dirty="0"/>
              <a:t> </a:t>
            </a:r>
            <a:r>
              <a:rPr lang="fi-FI" dirty="0" err="1"/>
              <a:t>index</a:t>
            </a:r>
            <a:r>
              <a:rPr lang="fi-FI" dirty="0"/>
              <a:t> </a:t>
            </a:r>
            <a:r>
              <a:rPr lang="fi-FI" dirty="0" err="1"/>
              <a:t>numbers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D75670E-ADA3-4F0F-8CC0-B42A0592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13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197753-A27C-4BFB-A79B-995A32A8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D3276B-5FBB-4027-A3A8-D63614B3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51C12BD-A6A0-4BE5-956F-F9760F37BA13}"/>
              </a:ext>
            </a:extLst>
          </p:cNvPr>
          <p:cNvSpPr txBox="1"/>
          <p:nvPr/>
        </p:nvSpPr>
        <p:spPr>
          <a:xfrm>
            <a:off x="385145" y="5167948"/>
            <a:ext cx="505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Decline of consumption values (RSB) and number of commodities (RSN) in NUTS2 region West-Finland in year 2020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94608A0-53FD-48CE-B2B4-3A4C4A3F2CD5}"/>
              </a:ext>
            </a:extLst>
          </p:cNvPr>
          <p:cNvSpPr txBox="1"/>
          <p:nvPr/>
        </p:nvSpPr>
        <p:spPr>
          <a:xfrm>
            <a:off x="6513401" y="5167948"/>
            <a:ext cx="505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Declining prices by the excellent index numbers. Index series are 2020=1 and NUTS2 region ‘West-Finland’ for clothes</a:t>
            </a:r>
            <a:endParaRPr lang="fi-FI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C56D56B-B594-4B53-8017-681C637A4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B8D338E-A730-4CDF-9BEE-A82A4A597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CBA7487-B2EC-40CB-8BB3-80EC67EC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784" y="992735"/>
            <a:ext cx="5796709" cy="405866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7E2604F-7E1E-4365-87BB-F2BFBEAEC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5" y="987343"/>
            <a:ext cx="5686426" cy="41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8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5AD17B-E449-441C-8FE3-62DB497A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6"/>
            <a:ext cx="9823178" cy="730250"/>
          </a:xfrm>
        </p:spPr>
        <p:txBody>
          <a:bodyPr>
            <a:normAutofit/>
          </a:bodyPr>
          <a:lstStyle/>
          <a:p>
            <a:r>
              <a:rPr lang="fi-FI" dirty="0"/>
              <a:t>Basic </a:t>
            </a:r>
            <a:r>
              <a:rPr lang="fi-FI" dirty="0" err="1"/>
              <a:t>averages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category</a:t>
            </a:r>
            <a:r>
              <a:rPr lang="fi-FI" dirty="0"/>
              <a:t> (KAT9)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D75670E-ADA3-4F0F-8CC0-B42A0592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14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197753-A27C-4BFB-A79B-995A32A8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D3276B-5FBB-4027-A3A8-D63614B3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9CC80E2-0E6C-4BDC-A067-47DE036B3B03}"/>
              </a:ext>
            </a:extLst>
          </p:cNvPr>
          <p:cNvSpPr txBox="1"/>
          <p:nvPr/>
        </p:nvSpPr>
        <p:spPr>
          <a:xfrm>
            <a:off x="492220" y="5141926"/>
            <a:ext cx="5050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Index </a:t>
            </a:r>
            <a:r>
              <a:rPr lang="fi-FI" dirty="0" err="1"/>
              <a:t>series</a:t>
            </a:r>
            <a:r>
              <a:rPr lang="fi-FI" dirty="0"/>
              <a:t> for </a:t>
            </a:r>
            <a:r>
              <a:rPr lang="fi-FI" dirty="0" err="1"/>
              <a:t>old</a:t>
            </a:r>
            <a:r>
              <a:rPr lang="fi-FI" dirty="0"/>
              <a:t> (</a:t>
            </a:r>
            <a:r>
              <a:rPr lang="fi-FI" dirty="0" err="1"/>
              <a:t>yellow</a:t>
            </a:r>
            <a:r>
              <a:rPr lang="fi-FI" dirty="0"/>
              <a:t>) and </a:t>
            </a:r>
            <a:r>
              <a:rPr lang="fi-FI" dirty="0" err="1"/>
              <a:t>new</a:t>
            </a:r>
            <a:r>
              <a:rPr lang="fi-FI" dirty="0"/>
              <a:t> (</a:t>
            </a:r>
            <a:r>
              <a:rPr lang="fi-FI" dirty="0" err="1"/>
              <a:t>blue</a:t>
            </a:r>
            <a:r>
              <a:rPr lang="fi-FI" dirty="0"/>
              <a:t>) </a:t>
            </a:r>
            <a:r>
              <a:rPr lang="fi-FI" dirty="0" err="1"/>
              <a:t>selection</a:t>
            </a:r>
            <a:r>
              <a:rPr lang="fi-FI" dirty="0"/>
              <a:t> of T-</a:t>
            </a:r>
            <a:r>
              <a:rPr lang="fi-FI" dirty="0" err="1"/>
              <a:t>shirts</a:t>
            </a:r>
            <a:r>
              <a:rPr lang="fi-FI" dirty="0"/>
              <a:t>. </a:t>
            </a:r>
            <a:r>
              <a:rPr lang="fi-FI" dirty="0" err="1"/>
              <a:t>Solid</a:t>
            </a:r>
            <a:r>
              <a:rPr lang="fi-FI" dirty="0"/>
              <a:t> </a:t>
            </a:r>
            <a:r>
              <a:rPr lang="fi-FI" dirty="0" err="1"/>
              <a:t>lines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aggregates</a:t>
            </a:r>
            <a:r>
              <a:rPr lang="fi-FI" dirty="0"/>
              <a:t> Törnqvist for </a:t>
            </a:r>
            <a:r>
              <a:rPr lang="fi-FI" dirty="0" err="1"/>
              <a:t>old</a:t>
            </a:r>
            <a:r>
              <a:rPr lang="fi-FI" dirty="0"/>
              <a:t> and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selection</a:t>
            </a:r>
            <a:r>
              <a:rPr lang="fi-FI" dirty="0"/>
              <a:t> of T-</a:t>
            </a:r>
            <a:r>
              <a:rPr lang="fi-FI" dirty="0" err="1"/>
              <a:t>shirts</a:t>
            </a:r>
            <a:r>
              <a:rPr lang="fi-FI" dirty="0"/>
              <a:t>. </a:t>
            </a:r>
            <a:r>
              <a:rPr lang="en-US" dirty="0"/>
              <a:t>The red line one is quality adjusted </a:t>
            </a:r>
            <a:r>
              <a:rPr lang="en-US" dirty="0" err="1"/>
              <a:t>Törnqvist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B06535C-5A7B-468C-8C5D-1CE105CCCD52}"/>
              </a:ext>
            </a:extLst>
          </p:cNvPr>
          <p:cNvSpPr txBox="1"/>
          <p:nvPr/>
        </p:nvSpPr>
        <p:spPr>
          <a:xfrm>
            <a:off x="6815352" y="5310813"/>
            <a:ext cx="5050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commodity</a:t>
            </a:r>
            <a:r>
              <a:rPr lang="fi-FI" dirty="0"/>
              <a:t> </a:t>
            </a:r>
            <a:r>
              <a:rPr lang="fi-FI" dirty="0" err="1"/>
              <a:t>prices</a:t>
            </a:r>
            <a:r>
              <a:rPr lang="fi-FI" dirty="0"/>
              <a:t>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solid</a:t>
            </a:r>
            <a:r>
              <a:rPr lang="fi-FI" dirty="0"/>
              <a:t> </a:t>
            </a:r>
            <a:r>
              <a:rPr lang="en-US" dirty="0"/>
              <a:t>yellow and blue lines represent price profiles for true average prices and red line profile for quality adjusted prices. </a:t>
            </a:r>
            <a:endParaRPr lang="fi-FI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74B49F8-154B-45E0-B0F3-239B521B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1363289"/>
            <a:ext cx="20630975" cy="93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D9ED68A-CEC2-40CF-BADE-9E960434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3771526"/>
            <a:ext cx="20630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FBB844E3-FDE7-4D21-8096-DB84A9147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86" y="1196116"/>
            <a:ext cx="5848692" cy="391558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6F1ED5C0-6C58-41D7-8EDE-49294FF45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890" y="1228512"/>
            <a:ext cx="5559523" cy="38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5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5AD17B-E449-441C-8FE3-62DB497A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9823178" cy="1092199"/>
          </a:xfrm>
        </p:spPr>
        <p:txBody>
          <a:bodyPr>
            <a:normAutofit fontScale="90000"/>
          </a:bodyPr>
          <a:lstStyle/>
          <a:p>
            <a:r>
              <a:rPr lang="en-US" dirty="0"/>
              <a:t>Robust vs Bilateral Analysis: Preliminary Results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D75670E-ADA3-4F0F-8CC0-B42A0592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15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197753-A27C-4BFB-A79B-995A32A8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CPI/Kristiina Nieminen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D3276B-5FBB-4027-A3A8-D63614B3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4th </a:t>
            </a:r>
            <a:r>
              <a:rPr lang="fi-FI" dirty="0" err="1"/>
              <a:t>June</a:t>
            </a:r>
            <a:r>
              <a:rPr lang="fi-FI" dirty="0"/>
              <a:t> 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9CC80E2-0E6C-4BDC-A067-47DE036B3B03}"/>
              </a:ext>
            </a:extLst>
          </p:cNvPr>
          <p:cNvSpPr txBox="1"/>
          <p:nvPr/>
        </p:nvSpPr>
        <p:spPr>
          <a:xfrm>
            <a:off x="796925" y="5210336"/>
            <a:ext cx="505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series for bilateral (doted lines) and robust method (solid lines) in ‘West-Finland’ for</a:t>
            </a:r>
          </a:p>
          <a:p>
            <a:r>
              <a:rPr lang="en-US" dirty="0"/>
              <a:t>clothes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62059E8-1516-43CA-908D-3AEC1E192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21" y="1659833"/>
            <a:ext cx="5458838" cy="365511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4865476-0972-4951-9288-62BB262EF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1620203"/>
            <a:ext cx="5754772" cy="3590133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18AC533C-4A18-4EE7-8395-547DA9C83ACB}"/>
              </a:ext>
            </a:extLst>
          </p:cNvPr>
          <p:cNvSpPr txBox="1"/>
          <p:nvPr/>
        </p:nvSpPr>
        <p:spPr>
          <a:xfrm>
            <a:off x="6454775" y="5210336"/>
            <a:ext cx="505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series for bilateral (doted lines) and robust method (solid lines) in ‘West-Finland’ for</a:t>
            </a:r>
          </a:p>
          <a:p>
            <a:r>
              <a:rPr lang="en-US" dirty="0"/>
              <a:t>shoes and bags </a:t>
            </a:r>
          </a:p>
        </p:txBody>
      </p:sp>
    </p:spTree>
    <p:extLst>
      <p:ext uri="{BB962C8B-B14F-4D97-AF65-F5344CB8AC3E}">
        <p14:creationId xmlns:p14="http://schemas.microsoft.com/office/powerpoint/2010/main" val="347664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2C778-1480-4556-B30D-B0496CEC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9823178" cy="777875"/>
          </a:xfrm>
        </p:spPr>
        <p:txBody>
          <a:bodyPr/>
          <a:lstStyle/>
          <a:p>
            <a:r>
              <a:rPr lang="fi-FI" dirty="0" err="1"/>
              <a:t>Conclusion</a:t>
            </a:r>
            <a:r>
              <a:rPr lang="fi-FI" dirty="0"/>
              <a:t>, </a:t>
            </a:r>
            <a:r>
              <a:rPr lang="fi-FI" dirty="0" err="1"/>
              <a:t>study</a:t>
            </a:r>
            <a:r>
              <a:rPr lang="fi-FI" dirty="0"/>
              <a:t> 2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8F63567-BB75-463D-BC5B-571CE28A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16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317142C-3CFF-4B71-84A0-7579F878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FF9430-745E-420C-8426-CAC45D0A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2C4B706-CBD7-4930-A2C6-D6E41BC1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143001"/>
            <a:ext cx="9823178" cy="5229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 err="1"/>
              <a:t>Clothes</a:t>
            </a:r>
            <a:r>
              <a:rPr lang="fi-FI" b="1" dirty="0"/>
              <a:t> and </a:t>
            </a:r>
            <a:r>
              <a:rPr lang="fi-FI" b="1" dirty="0" err="1"/>
              <a:t>shoes</a:t>
            </a:r>
            <a:endParaRPr lang="fi-FI" b="1" dirty="0"/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Matching-pairs</a:t>
            </a:r>
            <a:r>
              <a:rPr lang="fi-FI" dirty="0"/>
              <a:t> (</a:t>
            </a:r>
            <a:r>
              <a:rPr lang="fi-FI" dirty="0" err="1"/>
              <a:t>by</a:t>
            </a:r>
            <a:r>
              <a:rPr lang="fi-FI" dirty="0"/>
              <a:t> EAN) </a:t>
            </a:r>
            <a:r>
              <a:rPr lang="fi-FI" dirty="0" err="1"/>
              <a:t>fails</a:t>
            </a:r>
            <a:r>
              <a:rPr lang="fi-FI" dirty="0"/>
              <a:t> and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catch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price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 </a:t>
            </a:r>
            <a:r>
              <a:rPr lang="fi-FI" dirty="0" err="1"/>
              <a:t>correctly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Retailer</a:t>
            </a:r>
            <a:r>
              <a:rPr lang="fi-FI" dirty="0"/>
              <a:t> </a:t>
            </a:r>
            <a:r>
              <a:rPr lang="fi-FI" dirty="0" err="1"/>
              <a:t>specific</a:t>
            </a:r>
            <a:r>
              <a:rPr lang="fi-FI" dirty="0"/>
              <a:t> </a:t>
            </a:r>
            <a:r>
              <a:rPr lang="fi-FI" dirty="0" err="1"/>
              <a:t>product</a:t>
            </a:r>
            <a:r>
              <a:rPr lang="fi-FI" dirty="0"/>
              <a:t> </a:t>
            </a:r>
            <a:r>
              <a:rPr lang="fi-FI" dirty="0" err="1"/>
              <a:t>categories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as </a:t>
            </a:r>
            <a:r>
              <a:rPr lang="fi-FI" dirty="0" err="1"/>
              <a:t>homogenous</a:t>
            </a:r>
            <a:r>
              <a:rPr lang="fi-FI" dirty="0"/>
              <a:t> products</a:t>
            </a:r>
          </a:p>
          <a:p>
            <a:pPr marL="1085850" lvl="1" indent="-514350">
              <a:buFont typeface="+mj-lt"/>
              <a:buAutoNum type="arabicPeriod"/>
            </a:pPr>
            <a:r>
              <a:rPr lang="fi-FI" dirty="0" err="1"/>
              <a:t>if</a:t>
            </a:r>
            <a:r>
              <a:rPr lang="fi-FI" dirty="0"/>
              <a:t> it is </a:t>
            </a:r>
            <a:r>
              <a:rPr lang="fi-FI" dirty="0" err="1"/>
              <a:t>sufficiently</a:t>
            </a:r>
            <a:r>
              <a:rPr lang="fi-FI" dirty="0"/>
              <a:t> </a:t>
            </a:r>
            <a:r>
              <a:rPr lang="fi-FI" dirty="0" err="1"/>
              <a:t>detailed</a:t>
            </a:r>
            <a:endParaRPr lang="fi-FI" dirty="0"/>
          </a:p>
          <a:p>
            <a:pPr marL="1085850" lvl="1" indent="-514350">
              <a:buFont typeface="+mj-lt"/>
              <a:buAutoNum type="arabicPeriod"/>
            </a:pPr>
            <a:r>
              <a:rPr lang="fi-FI" dirty="0"/>
              <a:t>If it </a:t>
            </a:r>
            <a:r>
              <a:rPr lang="fi-FI" dirty="0" err="1"/>
              <a:t>remain</a:t>
            </a:r>
            <a:r>
              <a:rPr lang="fi-FI" dirty="0"/>
              <a:t> </a:t>
            </a:r>
            <a:r>
              <a:rPr lang="fi-FI" dirty="0" err="1"/>
              <a:t>unchanged</a:t>
            </a:r>
            <a:r>
              <a:rPr lang="fi-FI" dirty="0"/>
              <a:t> in </a:t>
            </a:r>
            <a:r>
              <a:rPr lang="fi-FI" dirty="0" err="1"/>
              <a:t>time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Quantities</a:t>
            </a:r>
            <a:r>
              <a:rPr lang="fi-FI" dirty="0"/>
              <a:t> and </a:t>
            </a:r>
            <a:r>
              <a:rPr lang="fi-FI" dirty="0" err="1"/>
              <a:t>prices</a:t>
            </a:r>
            <a:r>
              <a:rPr lang="fi-FI" dirty="0"/>
              <a:t> </a:t>
            </a:r>
            <a:r>
              <a:rPr lang="fi-FI" dirty="0" err="1"/>
              <a:t>changes</a:t>
            </a:r>
            <a:r>
              <a:rPr lang="fi-FI" dirty="0"/>
              <a:t> </a:t>
            </a:r>
            <a:r>
              <a:rPr lang="fi-FI" dirty="0" err="1"/>
              <a:t>nearly</a:t>
            </a:r>
            <a:r>
              <a:rPr lang="fi-FI" dirty="0"/>
              <a:t> </a:t>
            </a:r>
            <a:r>
              <a:rPr lang="fi-FI" dirty="0" err="1"/>
              <a:t>hand</a:t>
            </a:r>
            <a:r>
              <a:rPr lang="fi-FI" dirty="0"/>
              <a:t>-in-</a:t>
            </a:r>
            <a:r>
              <a:rPr lang="fi-FI" dirty="0" err="1"/>
              <a:t>hand</a:t>
            </a:r>
            <a:endParaRPr lang="fi-FI" dirty="0"/>
          </a:p>
          <a:p>
            <a:pPr marL="1085850" lvl="1" indent="-514350">
              <a:buFont typeface="+mj-lt"/>
              <a:buAutoNum type="arabicPeriod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basic</a:t>
            </a:r>
            <a:r>
              <a:rPr lang="fi-FI" dirty="0"/>
              <a:t> </a:t>
            </a:r>
            <a:r>
              <a:rPr lang="fi-FI" dirty="0" err="1"/>
              <a:t>averages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good</a:t>
            </a:r>
            <a:r>
              <a:rPr lang="fi-FI" dirty="0"/>
              <a:t> for </a:t>
            </a:r>
            <a:r>
              <a:rPr lang="fi-FI" dirty="0" err="1"/>
              <a:t>measuring</a:t>
            </a:r>
            <a:r>
              <a:rPr lang="fi-FI" dirty="0"/>
              <a:t> </a:t>
            </a:r>
            <a:r>
              <a:rPr lang="fi-FI" dirty="0" err="1"/>
              <a:t>price</a:t>
            </a:r>
            <a:endParaRPr lang="fi-FI" dirty="0"/>
          </a:p>
          <a:p>
            <a:pPr marL="1085850" lvl="1" indent="-514350">
              <a:buFont typeface="+mj-lt"/>
              <a:buAutoNum type="arabicPeriod"/>
            </a:pPr>
            <a:r>
              <a:rPr lang="fi-FI" dirty="0" err="1"/>
              <a:t>Hedonic</a:t>
            </a:r>
            <a:r>
              <a:rPr lang="fi-FI" dirty="0"/>
              <a:t> </a:t>
            </a:r>
            <a:r>
              <a:rPr lang="fi-FI" dirty="0" err="1"/>
              <a:t>methods</a:t>
            </a:r>
            <a:r>
              <a:rPr lang="fi-FI" dirty="0"/>
              <a:t> </a:t>
            </a:r>
            <a:r>
              <a:rPr lang="fi-FI" dirty="0" err="1"/>
              <a:t>might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useful</a:t>
            </a:r>
            <a:r>
              <a:rPr lang="fi-FI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Fashion-dependent</a:t>
            </a:r>
            <a:r>
              <a:rPr lang="fi-FI" dirty="0"/>
              <a:t> products </a:t>
            </a:r>
            <a:r>
              <a:rPr lang="fi-FI" dirty="0" err="1"/>
              <a:t>age</a:t>
            </a:r>
            <a:r>
              <a:rPr lang="fi-FI" dirty="0"/>
              <a:t> at </a:t>
            </a:r>
            <a:r>
              <a:rPr lang="fi-FI" dirty="0" err="1"/>
              <a:t>faster</a:t>
            </a:r>
            <a:r>
              <a:rPr lang="fi-FI" dirty="0"/>
              <a:t> </a:t>
            </a:r>
            <a:r>
              <a:rPr lang="fi-FI" dirty="0" err="1"/>
              <a:t>rate</a:t>
            </a:r>
            <a:r>
              <a:rPr lang="fi-FI" dirty="0"/>
              <a:t> </a:t>
            </a: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remains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</a:p>
          <a:p>
            <a:pPr marL="1085850" lvl="1" indent="-514350">
              <a:buFont typeface="+mj-lt"/>
              <a:buAutoNum type="arabicPeriod"/>
            </a:pPr>
            <a:r>
              <a:rPr lang="fi-FI" dirty="0" err="1"/>
              <a:t>differences</a:t>
            </a:r>
            <a:r>
              <a:rPr lang="fi-FI" dirty="0"/>
              <a:t> in </a:t>
            </a:r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mainly</a:t>
            </a:r>
            <a:r>
              <a:rPr lang="fi-FI" dirty="0"/>
              <a:t> </a:t>
            </a:r>
            <a:r>
              <a:rPr lang="fi-FI" dirty="0" err="1"/>
              <a:t>due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aging</a:t>
            </a:r>
            <a:r>
              <a:rPr lang="fi-FI" dirty="0"/>
              <a:t> of </a:t>
            </a:r>
            <a:r>
              <a:rPr lang="fi-FI" dirty="0" err="1"/>
              <a:t>product</a:t>
            </a:r>
            <a:r>
              <a:rPr lang="fi-FI" dirty="0"/>
              <a:t> &gt;&gt; </a:t>
            </a:r>
            <a:r>
              <a:rPr lang="fi-FI" dirty="0" err="1"/>
              <a:t>product</a:t>
            </a:r>
            <a:r>
              <a:rPr lang="fi-FI" dirty="0"/>
              <a:t> is no </a:t>
            </a:r>
            <a:r>
              <a:rPr lang="fi-FI" dirty="0" err="1"/>
              <a:t>longer</a:t>
            </a:r>
            <a:r>
              <a:rPr lang="fi-FI" dirty="0"/>
              <a:t> of </a:t>
            </a:r>
            <a:r>
              <a:rPr lang="fi-FI" dirty="0" err="1"/>
              <a:t>interest</a:t>
            </a:r>
            <a:r>
              <a:rPr lang="fi-FI" dirty="0"/>
              <a:t> to </a:t>
            </a:r>
            <a:r>
              <a:rPr lang="fi-FI" dirty="0" err="1"/>
              <a:t>customer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0502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2C778-1480-4556-B30D-B0496CEC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9823178" cy="777875"/>
          </a:xfrm>
        </p:spPr>
        <p:txBody>
          <a:bodyPr/>
          <a:lstStyle/>
          <a:p>
            <a:r>
              <a:rPr lang="fi-FI" dirty="0" err="1"/>
              <a:t>Conclusion</a:t>
            </a:r>
            <a:r>
              <a:rPr lang="fi-FI" dirty="0"/>
              <a:t>, </a:t>
            </a:r>
            <a:r>
              <a:rPr lang="fi-FI" dirty="0" err="1"/>
              <a:t>study</a:t>
            </a:r>
            <a:r>
              <a:rPr lang="fi-FI" dirty="0"/>
              <a:t> 2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8F63567-BB75-463D-BC5B-571CE28A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17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317142C-3CFF-4B71-84A0-7579F878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FF9430-745E-420C-8426-CAC45D0A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2C4B706-CBD7-4930-A2C6-D6E41BC1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143001"/>
            <a:ext cx="9823178" cy="5229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err="1"/>
              <a:t>Clothes</a:t>
            </a:r>
            <a:r>
              <a:rPr lang="fi-FI" b="1" dirty="0"/>
              <a:t> and </a:t>
            </a:r>
            <a:r>
              <a:rPr lang="fi-FI" b="1" dirty="0" err="1"/>
              <a:t>shoes</a:t>
            </a:r>
            <a:endParaRPr lang="fi-FI" b="1" dirty="0"/>
          </a:p>
          <a:p>
            <a:pPr marL="0" indent="0">
              <a:buNone/>
            </a:pPr>
            <a:r>
              <a:rPr lang="en-US" dirty="0"/>
              <a:t>we propose two different method based on a price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quality adjustment and hedonic index 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robust compilation strategy based on actual weighted average prices (unit values)</a:t>
            </a:r>
          </a:p>
          <a:p>
            <a:pPr marL="0" indent="0">
              <a:buNone/>
            </a:pPr>
            <a:r>
              <a:rPr lang="en-US" dirty="0"/>
              <a:t>Both methods gives equal results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/>
              <a:t>e </a:t>
            </a:r>
            <a:r>
              <a:rPr lang="en-US" dirty="0"/>
              <a:t>select a robust compilation strategy because </a:t>
            </a:r>
          </a:p>
          <a:p>
            <a:r>
              <a:rPr lang="en-US" dirty="0"/>
              <a:t>This method totally removes the price effects of ages of ranges between base and observation period</a:t>
            </a:r>
          </a:p>
          <a:p>
            <a:r>
              <a:rPr lang="en-US" dirty="0"/>
              <a:t>this method is extremely simple and efficient for commodities having short life cycle.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877142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913ABD-F646-4B02-8A79-DA9A9FA2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F8FE01-628A-479C-BF7B-2F5958665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/>
              <a:t>Kristiina</a:t>
            </a:r>
            <a:r>
              <a:rPr lang="fi-FI" dirty="0"/>
              <a:t>.nieminen@stat.fi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11DDCC5-74AE-4CD0-96B6-11103469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18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991DA5-AED4-46FB-84A3-3F0C39250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16FB91E-6949-49FE-8107-33EF5849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021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B44930-E8B5-408C-BAC4-AA1387F6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6"/>
            <a:ext cx="9823178" cy="445366"/>
          </a:xfrm>
        </p:spPr>
        <p:txBody>
          <a:bodyPr>
            <a:normAutofit fontScale="90000"/>
          </a:bodyPr>
          <a:lstStyle/>
          <a:p>
            <a:r>
              <a:rPr lang="fi-FI" dirty="0"/>
              <a:t>Content	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0AAAFEE-9672-40D9-97BA-C37818B6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9322269-A5F2-44DA-BAD5-527C2CF9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2C8C79-7C04-4FFF-87FD-CAF3D31B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484323-31AF-4A84-95F7-1726DC32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007918"/>
            <a:ext cx="9823178" cy="5484957"/>
          </a:xfrm>
        </p:spPr>
        <p:txBody>
          <a:bodyPr>
            <a:normAutofit/>
          </a:bodyPr>
          <a:lstStyle/>
          <a:p>
            <a:r>
              <a:rPr lang="fi-FI" dirty="0"/>
              <a:t>Project </a:t>
            </a:r>
            <a:r>
              <a:rPr lang="fi-FI" dirty="0" err="1"/>
              <a:t>group</a:t>
            </a:r>
            <a:endParaRPr lang="fi-FI" dirty="0"/>
          </a:p>
          <a:p>
            <a:r>
              <a:rPr lang="fi-FI" dirty="0" err="1"/>
              <a:t>Background</a:t>
            </a:r>
            <a:endParaRPr lang="fi-FI" dirty="0"/>
          </a:p>
          <a:p>
            <a:r>
              <a:rPr lang="fi-FI" dirty="0" err="1"/>
              <a:t>Objectives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studies</a:t>
            </a:r>
            <a:r>
              <a:rPr lang="fi-FI" dirty="0"/>
              <a:t> </a:t>
            </a:r>
          </a:p>
          <a:p>
            <a:r>
              <a:rPr lang="fi-FI" dirty="0" err="1"/>
              <a:t>Study</a:t>
            </a:r>
            <a:r>
              <a:rPr lang="fi-FI" dirty="0"/>
              <a:t> 1</a:t>
            </a:r>
          </a:p>
          <a:p>
            <a:pPr lvl="1"/>
            <a:r>
              <a:rPr lang="fi-FI" dirty="0" err="1"/>
              <a:t>Testdata</a:t>
            </a:r>
            <a:r>
              <a:rPr lang="fi-FI" dirty="0"/>
              <a:t>: </a:t>
            </a:r>
            <a:r>
              <a:rPr lang="fi-FI" dirty="0" err="1"/>
              <a:t>alcoholic</a:t>
            </a:r>
            <a:r>
              <a:rPr lang="fi-FI" dirty="0"/>
              <a:t> </a:t>
            </a:r>
            <a:r>
              <a:rPr lang="fi-FI" dirty="0" err="1"/>
              <a:t>beverages</a:t>
            </a:r>
            <a:endParaRPr lang="fi-FI" dirty="0"/>
          </a:p>
          <a:p>
            <a:pPr lvl="1"/>
            <a:r>
              <a:rPr lang="fi-FI" dirty="0" err="1"/>
              <a:t>Results</a:t>
            </a:r>
            <a:endParaRPr lang="fi-FI" dirty="0"/>
          </a:p>
          <a:p>
            <a:pPr lvl="1"/>
            <a:r>
              <a:rPr lang="fi-FI" dirty="0" err="1"/>
              <a:t>Conclusions</a:t>
            </a:r>
            <a:endParaRPr lang="fi-FI" dirty="0"/>
          </a:p>
          <a:p>
            <a:r>
              <a:rPr lang="fi-FI" dirty="0" err="1"/>
              <a:t>Study</a:t>
            </a:r>
            <a:r>
              <a:rPr lang="fi-FI" dirty="0"/>
              <a:t> 2</a:t>
            </a:r>
          </a:p>
          <a:p>
            <a:pPr lvl="1"/>
            <a:r>
              <a:rPr lang="fi-FI" dirty="0" err="1"/>
              <a:t>Testdata</a:t>
            </a:r>
            <a:r>
              <a:rPr lang="fi-FI" dirty="0"/>
              <a:t>: </a:t>
            </a:r>
            <a:r>
              <a:rPr lang="fi-FI" dirty="0" err="1"/>
              <a:t>clothes</a:t>
            </a:r>
            <a:r>
              <a:rPr lang="fi-FI" dirty="0"/>
              <a:t> and </a:t>
            </a:r>
            <a:r>
              <a:rPr lang="fi-FI" dirty="0" err="1"/>
              <a:t>shoes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Results</a:t>
            </a:r>
            <a:endParaRPr lang="fi-FI" dirty="0"/>
          </a:p>
          <a:p>
            <a:pPr lvl="1"/>
            <a:r>
              <a:rPr lang="fi-FI" dirty="0" err="1"/>
              <a:t>Conclusions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371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211337-FBB1-4AE7-A732-E28F4D4F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6"/>
            <a:ext cx="9823178" cy="800484"/>
          </a:xfrm>
        </p:spPr>
        <p:txBody>
          <a:bodyPr/>
          <a:lstStyle/>
          <a:p>
            <a:r>
              <a:rPr lang="fi-FI" dirty="0"/>
              <a:t>Project </a:t>
            </a:r>
            <a:r>
              <a:rPr lang="fi-FI" dirty="0" err="1"/>
              <a:t>group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2F4FF04-95E9-45B2-AF78-36D9CE6A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642132-64A8-4751-9F5E-53952D69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98AFEB-8809-4E66-AFC8-D1A20422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AA781AD-5A1D-4CF0-A21A-B14962E3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370012"/>
            <a:ext cx="9823178" cy="4117975"/>
          </a:xfrm>
        </p:spPr>
        <p:txBody>
          <a:bodyPr>
            <a:normAutofit/>
          </a:bodyPr>
          <a:lstStyle/>
          <a:p>
            <a:r>
              <a:rPr lang="fi-FI" dirty="0"/>
              <a:t>Antti Suoperä, </a:t>
            </a:r>
            <a:r>
              <a:rPr lang="fi-FI" dirty="0" err="1"/>
              <a:t>methodologist</a:t>
            </a:r>
            <a:endParaRPr lang="fi-FI" dirty="0"/>
          </a:p>
          <a:p>
            <a:r>
              <a:rPr lang="fi-FI" dirty="0"/>
              <a:t>Hannele Markkanen, </a:t>
            </a:r>
            <a:r>
              <a:rPr lang="fi-FI" dirty="0" err="1"/>
              <a:t>economist</a:t>
            </a:r>
            <a:endParaRPr lang="fi-FI" dirty="0"/>
          </a:p>
          <a:p>
            <a:r>
              <a:rPr lang="fi-FI" dirty="0"/>
              <a:t>Satu Montonen, </a:t>
            </a:r>
            <a:r>
              <a:rPr lang="fi-FI" dirty="0" err="1"/>
              <a:t>mathematician</a:t>
            </a:r>
            <a:endParaRPr lang="fi-FI" dirty="0"/>
          </a:p>
          <a:p>
            <a:r>
              <a:rPr lang="fi-FI" dirty="0"/>
              <a:t>Kristiina Nieminen,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leader</a:t>
            </a:r>
            <a:endParaRPr lang="fi-FI" dirty="0"/>
          </a:p>
          <a:p>
            <a:endParaRPr lang="fi-FI" dirty="0"/>
          </a:p>
          <a:p>
            <a:r>
              <a:rPr lang="fi-FI" sz="1300" dirty="0"/>
              <a:t>EU-</a:t>
            </a:r>
            <a:r>
              <a:rPr lang="fi-FI" sz="1300" dirty="0" err="1"/>
              <a:t>grant</a:t>
            </a:r>
            <a:r>
              <a:rPr lang="fi-FI" sz="1300" dirty="0"/>
              <a:t> </a:t>
            </a:r>
            <a:r>
              <a:rPr lang="fi-FI" sz="1300" dirty="0" err="1"/>
              <a:t>aggreement</a:t>
            </a:r>
            <a:r>
              <a:rPr lang="fi-FI" sz="1300" dirty="0"/>
              <a:t> no 885851, 2019-FI-B4469-PRICE – New </a:t>
            </a:r>
            <a:r>
              <a:rPr lang="fi-FI" sz="1300" dirty="0" err="1"/>
              <a:t>methodologies</a:t>
            </a:r>
            <a:r>
              <a:rPr lang="fi-FI" sz="1300" dirty="0"/>
              <a:t> for HICP</a:t>
            </a:r>
          </a:p>
        </p:txBody>
      </p:sp>
    </p:spTree>
    <p:extLst>
      <p:ext uri="{BB962C8B-B14F-4D97-AF65-F5344CB8AC3E}">
        <p14:creationId xmlns:p14="http://schemas.microsoft.com/office/powerpoint/2010/main" val="157489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54290F-FF3E-4341-A759-9E069E08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9823178" cy="551857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Background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639A741-8D86-4F56-B887-22DD5604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CBFDF07-299F-45BD-9B9D-0108DD2D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4AF7D0-893A-4590-AFE0-501733D0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F779157-0156-44AA-8086-AF15E189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066800"/>
            <a:ext cx="10975974" cy="5521036"/>
          </a:xfrm>
        </p:spPr>
        <p:txBody>
          <a:bodyPr>
            <a:noAutofit/>
          </a:bodyPr>
          <a:lstStyle/>
          <a:p>
            <a:r>
              <a:rPr lang="fi-FI" sz="3000" dirty="0" err="1"/>
              <a:t>introduced</a:t>
            </a:r>
            <a:r>
              <a:rPr lang="fi-FI" sz="3000" dirty="0"/>
              <a:t> </a:t>
            </a:r>
            <a:r>
              <a:rPr lang="fi-FI" sz="3000" dirty="0" err="1"/>
              <a:t>several</a:t>
            </a:r>
            <a:r>
              <a:rPr lang="fi-FI" sz="3000" dirty="0"/>
              <a:t> </a:t>
            </a:r>
            <a:r>
              <a:rPr lang="fi-FI" sz="3000" dirty="0" err="1"/>
              <a:t>scanner</a:t>
            </a:r>
            <a:r>
              <a:rPr lang="fi-FI" sz="3000" dirty="0"/>
              <a:t>-dataset to CPI </a:t>
            </a:r>
            <a:r>
              <a:rPr lang="fi-FI" sz="3000" dirty="0" err="1"/>
              <a:t>since</a:t>
            </a:r>
            <a:r>
              <a:rPr lang="fi-FI" sz="3000" dirty="0"/>
              <a:t> 2017</a:t>
            </a:r>
          </a:p>
          <a:p>
            <a:r>
              <a:rPr lang="fi-FI" sz="3000" dirty="0" err="1"/>
              <a:t>Identified</a:t>
            </a:r>
            <a:r>
              <a:rPr lang="fi-FI" sz="3000" dirty="0"/>
              <a:t> </a:t>
            </a:r>
            <a:r>
              <a:rPr lang="fi-FI" sz="3000" dirty="0" err="1"/>
              <a:t>challenges</a:t>
            </a:r>
            <a:r>
              <a:rPr lang="fi-FI" sz="3000" dirty="0"/>
              <a:t> in </a:t>
            </a:r>
            <a:r>
              <a:rPr lang="fi-FI" sz="3000" dirty="0" err="1"/>
              <a:t>scanner</a:t>
            </a:r>
            <a:r>
              <a:rPr lang="fi-FI" sz="3000" dirty="0"/>
              <a:t>-data: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600" dirty="0" err="1"/>
              <a:t>Lifecycle</a:t>
            </a:r>
            <a:r>
              <a:rPr lang="fi-FI" sz="2600" dirty="0"/>
              <a:t> of products </a:t>
            </a:r>
            <a:r>
              <a:rPr lang="fi-FI" sz="2600" dirty="0" err="1"/>
              <a:t>varies</a:t>
            </a:r>
            <a:endParaRPr lang="fi-FI" sz="2600" dirty="0"/>
          </a:p>
          <a:p>
            <a:pPr marL="1257300" lvl="2" indent="-457200"/>
            <a:r>
              <a:rPr lang="fi-FI" sz="2200" dirty="0"/>
              <a:t>Some products ”</a:t>
            </a:r>
            <a:r>
              <a:rPr lang="fi-FI" sz="2200" dirty="0" err="1"/>
              <a:t>age</a:t>
            </a:r>
            <a:r>
              <a:rPr lang="fi-FI" sz="2200" dirty="0"/>
              <a:t>” </a:t>
            </a:r>
            <a:r>
              <a:rPr lang="fi-FI" sz="2200" dirty="0" err="1"/>
              <a:t>faster</a:t>
            </a:r>
            <a:r>
              <a:rPr lang="fi-FI" sz="2200" dirty="0"/>
              <a:t> </a:t>
            </a:r>
            <a:r>
              <a:rPr lang="fi-FI" sz="2200" dirty="0" err="1"/>
              <a:t>due</a:t>
            </a:r>
            <a:r>
              <a:rPr lang="fi-FI" sz="2200" dirty="0"/>
              <a:t> to </a:t>
            </a:r>
            <a:r>
              <a:rPr lang="fi-FI" sz="2200" dirty="0" err="1"/>
              <a:t>changes</a:t>
            </a:r>
            <a:r>
              <a:rPr lang="fi-FI" sz="2200" dirty="0"/>
              <a:t> in </a:t>
            </a:r>
            <a:r>
              <a:rPr lang="fi-FI" sz="2200" dirty="0" err="1"/>
              <a:t>fashion</a:t>
            </a:r>
            <a:r>
              <a:rPr lang="fi-FI" sz="2200" dirty="0"/>
              <a:t> </a:t>
            </a:r>
            <a:r>
              <a:rPr lang="fi-FI" sz="2200" dirty="0" err="1"/>
              <a:t>or</a:t>
            </a:r>
            <a:r>
              <a:rPr lang="fi-FI" sz="2200" dirty="0"/>
              <a:t> </a:t>
            </a:r>
            <a:r>
              <a:rPr lang="fi-FI" sz="2200" dirty="0" err="1"/>
              <a:t>season</a:t>
            </a:r>
            <a:endParaRPr lang="fi-FI" sz="2200" dirty="0"/>
          </a:p>
          <a:p>
            <a:pPr marL="914400" lvl="1" indent="-457200">
              <a:buFont typeface="+mj-lt"/>
              <a:buAutoNum type="arabicPeriod"/>
            </a:pPr>
            <a:r>
              <a:rPr lang="fi-FI" sz="2600" dirty="0" err="1"/>
              <a:t>Consumption</a:t>
            </a:r>
            <a:r>
              <a:rPr lang="fi-FI" sz="2600" dirty="0"/>
              <a:t> </a:t>
            </a:r>
            <a:r>
              <a:rPr lang="fi-FI" sz="2600" dirty="0" err="1"/>
              <a:t>changes</a:t>
            </a:r>
            <a:r>
              <a:rPr lang="fi-FI" sz="2600" dirty="0"/>
              <a:t> </a:t>
            </a:r>
            <a:r>
              <a:rPr lang="fi-FI" sz="2600" dirty="0" err="1"/>
              <a:t>within</a:t>
            </a:r>
            <a:r>
              <a:rPr lang="fi-FI" sz="2600" dirty="0"/>
              <a:t> a </a:t>
            </a:r>
            <a:r>
              <a:rPr lang="fi-FI" sz="2600" dirty="0" err="1"/>
              <a:t>year</a:t>
            </a:r>
            <a:r>
              <a:rPr lang="fi-FI" sz="2600" dirty="0"/>
              <a:t> </a:t>
            </a:r>
          </a:p>
          <a:p>
            <a:pPr marL="1257300" lvl="2" indent="-457200"/>
            <a:r>
              <a:rPr lang="fi-FI" sz="2200" dirty="0" err="1"/>
              <a:t>Customer</a:t>
            </a:r>
            <a:r>
              <a:rPr lang="fi-FI" sz="2200" dirty="0"/>
              <a:t> </a:t>
            </a:r>
            <a:r>
              <a:rPr lang="fi-FI" sz="2200" dirty="0" err="1"/>
              <a:t>habits</a:t>
            </a:r>
            <a:r>
              <a:rPr lang="fi-FI" sz="2200" dirty="0"/>
              <a:t> (</a:t>
            </a:r>
            <a:r>
              <a:rPr lang="fi-FI" sz="2200" dirty="0" err="1"/>
              <a:t>Christmas</a:t>
            </a:r>
            <a:r>
              <a:rPr lang="fi-FI" sz="2200" dirty="0"/>
              <a:t>, </a:t>
            </a:r>
            <a:r>
              <a:rPr lang="fi-FI" sz="2200" dirty="0" err="1"/>
              <a:t>Easter</a:t>
            </a:r>
            <a:r>
              <a:rPr lang="fi-FI" sz="2200" dirty="0"/>
              <a:t>…), </a:t>
            </a:r>
            <a:r>
              <a:rPr lang="fi-FI" sz="2200" dirty="0" err="1"/>
              <a:t>Availability</a:t>
            </a:r>
            <a:r>
              <a:rPr lang="fi-FI" sz="2200" dirty="0"/>
              <a:t> of products (</a:t>
            </a:r>
            <a:r>
              <a:rPr lang="fi-FI" sz="2200" dirty="0" err="1"/>
              <a:t>seasonality</a:t>
            </a:r>
            <a:r>
              <a:rPr lang="fi-FI" sz="2200" dirty="0"/>
              <a:t>, </a:t>
            </a:r>
            <a:r>
              <a:rPr lang="fi-FI" sz="2200" dirty="0" err="1"/>
              <a:t>problems</a:t>
            </a:r>
            <a:r>
              <a:rPr lang="fi-FI" sz="2200" dirty="0"/>
              <a:t> </a:t>
            </a:r>
            <a:r>
              <a:rPr lang="fi-FI" sz="2200" dirty="0" err="1"/>
              <a:t>with</a:t>
            </a:r>
            <a:r>
              <a:rPr lang="fi-FI" sz="2200" dirty="0"/>
              <a:t> </a:t>
            </a:r>
            <a:r>
              <a:rPr lang="fi-FI" sz="2200" dirty="0" err="1"/>
              <a:t>imports</a:t>
            </a:r>
            <a:r>
              <a:rPr lang="fi-FI" sz="2200" dirty="0"/>
              <a:t>, COVID19 pandemia…)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600" dirty="0"/>
              <a:t>Product </a:t>
            </a:r>
            <a:r>
              <a:rPr lang="fi-FI" sz="2600" dirty="0" err="1"/>
              <a:t>quality</a:t>
            </a:r>
            <a:r>
              <a:rPr lang="fi-FI" sz="2600" dirty="0"/>
              <a:t> </a:t>
            </a:r>
            <a:r>
              <a:rPr lang="fi-FI" sz="2600" dirty="0" err="1"/>
              <a:t>changes</a:t>
            </a:r>
            <a:r>
              <a:rPr lang="fi-FI" sz="2600" dirty="0"/>
              <a:t> in </a:t>
            </a:r>
            <a:r>
              <a:rPr lang="fi-FI" sz="2600" dirty="0" err="1"/>
              <a:t>time</a:t>
            </a:r>
            <a:r>
              <a:rPr lang="fi-FI" sz="2600" dirty="0"/>
              <a:t> </a:t>
            </a:r>
            <a:r>
              <a:rPr lang="fi-FI" sz="2600" dirty="0" err="1"/>
              <a:t>due</a:t>
            </a:r>
            <a:r>
              <a:rPr lang="fi-FI" sz="2600" dirty="0"/>
              <a:t> to </a:t>
            </a:r>
            <a:r>
              <a:rPr lang="fi-FI" sz="2600" dirty="0" err="1"/>
              <a:t>technical</a:t>
            </a:r>
            <a:r>
              <a:rPr lang="fi-FI" sz="2600" dirty="0"/>
              <a:t> </a:t>
            </a:r>
            <a:r>
              <a:rPr lang="fi-FI" sz="2600" dirty="0" err="1"/>
              <a:t>development</a:t>
            </a:r>
            <a:endParaRPr lang="fi-FI" sz="2600" dirty="0"/>
          </a:p>
          <a:p>
            <a:pPr marL="0" indent="0">
              <a:buNone/>
            </a:pPr>
            <a:r>
              <a:rPr lang="fi-FI" sz="3000" dirty="0" err="1"/>
              <a:t>So</a:t>
            </a:r>
            <a:r>
              <a:rPr lang="fi-FI" sz="3000" dirty="0"/>
              <a:t> </a:t>
            </a:r>
            <a:r>
              <a:rPr lang="fi-FI" sz="3000" dirty="0" err="1"/>
              <a:t>we</a:t>
            </a:r>
            <a:r>
              <a:rPr lang="fi-FI" sz="3000" dirty="0"/>
              <a:t> </a:t>
            </a:r>
            <a:r>
              <a:rPr lang="fi-FI" sz="3000" dirty="0" err="1"/>
              <a:t>investigated</a:t>
            </a:r>
            <a:r>
              <a:rPr lang="fi-FI" sz="3000" dirty="0"/>
              <a:t> </a:t>
            </a:r>
            <a:r>
              <a:rPr lang="fi-FI" sz="3000" dirty="0" err="1"/>
              <a:t>applicable</a:t>
            </a:r>
            <a:r>
              <a:rPr lang="fi-FI" sz="3000" dirty="0"/>
              <a:t> </a:t>
            </a:r>
            <a:r>
              <a:rPr lang="fi-FI" sz="3000" dirty="0" err="1"/>
              <a:t>solution</a:t>
            </a:r>
            <a:r>
              <a:rPr lang="fi-FI" sz="3000" dirty="0"/>
              <a:t> for </a:t>
            </a:r>
            <a:r>
              <a:rPr lang="fi-FI" sz="3000" dirty="0" err="1"/>
              <a:t>commodity</a:t>
            </a:r>
            <a:r>
              <a:rPr lang="fi-FI" sz="3000" dirty="0"/>
              <a:t> </a:t>
            </a:r>
            <a:r>
              <a:rPr lang="fi-FI" sz="3000" dirty="0" err="1"/>
              <a:t>groups</a:t>
            </a:r>
            <a:r>
              <a:rPr lang="fi-FI" sz="3000" dirty="0"/>
              <a:t> </a:t>
            </a:r>
            <a:r>
              <a:rPr lang="fi-FI" sz="3000" dirty="0" err="1"/>
              <a:t>having</a:t>
            </a:r>
            <a:endParaRPr lang="fi-FI" sz="3000" dirty="0"/>
          </a:p>
          <a:p>
            <a:pPr lvl="1"/>
            <a:r>
              <a:rPr lang="fi-FI" sz="2800" dirty="0" err="1"/>
              <a:t>High</a:t>
            </a:r>
            <a:r>
              <a:rPr lang="fi-FI" sz="2800" dirty="0"/>
              <a:t> </a:t>
            </a:r>
            <a:r>
              <a:rPr lang="fi-FI" sz="2800" dirty="0" err="1"/>
              <a:t>attrition</a:t>
            </a:r>
            <a:r>
              <a:rPr lang="fi-FI" sz="2800" dirty="0"/>
              <a:t> </a:t>
            </a:r>
            <a:r>
              <a:rPr lang="fi-FI" sz="2800" dirty="0" err="1"/>
              <a:t>rate</a:t>
            </a:r>
            <a:endParaRPr lang="fi-FI" sz="2800" dirty="0"/>
          </a:p>
          <a:p>
            <a:pPr lvl="1"/>
            <a:r>
              <a:rPr lang="fi-FI" sz="2600" dirty="0" err="1"/>
              <a:t>High</a:t>
            </a:r>
            <a:r>
              <a:rPr lang="fi-FI" sz="2600" dirty="0"/>
              <a:t> </a:t>
            </a:r>
            <a:r>
              <a:rPr lang="fi-FI" sz="2800" dirty="0" err="1"/>
              <a:t>changes</a:t>
            </a:r>
            <a:r>
              <a:rPr lang="fi-FI" sz="2800" dirty="0"/>
              <a:t> in </a:t>
            </a:r>
            <a:r>
              <a:rPr lang="fi-FI" sz="2800" dirty="0" err="1"/>
              <a:t>consumed</a:t>
            </a:r>
            <a:r>
              <a:rPr lang="fi-FI" sz="2800" dirty="0"/>
              <a:t> </a:t>
            </a:r>
            <a:r>
              <a:rPr lang="fi-FI" sz="2800" dirty="0" err="1"/>
              <a:t>quantities</a:t>
            </a:r>
            <a:r>
              <a:rPr lang="fi-FI" sz="2800" dirty="0"/>
              <a:t> </a:t>
            </a:r>
            <a:r>
              <a:rPr lang="fi-FI" sz="2800" dirty="0" err="1"/>
              <a:t>within</a:t>
            </a:r>
            <a:r>
              <a:rPr lang="fi-FI" sz="2800" dirty="0"/>
              <a:t> a </a:t>
            </a:r>
            <a:r>
              <a:rPr lang="fi-FI" sz="2800" dirty="0" err="1"/>
              <a:t>year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65625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65850-FF1D-47EA-8E53-9CC9C603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9823178" cy="850217"/>
          </a:xfrm>
        </p:spPr>
        <p:txBody>
          <a:bodyPr/>
          <a:lstStyle/>
          <a:p>
            <a:r>
              <a:rPr lang="fi-FI" dirty="0" err="1"/>
              <a:t>Studies</a:t>
            </a:r>
            <a:r>
              <a:rPr lang="fi-FI" dirty="0"/>
              <a:t> 2020 and 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8108BB-5522-45ED-B09F-41D43F4B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5BCF843-9EC3-4D92-8544-CEA6ABA3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E384B0-921A-410C-8976-EAA96A8D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283632-800E-451F-BB39-A81CB1A57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480474"/>
            <a:ext cx="9823178" cy="4875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000" b="1" dirty="0" err="1"/>
              <a:t>Study</a:t>
            </a:r>
            <a:r>
              <a:rPr lang="fi-FI" sz="3000" b="1" dirty="0"/>
              <a:t> 1 -- 2020</a:t>
            </a:r>
          </a:p>
          <a:p>
            <a:r>
              <a:rPr lang="fi-FI" sz="3000" i="1" dirty="0"/>
              <a:t>Data</a:t>
            </a:r>
            <a:r>
              <a:rPr lang="fi-FI" sz="3000" dirty="0"/>
              <a:t>: </a:t>
            </a:r>
            <a:r>
              <a:rPr lang="fi-FI" sz="3000" dirty="0" err="1"/>
              <a:t>Alcoholic</a:t>
            </a:r>
            <a:r>
              <a:rPr lang="fi-FI" sz="3000" dirty="0"/>
              <a:t> </a:t>
            </a:r>
            <a:r>
              <a:rPr lang="fi-FI" sz="3000" dirty="0" err="1"/>
              <a:t>beverages</a:t>
            </a:r>
            <a:endParaRPr lang="fi-FI" sz="3000" i="1" dirty="0"/>
          </a:p>
          <a:p>
            <a:r>
              <a:rPr lang="en-US" sz="3000" i="1" dirty="0"/>
              <a:t>Report</a:t>
            </a:r>
            <a:r>
              <a:rPr lang="en-US" sz="3000" dirty="0"/>
              <a:t>: Comparing Basic Averages, Index Numbers and Hedonic Methods as Price Change Statistic</a:t>
            </a:r>
          </a:p>
          <a:p>
            <a:pPr marL="0" indent="0">
              <a:buNone/>
            </a:pPr>
            <a:r>
              <a:rPr lang="fi-FI" sz="3000" b="1" dirty="0" err="1"/>
              <a:t>Study</a:t>
            </a:r>
            <a:r>
              <a:rPr lang="fi-FI" sz="3000" b="1" dirty="0"/>
              <a:t> 2 -- 2021</a:t>
            </a:r>
          </a:p>
          <a:p>
            <a:r>
              <a:rPr lang="en-US" sz="3000" i="1" dirty="0"/>
              <a:t>Data: </a:t>
            </a:r>
            <a:r>
              <a:rPr lang="en-US" sz="3000" dirty="0"/>
              <a:t>Clothes, shoes and bags</a:t>
            </a:r>
            <a:endParaRPr lang="en-US" sz="3000" i="1" dirty="0"/>
          </a:p>
          <a:p>
            <a:r>
              <a:rPr lang="en-US" sz="3000" i="1" dirty="0"/>
              <a:t>Report</a:t>
            </a:r>
            <a:r>
              <a:rPr lang="en-US" sz="3000" dirty="0"/>
              <a:t>: Price Index for Clothes, Shoes and Bags in Finland: Solving the Life-Cycle Bias in Scanner-data</a:t>
            </a:r>
          </a:p>
        </p:txBody>
      </p:sp>
    </p:spTree>
    <p:extLst>
      <p:ext uri="{BB962C8B-B14F-4D97-AF65-F5344CB8AC3E}">
        <p14:creationId xmlns:p14="http://schemas.microsoft.com/office/powerpoint/2010/main" val="85657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F1F444-392E-4F61-A64A-205627BD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6"/>
            <a:ext cx="9823178" cy="615950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Objectives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study</a:t>
            </a:r>
            <a:r>
              <a:rPr lang="fi-FI" dirty="0"/>
              <a:t> 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6467564-7B7F-4914-88D8-C98BFA1D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6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35806A-D470-4692-BC3C-A74BBCF3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4262F8-9F8B-4547-A915-752AF718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35ADEBB-2B33-48F2-B528-934C0595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1143000"/>
            <a:ext cx="10685029" cy="5578475"/>
          </a:xfrm>
        </p:spPr>
        <p:txBody>
          <a:bodyPr>
            <a:normAutofit/>
          </a:bodyPr>
          <a:lstStyle/>
          <a:p>
            <a:r>
              <a:rPr lang="fi-FI" dirty="0"/>
              <a:t>To </a:t>
            </a:r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alternative</a:t>
            </a:r>
            <a:r>
              <a:rPr lang="fi-FI" dirty="0"/>
              <a:t> </a:t>
            </a:r>
            <a:r>
              <a:rPr lang="fi-FI" dirty="0" err="1"/>
              <a:t>methods</a:t>
            </a:r>
            <a:r>
              <a:rPr lang="fi-FI" dirty="0"/>
              <a:t> for </a:t>
            </a:r>
            <a:r>
              <a:rPr lang="fi-FI" dirty="0" err="1"/>
              <a:t>calculating</a:t>
            </a:r>
            <a:r>
              <a:rPr lang="fi-FI" dirty="0"/>
              <a:t> pure </a:t>
            </a:r>
            <a:r>
              <a:rPr lang="fi-FI" dirty="0" err="1"/>
              <a:t>price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basic</a:t>
            </a:r>
            <a:r>
              <a:rPr lang="fi-FI" dirty="0"/>
              <a:t> </a:t>
            </a:r>
            <a:r>
              <a:rPr lang="fi-FI" dirty="0" err="1"/>
              <a:t>averages</a:t>
            </a:r>
            <a:r>
              <a:rPr lang="fi-FI" dirty="0"/>
              <a:t> (</a:t>
            </a:r>
            <a:r>
              <a:rPr lang="fi-FI" dirty="0" err="1"/>
              <a:t>arithmetic</a:t>
            </a:r>
            <a:r>
              <a:rPr lang="fi-FI" dirty="0"/>
              <a:t>/</a:t>
            </a:r>
            <a:r>
              <a:rPr lang="fi-FI" dirty="0" err="1"/>
              <a:t>geom</a:t>
            </a:r>
            <a:r>
              <a:rPr lang="fi-FI" dirty="0"/>
              <a:t>/</a:t>
            </a:r>
            <a:r>
              <a:rPr lang="fi-FI" dirty="0" err="1"/>
              <a:t>harmonised</a:t>
            </a:r>
            <a:r>
              <a:rPr lang="fi-FI" dirty="0"/>
              <a:t>, </a:t>
            </a:r>
            <a:r>
              <a:rPr lang="fi-FI" dirty="0" err="1"/>
              <a:t>weights</a:t>
            </a:r>
            <a:r>
              <a:rPr lang="fi-FI" dirty="0"/>
              <a:t>/no </a:t>
            </a:r>
            <a:r>
              <a:rPr lang="fi-FI" dirty="0" err="1"/>
              <a:t>weights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basic</a:t>
            </a:r>
            <a:r>
              <a:rPr lang="fi-FI" dirty="0"/>
              <a:t> </a:t>
            </a:r>
            <a:r>
              <a:rPr lang="fi-FI" dirty="0" err="1"/>
              <a:t>index</a:t>
            </a:r>
            <a:r>
              <a:rPr lang="fi-FI" dirty="0"/>
              <a:t> </a:t>
            </a:r>
            <a:r>
              <a:rPr lang="fi-FI" dirty="0" err="1"/>
              <a:t>numbers</a:t>
            </a:r>
            <a:r>
              <a:rPr lang="fi-FI" dirty="0"/>
              <a:t> (</a:t>
            </a:r>
            <a:r>
              <a:rPr lang="fi-FI" dirty="0" err="1"/>
              <a:t>Laspeyreys</a:t>
            </a:r>
            <a:r>
              <a:rPr lang="fi-FI" dirty="0"/>
              <a:t>, </a:t>
            </a:r>
            <a:r>
              <a:rPr lang="fi-FI" dirty="0" err="1"/>
              <a:t>Paasche</a:t>
            </a:r>
            <a:r>
              <a:rPr lang="fi-FI" dirty="0"/>
              <a:t>…)</a:t>
            </a:r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excellent</a:t>
            </a:r>
            <a:r>
              <a:rPr lang="fi-FI" dirty="0"/>
              <a:t> </a:t>
            </a:r>
            <a:r>
              <a:rPr lang="fi-FI" dirty="0" err="1"/>
              <a:t>index</a:t>
            </a:r>
            <a:r>
              <a:rPr lang="fi-FI" dirty="0"/>
              <a:t> </a:t>
            </a:r>
            <a:r>
              <a:rPr lang="fi-FI" dirty="0" err="1"/>
              <a:t>numbers</a:t>
            </a:r>
            <a:r>
              <a:rPr lang="fi-FI" dirty="0"/>
              <a:t> (Törnqvist, Fisher, Montgomery-</a:t>
            </a:r>
            <a:r>
              <a:rPr lang="fi-FI" dirty="0" err="1"/>
              <a:t>Vartia</a:t>
            </a:r>
            <a:r>
              <a:rPr lang="fi-FI" dirty="0"/>
              <a:t>…)</a:t>
            </a:r>
          </a:p>
          <a:p>
            <a:pPr lvl="1"/>
            <a:r>
              <a:rPr lang="fi-FI" dirty="0"/>
              <a:t>A </a:t>
            </a:r>
            <a:r>
              <a:rPr lang="fi-FI" dirty="0" err="1"/>
              <a:t>hedonic</a:t>
            </a:r>
            <a:r>
              <a:rPr lang="fi-FI" dirty="0"/>
              <a:t> </a:t>
            </a:r>
            <a:r>
              <a:rPr lang="fi-FI" dirty="0" err="1"/>
              <a:t>method</a:t>
            </a:r>
            <a:r>
              <a:rPr lang="fi-FI" dirty="0"/>
              <a:t>  (</a:t>
            </a:r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quantity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)</a:t>
            </a:r>
          </a:p>
          <a:p>
            <a:r>
              <a:rPr lang="fi-FI" dirty="0" err="1"/>
              <a:t>Present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methods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logarithmic</a:t>
            </a:r>
            <a:r>
              <a:rPr lang="fi-FI" dirty="0"/>
              <a:t> </a:t>
            </a:r>
            <a:r>
              <a:rPr lang="fi-FI" dirty="0" err="1"/>
              <a:t>presentations</a:t>
            </a:r>
            <a:r>
              <a:rPr lang="fi-FI" dirty="0"/>
              <a:t> of </a:t>
            </a:r>
            <a:r>
              <a:rPr lang="fi-FI" dirty="0" err="1"/>
              <a:t>averages</a:t>
            </a:r>
            <a:r>
              <a:rPr lang="fi-FI" dirty="0"/>
              <a:t> 	</a:t>
            </a:r>
          </a:p>
          <a:p>
            <a:pPr lvl="1"/>
            <a:r>
              <a:rPr lang="fi-FI" dirty="0" err="1"/>
              <a:t>Easier</a:t>
            </a:r>
            <a:r>
              <a:rPr lang="fi-FI" dirty="0"/>
              <a:t> to </a:t>
            </a:r>
            <a:r>
              <a:rPr lang="fi-FI" dirty="0" err="1"/>
              <a:t>compare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formulas</a:t>
            </a:r>
            <a:r>
              <a:rPr lang="fi-FI" dirty="0"/>
              <a:t> in </a:t>
            </a:r>
            <a:r>
              <a:rPr lang="fi-FI" dirty="0" err="1"/>
              <a:t>pairs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calculating</a:t>
            </a:r>
            <a:r>
              <a:rPr lang="fi-FI" dirty="0"/>
              <a:t> </a:t>
            </a:r>
            <a:r>
              <a:rPr lang="fi-FI" dirty="0" err="1"/>
              <a:t>deviations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them</a:t>
            </a:r>
            <a:endParaRPr lang="fi-FI" dirty="0"/>
          </a:p>
          <a:p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base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 and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 </a:t>
            </a:r>
            <a:r>
              <a:rPr lang="fi-FI" dirty="0" err="1"/>
              <a:t>normalised</a:t>
            </a:r>
            <a:r>
              <a:rPr lang="fi-FI" dirty="0"/>
              <a:t> as </a:t>
            </a:r>
            <a:r>
              <a:rPr lang="fi-FI" dirty="0" err="1"/>
              <a:t>average</a:t>
            </a:r>
            <a:r>
              <a:rPr lang="fi-FI" dirty="0"/>
              <a:t> </a:t>
            </a:r>
            <a:r>
              <a:rPr lang="fi-FI" dirty="0" err="1"/>
              <a:t>month</a:t>
            </a:r>
            <a:r>
              <a:rPr lang="fi-FI" dirty="0"/>
              <a:t> in </a:t>
            </a:r>
            <a:r>
              <a:rPr lang="fi-FI" dirty="0" err="1"/>
              <a:t>price</a:t>
            </a:r>
            <a:r>
              <a:rPr lang="fi-FI" dirty="0"/>
              <a:t> </a:t>
            </a:r>
            <a:r>
              <a:rPr lang="fi-FI" dirty="0" err="1"/>
              <a:t>comparison</a:t>
            </a:r>
            <a:endParaRPr lang="fi-FI" dirty="0"/>
          </a:p>
          <a:p>
            <a:r>
              <a:rPr lang="fi-FI" dirty="0" err="1"/>
              <a:t>Compare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results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65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7C978F-38E5-4828-9388-377DECF0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365125"/>
            <a:ext cx="10833099" cy="663575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Study</a:t>
            </a:r>
            <a:r>
              <a:rPr lang="fi-FI" dirty="0"/>
              <a:t> 1: </a:t>
            </a:r>
            <a:r>
              <a:rPr lang="fi-FI" dirty="0" err="1"/>
              <a:t>Alcoholic</a:t>
            </a:r>
            <a:r>
              <a:rPr lang="fi-FI" dirty="0"/>
              <a:t> </a:t>
            </a:r>
            <a:r>
              <a:rPr lang="fi-FI" dirty="0" err="1"/>
              <a:t>beverages</a:t>
            </a:r>
            <a:r>
              <a:rPr lang="fi-FI" dirty="0"/>
              <a:t>-data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47EF8F3-B1F2-49D4-B9A0-F71DCC00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7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DECCD3-8FC5-42CC-8860-B7F32105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EF22F6-886B-46EC-AC3A-BD86E2CE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D13CB24-0794-42D5-952C-4DEA55EE0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94" y="1118811"/>
            <a:ext cx="9580389" cy="52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5AD17B-E449-441C-8FE3-62DB497A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6"/>
            <a:ext cx="9823178" cy="730250"/>
          </a:xfrm>
        </p:spPr>
        <p:txBody>
          <a:bodyPr>
            <a:normAutofit/>
          </a:bodyPr>
          <a:lstStyle/>
          <a:p>
            <a:r>
              <a:rPr lang="fi-FI" dirty="0"/>
              <a:t>Basic </a:t>
            </a:r>
            <a:r>
              <a:rPr lang="fi-FI" dirty="0" err="1"/>
              <a:t>averages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D75670E-ADA3-4F0F-8CC0-B42A0592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8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197753-A27C-4BFB-A79B-995A32A8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D3276B-5FBB-4027-A3A8-D63614B3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9CC80E2-0E6C-4BDC-A067-47DE036B3B03}"/>
              </a:ext>
            </a:extLst>
          </p:cNvPr>
          <p:cNvSpPr txBox="1"/>
          <p:nvPr/>
        </p:nvSpPr>
        <p:spPr>
          <a:xfrm>
            <a:off x="796925" y="5603591"/>
            <a:ext cx="505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Index </a:t>
            </a:r>
            <a:r>
              <a:rPr lang="fi-FI" dirty="0" err="1"/>
              <a:t>series</a:t>
            </a:r>
            <a:r>
              <a:rPr lang="fi-FI" dirty="0"/>
              <a:t> for </a:t>
            </a:r>
            <a:r>
              <a:rPr lang="fi-FI" dirty="0" err="1"/>
              <a:t>averages</a:t>
            </a:r>
            <a:r>
              <a:rPr lang="fi-FI" dirty="0"/>
              <a:t> and Fisher for </a:t>
            </a:r>
            <a:r>
              <a:rPr lang="fi-FI" dirty="0" err="1"/>
              <a:t>commodity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 </a:t>
            </a:r>
            <a:r>
              <a:rPr lang="en-US" dirty="0"/>
              <a:t>Rosé </a:t>
            </a:r>
            <a:r>
              <a:rPr lang="fi-FI" dirty="0" err="1"/>
              <a:t>from</a:t>
            </a:r>
            <a:r>
              <a:rPr lang="fi-FI" dirty="0"/>
              <a:t> 2016.0 to 2019.12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B06535C-5A7B-468C-8C5D-1CE105CCCD52}"/>
              </a:ext>
            </a:extLst>
          </p:cNvPr>
          <p:cNvSpPr txBox="1"/>
          <p:nvPr/>
        </p:nvSpPr>
        <p:spPr>
          <a:xfrm>
            <a:off x="6649719" y="5672001"/>
            <a:ext cx="505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Index </a:t>
            </a:r>
            <a:r>
              <a:rPr lang="fi-FI" dirty="0" err="1"/>
              <a:t>series</a:t>
            </a:r>
            <a:r>
              <a:rPr lang="fi-FI" dirty="0"/>
              <a:t> for </a:t>
            </a:r>
            <a:r>
              <a:rPr lang="fi-FI" dirty="0" err="1"/>
              <a:t>averages</a:t>
            </a:r>
            <a:r>
              <a:rPr lang="fi-FI" dirty="0"/>
              <a:t> and Fisher for </a:t>
            </a:r>
            <a:r>
              <a:rPr lang="fi-FI" dirty="0" err="1"/>
              <a:t>commodity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 </a:t>
            </a:r>
            <a:r>
              <a:rPr lang="en-US" dirty="0"/>
              <a:t>Dark Rum </a:t>
            </a:r>
            <a:r>
              <a:rPr lang="fi-FI" dirty="0" err="1"/>
              <a:t>from</a:t>
            </a:r>
            <a:r>
              <a:rPr lang="fi-FI" dirty="0"/>
              <a:t> 2016.0 to 2019.12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20C252C-E09C-483D-B097-0739CADFD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86183"/>
            <a:ext cx="5381182" cy="367523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8E03CFE-AE01-4715-85A4-AC492FB207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395" y="1586182"/>
            <a:ext cx="4930641" cy="3713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347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5AD17B-E449-441C-8FE3-62DB497A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37" y="365127"/>
            <a:ext cx="9823178" cy="730250"/>
          </a:xfrm>
        </p:spPr>
        <p:txBody>
          <a:bodyPr>
            <a:normAutofit/>
          </a:bodyPr>
          <a:lstStyle/>
          <a:p>
            <a:r>
              <a:rPr lang="fi-FI" dirty="0"/>
              <a:t>A </a:t>
            </a:r>
            <a:r>
              <a:rPr lang="fi-FI" dirty="0" err="1"/>
              <a:t>hedonic</a:t>
            </a:r>
            <a:r>
              <a:rPr lang="fi-FI" dirty="0"/>
              <a:t> </a:t>
            </a:r>
            <a:r>
              <a:rPr lang="fi-FI" dirty="0" err="1"/>
              <a:t>method</a:t>
            </a:r>
            <a:r>
              <a:rPr lang="fi-FI" dirty="0"/>
              <a:t> – </a:t>
            </a:r>
            <a:r>
              <a:rPr lang="fi-FI" dirty="0" err="1"/>
              <a:t>panel</a:t>
            </a:r>
            <a:r>
              <a:rPr lang="fi-FI" dirty="0"/>
              <a:t> data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D75670E-ADA3-4F0F-8CC0-B42A0592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197753-A27C-4BFB-A79B-995A32A8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CPI/Kristiina Nieminen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D3276B-5FBB-4027-A3A8-D63614B3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4th June 2021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3A3C3AB-0866-4C18-890A-6FABC064A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37" y="1767247"/>
            <a:ext cx="5498507" cy="372991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033D3CE-17C3-46C4-A96B-EDF00862FF2F}"/>
              </a:ext>
            </a:extLst>
          </p:cNvPr>
          <p:cNvSpPr txBox="1"/>
          <p:nvPr/>
        </p:nvSpPr>
        <p:spPr>
          <a:xfrm>
            <a:off x="796925" y="5603591"/>
            <a:ext cx="505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adjusted ‘</a:t>
            </a:r>
            <a:r>
              <a:rPr lang="en-US" dirty="0" err="1"/>
              <a:t>i</a:t>
            </a:r>
            <a:r>
              <a:rPr lang="fi-FI" dirty="0" err="1"/>
              <a:t>ndex</a:t>
            </a:r>
            <a:r>
              <a:rPr lang="fi-FI" dirty="0"/>
              <a:t> </a:t>
            </a:r>
            <a:r>
              <a:rPr lang="fi-FI" dirty="0" err="1"/>
              <a:t>series</a:t>
            </a:r>
            <a:r>
              <a:rPr lang="fi-FI" dirty="0"/>
              <a:t>’ for </a:t>
            </a:r>
            <a:r>
              <a:rPr lang="fi-FI" dirty="0" err="1"/>
              <a:t>averages</a:t>
            </a:r>
            <a:r>
              <a:rPr lang="fi-FI" dirty="0"/>
              <a:t> and Törnqvist for </a:t>
            </a:r>
            <a:r>
              <a:rPr lang="fi-FI" dirty="0" err="1"/>
              <a:t>commodity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 Rosé </a:t>
            </a:r>
            <a:r>
              <a:rPr lang="fi-FI" dirty="0" err="1"/>
              <a:t>from</a:t>
            </a:r>
            <a:r>
              <a:rPr lang="fi-FI" dirty="0"/>
              <a:t> 2016.0 to 2019.12.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D07396E-2CE3-40F2-95EB-3FB3F97A90D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83" y="1797051"/>
            <a:ext cx="5311371" cy="3700112"/>
          </a:xfrm>
          <a:prstGeom prst="rect">
            <a:avLst/>
          </a:prstGeom>
          <a:noFill/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4EEED26-BC18-4F5E-AC9E-8458B70DBA9F}"/>
              </a:ext>
            </a:extLst>
          </p:cNvPr>
          <p:cNvSpPr txBox="1"/>
          <p:nvPr/>
        </p:nvSpPr>
        <p:spPr>
          <a:xfrm>
            <a:off x="6345016" y="5615582"/>
            <a:ext cx="505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adjusted ‘</a:t>
            </a:r>
            <a:r>
              <a:rPr lang="en-US" dirty="0" err="1"/>
              <a:t>i</a:t>
            </a:r>
            <a:r>
              <a:rPr lang="fi-FI" dirty="0" err="1"/>
              <a:t>ndex</a:t>
            </a:r>
            <a:r>
              <a:rPr lang="fi-FI" dirty="0"/>
              <a:t> </a:t>
            </a:r>
            <a:r>
              <a:rPr lang="fi-FI" dirty="0" err="1"/>
              <a:t>series</a:t>
            </a:r>
            <a:r>
              <a:rPr lang="fi-FI" dirty="0"/>
              <a:t>’ for </a:t>
            </a:r>
            <a:r>
              <a:rPr lang="fi-FI" dirty="0" err="1"/>
              <a:t>averages</a:t>
            </a:r>
            <a:r>
              <a:rPr lang="fi-FI" dirty="0"/>
              <a:t> and Törnqvist for </a:t>
            </a:r>
            <a:r>
              <a:rPr lang="fi-FI" dirty="0" err="1"/>
              <a:t>commodity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 </a:t>
            </a:r>
            <a:r>
              <a:rPr lang="fi-FI" dirty="0" err="1"/>
              <a:t>Dark</a:t>
            </a:r>
            <a:r>
              <a:rPr lang="fi-FI" dirty="0"/>
              <a:t> </a:t>
            </a:r>
            <a:r>
              <a:rPr lang="fi-FI" dirty="0" err="1"/>
              <a:t>Rum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2016.0 to 2019.12.</a:t>
            </a:r>
          </a:p>
        </p:txBody>
      </p:sp>
    </p:spTree>
    <p:extLst>
      <p:ext uri="{BB962C8B-B14F-4D97-AF65-F5344CB8AC3E}">
        <p14:creationId xmlns:p14="http://schemas.microsoft.com/office/powerpoint/2010/main" val="4196274822"/>
      </p:ext>
    </p:extLst>
  </p:cSld>
  <p:clrMapOvr>
    <a:masterClrMapping/>
  </p:clrMapOvr>
</p:sld>
</file>

<file path=ppt/theme/theme1.xml><?xml version="1.0" encoding="utf-8"?>
<a:theme xmlns:a="http://schemas.openxmlformats.org/drawingml/2006/main" name="tk2019">
  <a:themeElements>
    <a:clrScheme name="TK_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B0"/>
      </a:accent1>
      <a:accent2>
        <a:srgbClr val="C0D730"/>
      </a:accent2>
      <a:accent3>
        <a:srgbClr val="A40084"/>
      </a:accent3>
      <a:accent4>
        <a:srgbClr val="33C1BA"/>
      </a:accent4>
      <a:accent5>
        <a:srgbClr val="F8941E"/>
      </a:accent5>
      <a:accent6>
        <a:srgbClr val="E21776"/>
      </a:accent6>
      <a:hlink>
        <a:srgbClr val="0073B0"/>
      </a:hlink>
      <a:folHlink>
        <a:srgbClr val="A4008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k2019_englanti_OK.pptx" id="{B16BD290-C805-42A2-9E98-75F5994FEDE3}" vid="{30897FE5-E8AB-4929-B6FF-BB8476C3ED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tk2019_englanti</Template>
  <TotalTime>1703</TotalTime>
  <Words>1057</Words>
  <Application>Microsoft Office PowerPoint</Application>
  <PresentationFormat>Laajakuva</PresentationFormat>
  <Paragraphs>181</Paragraphs>
  <Slides>18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1" baseType="lpstr">
      <vt:lpstr>Arial</vt:lpstr>
      <vt:lpstr>Calibri</vt:lpstr>
      <vt:lpstr>tk2019</vt:lpstr>
      <vt:lpstr>Hedonic Quality Adjustment-methods compared to bilateral price index numbers: preliminary results</vt:lpstr>
      <vt:lpstr>Content </vt:lpstr>
      <vt:lpstr>Project group</vt:lpstr>
      <vt:lpstr>Background</vt:lpstr>
      <vt:lpstr>Studies 2020 and 2021</vt:lpstr>
      <vt:lpstr>Objectives of the study 1</vt:lpstr>
      <vt:lpstr>Study 1: Alcoholic beverages-data</vt:lpstr>
      <vt:lpstr>Basic averages</vt:lpstr>
      <vt:lpstr>A hedonic method – panel data</vt:lpstr>
      <vt:lpstr>Conclusion, study 1</vt:lpstr>
      <vt:lpstr>Objectives of the study 2</vt:lpstr>
      <vt:lpstr>Study 2: Clothes and shoes-data</vt:lpstr>
      <vt:lpstr>Bilateral index numbers</vt:lpstr>
      <vt:lpstr>Basic averages by category (KAT9)</vt:lpstr>
      <vt:lpstr>Robust vs Bilateral Analysis: Preliminary Results</vt:lpstr>
      <vt:lpstr>Conclusion, study 2</vt:lpstr>
      <vt:lpstr>Conclusion, study 2</vt:lpstr>
      <vt:lpstr>Thank you</vt:lpstr>
    </vt:vector>
  </TitlesOfParts>
  <Company>Tilastokeskus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Kristiina Nieminen</dc:creator>
  <cp:lastModifiedBy>Kristiina Nieminen</cp:lastModifiedBy>
  <cp:revision>141</cp:revision>
  <cp:lastPrinted>2019-04-02T07:22:47Z</cp:lastPrinted>
  <dcterms:created xsi:type="dcterms:W3CDTF">2020-08-28T11:37:42Z</dcterms:created>
  <dcterms:modified xsi:type="dcterms:W3CDTF">2021-06-02T06:48:39Z</dcterms:modified>
</cp:coreProperties>
</file>