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84" r:id="rId5"/>
    <p:sldId id="285" r:id="rId6"/>
    <p:sldId id="333" r:id="rId7"/>
    <p:sldId id="330" r:id="rId8"/>
    <p:sldId id="335" r:id="rId9"/>
    <p:sldId id="331" r:id="rId10"/>
    <p:sldId id="332" r:id="rId11"/>
    <p:sldId id="334" r:id="rId12"/>
    <p:sldId id="32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780" autoAdjust="0"/>
  </p:normalViewPr>
  <p:slideViewPr>
    <p:cSldViewPr snapToGrid="0">
      <p:cViewPr varScale="1">
        <p:scale>
          <a:sx n="85" d="100"/>
          <a:sy n="85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Individuals with a Master's or PhD degree had a higher human capital in 2018 than those with an undergraduate degree or equivalent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data!$B$7</c:f>
              <c:strCache>
                <c:ptCount val="1"/>
                <c:pt idx="0">
                  <c:v>Masters or PHD compared with undergraduate degree or equivalent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data!$A$8:$A$22</c:f>
              <c:strCach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strCache>
            </c:strRef>
          </c:cat>
          <c:val>
            <c:numRef>
              <c:f>data!$B$8:$B$22</c:f>
              <c:numCache>
                <c:formatCode>0.0</c:formatCode>
                <c:ptCount val="15"/>
                <c:pt idx="0" formatCode="General">
                  <c:v>8.8000000000000007</c:v>
                </c:pt>
                <c:pt idx="1">
                  <c:v>8.9</c:v>
                </c:pt>
                <c:pt idx="2">
                  <c:v>9.5</c:v>
                </c:pt>
                <c:pt idx="3">
                  <c:v>10.7</c:v>
                </c:pt>
                <c:pt idx="4">
                  <c:v>9.9</c:v>
                </c:pt>
                <c:pt idx="5">
                  <c:v>11.3</c:v>
                </c:pt>
                <c:pt idx="6">
                  <c:v>10.3</c:v>
                </c:pt>
                <c:pt idx="7">
                  <c:v>9.1999999999999993</c:v>
                </c:pt>
                <c:pt idx="8">
                  <c:v>11.9</c:v>
                </c:pt>
                <c:pt idx="9">
                  <c:v>9.5</c:v>
                </c:pt>
                <c:pt idx="10">
                  <c:v>10.7</c:v>
                </c:pt>
                <c:pt idx="11">
                  <c:v>11.4</c:v>
                </c:pt>
                <c:pt idx="12">
                  <c:v>10</c:v>
                </c:pt>
                <c:pt idx="13">
                  <c:v>9</c:v>
                </c:pt>
                <c:pt idx="14">
                  <c:v>9.8000000000000007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CE-4677-AFD3-05D211CBA4E3}"/>
            </c:ext>
          </c:extLst>
        </c:ser>
        <c:ser>
          <c:idx val="1"/>
          <c:order val="1"/>
          <c:tx>
            <c:strRef>
              <c:f>data!$C$7</c:f>
              <c:strCache>
                <c:ptCount val="1"/>
                <c:pt idx="0">
                  <c:v>Undergraduate degree or equivalent compared with A-levels or equivalent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data!$A$8:$A$22</c:f>
              <c:strCach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strCache>
            </c:strRef>
          </c:cat>
          <c:val>
            <c:numRef>
              <c:f>data!$C$8:$C$22</c:f>
              <c:numCache>
                <c:formatCode>0.0</c:formatCode>
                <c:ptCount val="15"/>
                <c:pt idx="0" formatCode="General">
                  <c:v>44.7</c:v>
                </c:pt>
                <c:pt idx="1">
                  <c:v>43.7</c:v>
                </c:pt>
                <c:pt idx="2">
                  <c:v>43.4</c:v>
                </c:pt>
                <c:pt idx="3">
                  <c:v>38.700000000000003</c:v>
                </c:pt>
                <c:pt idx="4">
                  <c:v>41</c:v>
                </c:pt>
                <c:pt idx="5">
                  <c:v>41.3</c:v>
                </c:pt>
                <c:pt idx="6">
                  <c:v>39.700000000000003</c:v>
                </c:pt>
                <c:pt idx="7">
                  <c:v>39.5</c:v>
                </c:pt>
                <c:pt idx="8">
                  <c:v>37.6</c:v>
                </c:pt>
                <c:pt idx="9">
                  <c:v>38.200000000000003</c:v>
                </c:pt>
                <c:pt idx="10">
                  <c:v>36.700000000000003</c:v>
                </c:pt>
                <c:pt idx="11">
                  <c:v>37.9</c:v>
                </c:pt>
                <c:pt idx="12">
                  <c:v>38.700000000000003</c:v>
                </c:pt>
                <c:pt idx="13">
                  <c:v>38.700000000000003</c:v>
                </c:pt>
                <c:pt idx="14">
                  <c:v>33.799999999999997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CE-4677-AFD3-05D211CBA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4741408"/>
        <c:axId val="494740096"/>
      </c:lineChart>
      <c:catAx>
        <c:axId val="49474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40096"/>
        <c:crosses val="autoZero"/>
        <c:auto val="1"/>
        <c:lblAlgn val="ctr"/>
        <c:lblOffset val="100"/>
        <c:noMultiLvlLbl val="0"/>
      </c:catAx>
      <c:valAx>
        <c:axId val="49474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4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3B57">
          <a:lumMod val="75000"/>
          <a:lumOff val="25000"/>
        </a:srgb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Individuals in mid-skilled occupations tend to see the highest wage benefit from participating in in-work training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data!$B$7</c:f>
              <c:strCache>
                <c:ptCount val="1"/>
                <c:pt idx="0">
                  <c:v>Wage Premia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data!$A$8:$A$11</c:f>
              <c:strCache>
                <c:ptCount val="4"/>
                <c:pt idx="0">
                  <c:v>Process Plant And Machine Operatives</c:v>
                </c:pt>
                <c:pt idx="1">
                  <c:v>Skilled Trades Occupations</c:v>
                </c:pt>
                <c:pt idx="2">
                  <c:v>Associate Professional And Technical Occupations</c:v>
                </c:pt>
                <c:pt idx="3">
                  <c:v>Administrative And Secretarial Occupations</c:v>
                </c:pt>
              </c:strCache>
            </c:strRef>
          </c:cat>
          <c:val>
            <c:numRef>
              <c:f>data!$B$8:$B$11</c:f>
              <c:numCache>
                <c:formatCode>0.0</c:formatCode>
                <c:ptCount val="4"/>
                <c:pt idx="0" formatCode="General">
                  <c:v>4.3</c:v>
                </c:pt>
                <c:pt idx="1">
                  <c:v>4.2</c:v>
                </c:pt>
                <c:pt idx="2">
                  <c:v>2.4</c:v>
                </c:pt>
                <c:pt idx="3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84-4602-9D1A-924D584A4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7684288"/>
        <c:axId val="607681992"/>
      </c:barChart>
      <c:catAx>
        <c:axId val="60768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681992"/>
        <c:crosses val="autoZero"/>
        <c:auto val="1"/>
        <c:lblAlgn val="ctr"/>
        <c:lblOffset val="100"/>
        <c:noMultiLvlLbl val="0"/>
      </c:catAx>
      <c:valAx>
        <c:axId val="607681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Wage premia</a:t>
                </a:r>
                <a:r>
                  <a:rPr lang="en-GB" baseline="0"/>
                  <a:t> </a:t>
                </a:r>
                <a:r>
                  <a:rPr lang="en-GB"/>
                  <a:t>%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0.281913458734324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68428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3B57">
          <a:lumMod val="75000"/>
          <a:lumOff val="25000"/>
        </a:srgb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7AFCF-A268-4507-BE70-E910C767E6BB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89ED7-40E3-4EFE-A720-C02C22963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96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95EDB-6B5D-864C-AC6A-318791A1A9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96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Other economic policies include childcare, health, housing and inequality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89ED7-40E3-4EFE-A720-C02C229636D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40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the master’s premium chart: Average premium in lifetime earnings for those with a Master's or PhD degree and those with an undergraduate degree or equivalent, compared with people with A levels, UK, 2004 to 2018</a:t>
            </a:r>
          </a:p>
          <a:p>
            <a:r>
              <a:rPr lang="en-GB" dirty="0"/>
              <a:t>For the ethnicity chart: metadata is on the chart</a:t>
            </a:r>
          </a:p>
          <a:p>
            <a:r>
              <a:rPr lang="en-GB" dirty="0"/>
              <a:t>For the training at work chart: Wage benefit for employees who participated in job-related training or education in the last three months, by occupation group, UK, average between 2014 and 2017</a:t>
            </a:r>
          </a:p>
          <a:p>
            <a:r>
              <a:rPr lang="en-GB" dirty="0"/>
              <a:t>Keep referring to how this has been informed by domestic policy needs.</a:t>
            </a:r>
          </a:p>
          <a:p>
            <a:endParaRPr lang="en-GB" dirty="0"/>
          </a:p>
          <a:p>
            <a:r>
              <a:rPr lang="en-GB" dirty="0"/>
              <a:t>Links to recent articles: https://www.ons.gov.uk/peoplepopulationandcommunity/wellbeing/articles/humancapitalestimates/2004to2018</a:t>
            </a:r>
          </a:p>
          <a:p>
            <a:r>
              <a:rPr lang="en-GB" dirty="0"/>
              <a:t>https://www.ons.gov.uk/employmentandlabourmarket/peoplenotinwork/unemployment/articles/whichgroupsfindithardesttofindajobfollowingaperiodoutofwork/2021-03-30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89ED7-40E3-4EFE-A720-C02C229636D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919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point 2 – make it clear we assume this is also true for the self-employed, and even for the unemployed by age sex and highest qualification split</a:t>
            </a:r>
          </a:p>
          <a:p>
            <a:r>
              <a:rPr lang="en-GB" dirty="0"/>
              <a:t>For points 1 on retirement age and 3 on the fixed proportion assumptions – can discuss sensitivity analysis as shown in our articles </a:t>
            </a:r>
            <a:r>
              <a:rPr lang="en-GB" dirty="0" err="1"/>
              <a:t>eg</a:t>
            </a:r>
            <a:r>
              <a:rPr lang="en-GB" dirty="0"/>
              <a:t> https://www.ons.gov.uk/peoplepopulationandcommunity/wellbeing/articles/humancapitalestimates/2004to2017#methodology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89ED7-40E3-4EFE-A720-C02C229636D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022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Links to future planned work:</a:t>
            </a:r>
          </a:p>
          <a:p>
            <a:endParaRPr lang="en-GB" dirty="0"/>
          </a:p>
          <a:p>
            <a:r>
              <a:rPr lang="en-GB" dirty="0"/>
              <a:t>https://www.ons.gov.uk/peoplepopulationandcommunity/wellbeing/articles/humancapitalworkplan/2018</a:t>
            </a:r>
          </a:p>
          <a:p>
            <a:r>
              <a:rPr lang="en-GB" dirty="0"/>
              <a:t>https://consultations.ons.gov.uk/well-being-inequalities-sustainability-and-environment/indicator-based-approach-to-measuring-human-capita/</a:t>
            </a:r>
          </a:p>
          <a:p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intentions of future statistical production and analysis</a:t>
            </a:r>
          </a:p>
          <a:p>
            <a:pPr marL="1200150" lvl="1" indent="-514350">
              <a:buAutoNum type="arabicPeriod"/>
            </a:pPr>
            <a:r>
              <a:rPr lang="en-GB" dirty="0"/>
              <a:t>use of existing data sources</a:t>
            </a:r>
          </a:p>
          <a:p>
            <a:pPr marL="1200150" lvl="1" indent="-514350">
              <a:buAutoNum type="arabicPeriod"/>
            </a:pPr>
            <a:r>
              <a:rPr lang="en-GB" dirty="0"/>
              <a:t>wider use of administrative data</a:t>
            </a:r>
          </a:p>
          <a:p>
            <a:pPr marL="1200150" lvl="1" indent="-514350">
              <a:buAutoNum type="arabicPeriod"/>
            </a:pPr>
            <a:r>
              <a:rPr lang="en-GB" dirty="0"/>
              <a:t>commercial data like online job adverts</a:t>
            </a:r>
          </a:p>
          <a:p>
            <a:pPr marL="1200150" lvl="1" indent="-514350">
              <a:buAutoNum type="arabicPeriod"/>
            </a:pPr>
            <a:r>
              <a:rPr lang="en-GB" dirty="0"/>
              <a:t>targeted data collection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89ED7-40E3-4EFE-A720-C02C229636D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075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ONS intentions for experimental accounts of consolidated missing capital</a:t>
            </a:r>
          </a:p>
          <a:p>
            <a:r>
              <a:rPr lang="en-GB" dirty="0"/>
              <a:t>Focus on HK – scope, sector allocation, questions of valuation, assigning flows between investment, change in volume/price + knock-on impacts to the rest of the sector accounts.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89ED7-40E3-4EFE-A720-C02C229636D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531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ONS intentions for experimental accounts of consolidated missing capital</a:t>
            </a:r>
          </a:p>
          <a:p>
            <a:r>
              <a:rPr lang="en-GB" dirty="0"/>
              <a:t>Focus on HK – scope, sector allocation, questions of valuation, assigning flows between investment, change in volume/price + knock-on impacts to the rest of the sector accounts.</a:t>
            </a:r>
          </a:p>
          <a:p>
            <a:endParaRPr lang="en-GB" dirty="0"/>
          </a:p>
          <a:p>
            <a:r>
              <a:rPr lang="en-GB" dirty="0"/>
              <a:t>Unpaid work – but with a different valuation. Investment values + PIM model, rather than just lifetime earnings. Investment values at </a:t>
            </a:r>
          </a:p>
          <a:p>
            <a:r>
              <a:rPr lang="en-GB" dirty="0"/>
              <a:t>On the boundary – mention that we also need to consider the international boundaries e.g. lots of online course attendance from international university providers.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89ED7-40E3-4EFE-A720-C02C229636D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46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1D3EF3B-1432-514C-B71B-12CE62EFE2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4669254"/>
            <a:ext cx="10515600" cy="1200329"/>
          </a:xfrm>
          <a:prstGeom prst="rect">
            <a:avLst/>
          </a:prstGeom>
        </p:spPr>
        <p:txBody>
          <a:bodyPr vert="horz" lIns="0" tIns="45720" rIns="91440" bIns="45720" rtlCol="0" anchor="b" anchorCtr="0">
            <a:spAutoFit/>
          </a:bodyPr>
          <a:lstStyle>
            <a:lvl1pPr>
              <a:defRPr sz="2400"/>
            </a:lvl1pPr>
          </a:lstStyle>
          <a:p>
            <a:pPr>
              <a:lnSpc>
                <a:spcPct val="100000"/>
              </a:lnSpc>
            </a:pPr>
            <a:r>
              <a:rPr lang="en-US" b="1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  <a:br>
              <a:rPr lang="en-US" b="1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 | Department</a:t>
            </a:r>
            <a:b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@Twitter-handle</a:t>
            </a:r>
          </a:p>
        </p:txBody>
      </p:sp>
      <p:sp>
        <p:nvSpPr>
          <p:cNvPr id="24" name="Date Placeholder 15">
            <a:extLst>
              <a:ext uri="{FF2B5EF4-FFF2-40B4-BE49-F238E27FC236}">
                <a16:creationId xmlns:a16="http://schemas.microsoft.com/office/drawing/2014/main" id="{DFB003DF-C24D-A044-83E5-7964CE100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50892"/>
            <a:ext cx="2743200" cy="365125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l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3C8DC0-54A4-A146-A12C-27ECC577E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BE2F4506-BEEA-784B-B604-6F02F963F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000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BAAC3-A1E9-784F-BE30-C99088DCED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Write your title here</a:t>
            </a:r>
            <a:br>
              <a:rPr lang="en-US"/>
            </a:br>
            <a:r>
              <a:rPr lang="en-US"/>
              <a:t>(in sentence case)</a:t>
            </a:r>
          </a:p>
        </p:txBody>
      </p:sp>
    </p:spTree>
    <p:extLst>
      <p:ext uri="{BB962C8B-B14F-4D97-AF65-F5344CB8AC3E}">
        <p14:creationId xmlns:p14="http://schemas.microsoft.com/office/powerpoint/2010/main" val="5166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light teal">
    <p:bg>
      <p:bgPr>
        <a:solidFill>
          <a:srgbClr val="00A5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65AB46-E9CE-BE4D-8338-E38ACF018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58814"/>
            <a:ext cx="10515600" cy="1963310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ED0727-79E8-044A-A266-B0C74790E72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99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teal"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65AB46-E9CE-BE4D-8338-E38ACF018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58814"/>
            <a:ext cx="10515600" cy="1963310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EE2D9E-3E87-ED40-89C2-DBA774F1F211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397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salem">
    <p:bg>
      <p:bgPr>
        <a:solidFill>
          <a:srgbClr val="0F8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65AB46-E9CE-BE4D-8338-E38ACF018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58814"/>
            <a:ext cx="10515600" cy="1963310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6F6E82-1A2A-A042-8877-3692D4187F3F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990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gold">
    <p:bg>
      <p:bgPr>
        <a:solidFill>
          <a:srgbClr val="B886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65AB46-E9CE-BE4D-8338-E38ACF018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58814"/>
            <a:ext cx="10515600" cy="1963310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81843D-E333-4F4C-A36D-94080D3638C8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440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poppy">
    <p:bg>
      <p:bgPr>
        <a:solidFill>
          <a:srgbClr val="D32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65AB46-E9CE-BE4D-8338-E38ACF018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58814"/>
            <a:ext cx="10515600" cy="1963310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661407-3B8B-664A-A263-554870E58063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296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pink">
    <p:bg>
      <p:bgPr>
        <a:solidFill>
          <a:srgbClr val="D237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65AB46-E9CE-BE4D-8338-E38ACF018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58814"/>
            <a:ext cx="10515600" cy="1963310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7D8161-5352-AC4F-8422-00F311FA85F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15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prince">
    <p:bg>
      <p:bgPr>
        <a:solidFill>
          <a:srgbClr val="6E2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65AB46-E9CE-BE4D-8338-E38ACF018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58814"/>
            <a:ext cx="10515600" cy="1963310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FF6451-6437-294C-AE93-D483699E514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022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purple">
    <p:bg>
      <p:bgPr>
        <a:solidFill>
          <a:srgbClr val="3728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65AB46-E9CE-BE4D-8338-E38ACF018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58814"/>
            <a:ext cx="10515600" cy="1963310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692B31-F575-6549-88BE-268E460843FC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969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">
    <p:bg>
      <p:bgPr>
        <a:solidFill>
          <a:srgbClr val="323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65AB46-E9CE-BE4D-8338-E38ACF018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58814"/>
            <a:ext cx="10515600" cy="1963310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E16F23-B3CF-314E-AFD9-633806B1334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37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70A4C7-A3A2-8C48-94D5-E7589555BBE3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84149"/>
            <a:ext cx="105156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80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923634"/>
            <a:ext cx="10515600" cy="2066207"/>
          </a:xfrm>
        </p:spPr>
        <p:txBody>
          <a:bodyPr anchor="t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Office fo National Statistics Logo">
            <a:extLst>
              <a:ext uri="{FF2B5EF4-FFF2-40B4-BE49-F238E27FC236}">
                <a16:creationId xmlns:a16="http://schemas.microsoft.com/office/drawing/2014/main" id="{67FFCDAA-C62B-DC43-BF5D-DB783C64E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10" name="Picture 9" descr="Office fo National Statistics Logo">
            <a:extLst>
              <a:ext uri="{FF2B5EF4-FFF2-40B4-BE49-F238E27FC236}">
                <a16:creationId xmlns:a16="http://schemas.microsoft.com/office/drawing/2014/main" id="{82AAAE08-3182-8445-B596-A9BC966ABF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7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5BE5F0-67EC-0641-9E8B-7BC2DE4910BB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5632E3-E91E-8442-8ABA-C41030399038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923634"/>
            <a:ext cx="5180400" cy="2066207"/>
          </a:xfrm>
        </p:spPr>
        <p:txBody>
          <a:bodyPr anchor="t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Column one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923634"/>
            <a:ext cx="5181600" cy="2066207"/>
          </a:xfrm>
        </p:spPr>
        <p:txBody>
          <a:bodyPr anchor="t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Column two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Office fo National Statistics Logo">
            <a:extLst>
              <a:ext uri="{FF2B5EF4-FFF2-40B4-BE49-F238E27FC236}">
                <a16:creationId xmlns:a16="http://schemas.microsoft.com/office/drawing/2014/main" id="{4269F602-9ED2-AA41-912E-6C0E206D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13" name="Picture 12" descr="Office fo National Statistics Logo">
            <a:extLst>
              <a:ext uri="{FF2B5EF4-FFF2-40B4-BE49-F238E27FC236}">
                <a16:creationId xmlns:a16="http://schemas.microsoft.com/office/drawing/2014/main" id="{F45FD056-94E7-E64A-B074-49E5994B28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F8E2729-03F2-4F77-BF33-CCC290F9D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83305"/>
            <a:ext cx="10515600" cy="75713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4800"/>
            </a:lvl1pPr>
          </a:lstStyle>
          <a:p>
            <a:r>
              <a:rPr lang="en-US"/>
              <a:t>Add your heading here</a:t>
            </a:r>
          </a:p>
        </p:txBody>
      </p:sp>
    </p:spTree>
    <p:extLst>
      <p:ext uri="{BB962C8B-B14F-4D97-AF65-F5344CB8AC3E}">
        <p14:creationId xmlns:p14="http://schemas.microsoft.com/office/powerpoint/2010/main" val="62922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5BE5F0-67EC-0641-9E8B-7BC2DE4910BB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5632E3-E91E-8442-8ABA-C41030399038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Office fo National Statistics Logo">
            <a:extLst>
              <a:ext uri="{FF2B5EF4-FFF2-40B4-BE49-F238E27FC236}">
                <a16:creationId xmlns:a16="http://schemas.microsoft.com/office/drawing/2014/main" id="{4269F602-9ED2-AA41-912E-6C0E206D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13" name="Picture 12" descr="Office fo National Statistics Logo">
            <a:extLst>
              <a:ext uri="{FF2B5EF4-FFF2-40B4-BE49-F238E27FC236}">
                <a16:creationId xmlns:a16="http://schemas.microsoft.com/office/drawing/2014/main" id="{F45FD056-94E7-E64A-B074-49E5994B28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4E2FF2-096C-C349-8B44-CFA5388E95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698955"/>
            <a:ext cx="10515600" cy="4774919"/>
          </a:xfrm>
        </p:spPr>
        <p:txBody>
          <a:bodyPr anchor="t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chart here</a:t>
            </a:r>
          </a:p>
        </p:txBody>
      </p:sp>
    </p:spTree>
    <p:extLst>
      <p:ext uri="{BB962C8B-B14F-4D97-AF65-F5344CB8AC3E}">
        <p14:creationId xmlns:p14="http://schemas.microsoft.com/office/powerpoint/2010/main" val="125039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slide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14DE38-8C4D-6F43-8595-E82C3F754B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wrap="square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E0A9FDF-9B76-F147-89B2-16C44BBC7C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C756F59-E195-5649-BC25-22C062D42E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77238"/>
            <a:ext cx="10515600" cy="2744886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Image slide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71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NS blu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E0A9FDF-9B76-F147-89B2-16C44BBC7C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C756F59-E195-5649-BC25-22C062D42E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58814"/>
            <a:ext cx="10515600" cy="1963310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67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matisse">
    <p:bg>
      <p:bgPr>
        <a:solidFill>
          <a:srgbClr val="2060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65AB46-E9CE-BE4D-8338-E38ACF018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58814"/>
            <a:ext cx="10515600" cy="1963310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45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astral">
    <p:bg>
      <p:bgPr>
        <a:solidFill>
          <a:srgbClr val="3B7A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65AB46-E9CE-BE4D-8338-E38ACF018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58814"/>
            <a:ext cx="10515600" cy="1963310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21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light blue">
    <p:bg>
      <p:bgPr>
        <a:solidFill>
          <a:srgbClr val="27A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65AB46-E9CE-BE4D-8338-E38ACF018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58814"/>
            <a:ext cx="10515600" cy="1963310"/>
          </a:xfrm>
          <a:prstGeom prst="rect">
            <a:avLst/>
          </a:prstGeom>
        </p:spPr>
        <p:txBody>
          <a:bodyPr anchor="b" anchorCtr="1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3A9CD3-E6C3-0344-974D-58215B0ABAA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61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800" y="4669254"/>
            <a:ext cx="10515600" cy="1200329"/>
          </a:xfrm>
          <a:prstGeom prst="rect">
            <a:avLst/>
          </a:prstGeom>
        </p:spPr>
        <p:txBody>
          <a:bodyPr vert="horz" lIns="0" tIns="45720" rIns="91440" bIns="45720" rtlCol="0" anchor="b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  <a:br>
              <a:rPr lang="en-US" b="1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 | Department</a:t>
            </a:r>
            <a:b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@Twitter-handle</a:t>
            </a:r>
          </a:p>
        </p:txBody>
      </p:sp>
      <p:pic>
        <p:nvPicPr>
          <p:cNvPr id="6" name="Picture 5" descr="Office for National Statistics Logo">
            <a:extLst>
              <a:ext uri="{FF2B5EF4-FFF2-40B4-BE49-F238E27FC236}">
                <a16:creationId xmlns:a16="http://schemas.microsoft.com/office/drawing/2014/main" id="{9D6A1342-DE99-4B4D-B5AF-C43FDAE0863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439750" y="860003"/>
            <a:ext cx="2914650" cy="5715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48F094D-06E7-4D4C-A30E-6245801E4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947E464-F91B-FD47-B97A-E5129B454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C57F1779-22FA-E74D-A68A-DE59AC030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50892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7606C98-43DA-624E-A126-318E4E297157}"/>
              </a:ext>
            </a:extLst>
          </p:cNvPr>
          <p:cNvSpPr txBox="1">
            <a:spLocks/>
          </p:cNvSpPr>
          <p:nvPr userDrawn="1"/>
        </p:nvSpPr>
        <p:spPr>
          <a:xfrm>
            <a:off x="838200" y="714371"/>
            <a:ext cx="6691713" cy="38328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003C57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5DCB11-47E3-BC4E-87BE-ED66A7AC92C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254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4">
            <a:extLst>
              <a:ext uri="{FF2B5EF4-FFF2-40B4-BE49-F238E27FC236}">
                <a16:creationId xmlns:a16="http://schemas.microsoft.com/office/drawing/2014/main" id="{B695BB35-B7F9-BE46-A43E-B9B750880AE4}"/>
              </a:ext>
            </a:extLst>
          </p:cNvPr>
          <p:cNvSpPr txBox="1">
            <a:spLocks/>
          </p:cNvSpPr>
          <p:nvPr userDrawn="1"/>
        </p:nvSpPr>
        <p:spPr>
          <a:xfrm>
            <a:off x="838200" y="644843"/>
            <a:ext cx="7052953" cy="34906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rgbClr val="003C57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4D2E5A76-65BE-0B4A-9E47-4BFC8F8B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43" y="880837"/>
            <a:ext cx="6910357" cy="3817821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US"/>
              <a:t>Write your title here</a:t>
            </a:r>
            <a:br>
              <a:rPr lang="en-US"/>
            </a:br>
            <a:r>
              <a:rPr lang="en-US"/>
              <a:t>(in sentence case)</a:t>
            </a:r>
          </a:p>
        </p:txBody>
      </p:sp>
    </p:spTree>
    <p:extLst>
      <p:ext uri="{BB962C8B-B14F-4D97-AF65-F5344CB8AC3E}">
        <p14:creationId xmlns:p14="http://schemas.microsoft.com/office/powerpoint/2010/main" val="202595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baseline="0">
          <a:solidFill>
            <a:srgbClr val="003C5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F66FF5-B941-4A29-9E9E-C39725536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43" y="880837"/>
            <a:ext cx="7811331" cy="3817821"/>
          </a:xfrm>
        </p:spPr>
        <p:txBody>
          <a:bodyPr>
            <a:normAutofit fontScale="90000"/>
          </a:bodyPr>
          <a:lstStyle/>
          <a:p>
            <a:r>
              <a:rPr lang="en-GB" sz="6700" dirty="0"/>
              <a:t>Measuring human capital in UK official statistics: now and into the future</a:t>
            </a:r>
            <a:endParaRPr lang="en-GB" sz="800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A22D5E7-6F6A-4578-8D80-8DA8B3E5D457}"/>
              </a:ext>
            </a:extLst>
          </p:cNvPr>
          <p:cNvSpPr txBox="1">
            <a:spLocks/>
          </p:cNvSpPr>
          <p:nvPr/>
        </p:nvSpPr>
        <p:spPr>
          <a:xfrm>
            <a:off x="6781800" y="4003494"/>
            <a:ext cx="4939748" cy="1678408"/>
          </a:xfrm>
          <a:prstGeom prst="rect">
            <a:avLst/>
          </a:prstGeom>
        </p:spPr>
        <p:txBody>
          <a:bodyPr vert="horz" lIns="0" tIns="45720" rIns="91440" bIns="4572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83E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Presented by Gueorguie Vassilev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Economic Well-being and Human Capital, 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economic.wellbeing@ons.gov.uk</a:t>
            </a:r>
          </a:p>
        </p:txBody>
      </p:sp>
    </p:spTree>
    <p:extLst>
      <p:ext uri="{BB962C8B-B14F-4D97-AF65-F5344CB8AC3E}">
        <p14:creationId xmlns:p14="http://schemas.microsoft.com/office/powerpoint/2010/main" val="205039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61EB7-93A8-4249-8C35-614D63555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663B2-1939-4B9C-A546-433E48F6D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3634"/>
            <a:ext cx="10515600" cy="212160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>
                <a:cs typeface="Arial"/>
              </a:rPr>
              <a:t>Recent experience measuring and developing human capital statistics</a:t>
            </a: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Intentions of future statistical production and analysis</a:t>
            </a:r>
          </a:p>
          <a:p>
            <a:pPr marL="514350" indent="-514350">
              <a:buAutoNum type="arabicPeriod"/>
            </a:pPr>
            <a:r>
              <a:rPr lang="en-GB" dirty="0"/>
              <a:t>UK focus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658030-223F-4AEE-80C9-68AD69786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72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61EB7-93A8-4249-8C35-614D63555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Motivating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663B2-1939-4B9C-A546-433E48F6D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3634"/>
            <a:ext cx="10515600" cy="339272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Devolved political policy-setting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Considering investment in the </a:t>
            </a:r>
          </a:p>
          <a:p>
            <a:r>
              <a:rPr lang="en-GB" dirty="0"/>
              <a:t>UK’s workforce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GB" dirty="0"/>
              <a:t>Interaction between human capital</a:t>
            </a:r>
          </a:p>
          <a:p>
            <a:r>
              <a:rPr lang="en-GB" dirty="0"/>
              <a:t>and other policies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658030-223F-4AEE-80C9-68AD69786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93D56DA-283D-4DED-92F9-7BCEDFE3A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913" y="-24710"/>
            <a:ext cx="4662087" cy="691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552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61EB7-93A8-4249-8C35-614D6355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4149"/>
            <a:ext cx="10515600" cy="757130"/>
          </a:xfrm>
        </p:spPr>
        <p:txBody>
          <a:bodyPr/>
          <a:lstStyle/>
          <a:p>
            <a:r>
              <a:rPr lang="en-GB" dirty="0">
                <a:cs typeface="Arial"/>
              </a:rPr>
              <a:t>Recent experience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658030-223F-4AEE-80C9-68AD69786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D0D26BB-8C5B-45C0-9E3D-E526578333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439165"/>
              </p:ext>
            </p:extLst>
          </p:nvPr>
        </p:nvGraphicFramePr>
        <p:xfrm>
          <a:off x="7345679" y="48745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7C56F59-A9B7-4DBA-A776-3F6A8A9987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5" t="22443" r="26499" b="14668"/>
          <a:stretch/>
        </p:blipFill>
        <p:spPr>
          <a:xfrm>
            <a:off x="572441" y="2494719"/>
            <a:ext cx="4837759" cy="242316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18FA443-A478-444E-A0B4-7ECC14B66E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514203"/>
              </p:ext>
            </p:extLst>
          </p:nvPr>
        </p:nvGraphicFramePr>
        <p:xfrm>
          <a:off x="5514010" y="328991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192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61EB7-93A8-4249-8C35-614D6355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4149"/>
            <a:ext cx="10515600" cy="757130"/>
          </a:xfrm>
        </p:spPr>
        <p:txBody>
          <a:bodyPr/>
          <a:lstStyle/>
          <a:p>
            <a:r>
              <a:rPr lang="en-GB" dirty="0">
                <a:cs typeface="Arial"/>
              </a:rPr>
              <a:t>Producing human capital stocks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658030-223F-4AEE-80C9-68AD69786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44FE01-77C4-46A6-A323-402D6DF7A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1279"/>
            <a:ext cx="10719391" cy="4314001"/>
          </a:xfrm>
        </p:spPr>
        <p:txBody>
          <a:bodyPr/>
          <a:lstStyle/>
          <a:p>
            <a:r>
              <a:rPr lang="en-GB" sz="2400" dirty="0"/>
              <a:t>Sources: Labour Force Survey (s) , life expectancy tables</a:t>
            </a:r>
          </a:p>
          <a:p>
            <a:r>
              <a:rPr lang="en-GB" sz="2400" dirty="0"/>
              <a:t>Methods: Fraumeni framework – discounted adult lifetime earnings</a:t>
            </a:r>
          </a:p>
          <a:p>
            <a:r>
              <a:rPr lang="en-GB" sz="2400" dirty="0"/>
              <a:t>Data requirements – earnings (all employee jobs) and education transitions by age, sex, qualifications (others for developments)</a:t>
            </a:r>
          </a:p>
          <a:p>
            <a:r>
              <a:rPr lang="en-GB" sz="2400" dirty="0"/>
              <a:t>Main assumptions: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Lifetime earnings at age X calculated based on current earnings fort those at age above X, up to age 65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Earnings measure one year’s marginal product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Future earnings discounted at 3.5%, annual nominal growth of 2%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Real stocks calculated with </a:t>
            </a:r>
            <a:r>
              <a:rPr lang="en-GB" sz="2400" dirty="0" err="1"/>
              <a:t>Tornqvist</a:t>
            </a:r>
            <a:r>
              <a:rPr lang="en-GB" sz="2400" dirty="0"/>
              <a:t> index</a:t>
            </a:r>
          </a:p>
        </p:txBody>
      </p:sp>
    </p:spTree>
    <p:extLst>
      <p:ext uri="{BB962C8B-B14F-4D97-AF65-F5344CB8AC3E}">
        <p14:creationId xmlns:p14="http://schemas.microsoft.com/office/powerpoint/2010/main" val="1758864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61EB7-93A8-4249-8C35-614D6355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4149"/>
            <a:ext cx="10515600" cy="757130"/>
          </a:xfrm>
        </p:spPr>
        <p:txBody>
          <a:bodyPr/>
          <a:lstStyle/>
          <a:p>
            <a:r>
              <a:rPr lang="en-GB" dirty="0"/>
              <a:t>Future statistical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663B2-1939-4B9C-A546-433E48F6D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5504" y="1793618"/>
            <a:ext cx="4696496" cy="433759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Consider wider scope of human capital factors</a:t>
            </a:r>
          </a:p>
          <a:p>
            <a:pPr marL="514350" indent="-514350">
              <a:buAutoNum type="arabicPeriod"/>
            </a:pPr>
            <a:r>
              <a:rPr lang="en-GB" dirty="0"/>
              <a:t>New data requirements e.g. commercial job adverts</a:t>
            </a:r>
          </a:p>
          <a:p>
            <a:pPr marL="514350" indent="-514350">
              <a:buAutoNum type="arabicPeriod"/>
            </a:pPr>
            <a:r>
              <a:rPr lang="en-GB" dirty="0"/>
              <a:t>Links to National Accounts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658030-223F-4AEE-80C9-68AD69786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4EA970C-5C21-42E4-8C96-45A55C830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680" y="28200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8DEABB4-D72A-4A5F-B759-BB0716AD752A}"/>
              </a:ext>
            </a:extLst>
          </p:cNvPr>
          <p:cNvGrpSpPr/>
          <p:nvPr/>
        </p:nvGrpSpPr>
        <p:grpSpPr>
          <a:xfrm>
            <a:off x="0" y="1793618"/>
            <a:ext cx="7489683" cy="3781773"/>
            <a:chOff x="4043680" y="2820011"/>
            <a:chExt cx="6438900" cy="3251200"/>
          </a:xfrm>
        </p:grpSpPr>
        <p:pic>
          <p:nvPicPr>
            <p:cNvPr id="2049" name="Picture 1">
              <a:extLst>
                <a:ext uri="{FF2B5EF4-FFF2-40B4-BE49-F238E27FC236}">
                  <a16:creationId xmlns:a16="http://schemas.microsoft.com/office/drawing/2014/main" id="{BE2871ED-D871-43FF-B85A-A25E54AB1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680" y="2820011"/>
              <a:ext cx="6438900" cy="325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C41A9B-FE98-413D-A0E0-D1E9E1ED60C0}"/>
                </a:ext>
              </a:extLst>
            </p:cNvPr>
            <p:cNvSpPr txBox="1"/>
            <p:nvPr/>
          </p:nvSpPr>
          <p:spPr>
            <a:xfrm>
              <a:off x="4257040" y="2855186"/>
              <a:ext cx="45961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Lifetime acquisition model of human capital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7748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61EB7-93A8-4249-8C35-614D6355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4149"/>
            <a:ext cx="10515600" cy="1421928"/>
          </a:xfrm>
        </p:spPr>
        <p:txBody>
          <a:bodyPr/>
          <a:lstStyle/>
          <a:p>
            <a:r>
              <a:rPr lang="en-GB" dirty="0"/>
              <a:t>Bringing back to a coherent framework -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663B2-1939-4B9C-A546-433E48F6D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3018"/>
            <a:ext cx="10515600" cy="383592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If human capital is an asset, what is investment? Are some elements current spending?</a:t>
            </a:r>
          </a:p>
          <a:p>
            <a:pPr marL="514350" indent="-514350">
              <a:buAutoNum type="arabicPeriod"/>
            </a:pPr>
            <a:r>
              <a:rPr lang="en-GB" dirty="0"/>
              <a:t>What would be the scope?</a:t>
            </a:r>
          </a:p>
          <a:p>
            <a:pPr marL="514350" indent="-514350">
              <a:buAutoNum type="arabicPeriod"/>
            </a:pPr>
            <a:r>
              <a:rPr lang="en-GB" dirty="0"/>
              <a:t>If there is investment, what are the products?</a:t>
            </a:r>
          </a:p>
          <a:p>
            <a:pPr marL="514350" indent="-514350">
              <a:buAutoNum type="arabicPeriod"/>
            </a:pPr>
            <a:r>
              <a:rPr lang="en-GB" dirty="0"/>
              <a:t>If there’s an asset, who owns it?</a:t>
            </a:r>
          </a:p>
          <a:p>
            <a:pPr marL="514350" indent="-514350">
              <a:buAutoNum type="arabicPeriod"/>
            </a:pPr>
            <a:r>
              <a:rPr lang="en-GB" dirty="0"/>
              <a:t>Where is the new production boundary?</a:t>
            </a:r>
          </a:p>
          <a:p>
            <a:pPr marL="514350" indent="-514350">
              <a:buAutoNum type="arabicPeriod"/>
            </a:pPr>
            <a:r>
              <a:rPr lang="en-GB" dirty="0"/>
              <a:t>What is the price/deflator?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658030-223F-4AEE-80C9-68AD69786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4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61EB7-93A8-4249-8C35-614D6355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4149"/>
            <a:ext cx="10515600" cy="1421928"/>
          </a:xfrm>
        </p:spPr>
        <p:txBody>
          <a:bodyPr/>
          <a:lstStyle/>
          <a:p>
            <a:r>
              <a:rPr lang="en-GB" dirty="0"/>
              <a:t>Bringing back to a coherent framework – answers?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663B2-1939-4B9C-A546-433E48F6D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3018"/>
            <a:ext cx="11211560" cy="383592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Investment = increase in skills or knowledge; Valuation? current spending = ‘maintenance’ of human capital</a:t>
            </a:r>
          </a:p>
          <a:p>
            <a:pPr marL="514350" indent="-514350">
              <a:buAutoNum type="arabicPeriod"/>
            </a:pPr>
            <a:r>
              <a:rPr lang="en-GB" dirty="0"/>
              <a:t>Scope = Education, Family, Health, Work, Life experience </a:t>
            </a:r>
          </a:p>
          <a:p>
            <a:pPr marL="514350" indent="-514350">
              <a:buAutoNum type="arabicPeriod"/>
            </a:pPr>
            <a:r>
              <a:rPr lang="en-GB" dirty="0"/>
              <a:t>Products = skills + knowledge, not education levels</a:t>
            </a:r>
          </a:p>
          <a:p>
            <a:pPr marL="514350" indent="-514350">
              <a:buAutoNum type="arabicPeriod"/>
            </a:pPr>
            <a:r>
              <a:rPr lang="en-GB" dirty="0"/>
              <a:t>Ownership = All + further distributive transactions?</a:t>
            </a:r>
          </a:p>
          <a:p>
            <a:pPr marL="514350" indent="-514350">
              <a:buAutoNum type="arabicPeriod"/>
            </a:pPr>
            <a:r>
              <a:rPr lang="en-GB" dirty="0"/>
              <a:t>Boundary = unpaid work, independent learning</a:t>
            </a:r>
          </a:p>
          <a:p>
            <a:pPr marL="514350" indent="-514350">
              <a:buAutoNum type="arabicPeriod"/>
            </a:pPr>
            <a:r>
              <a:rPr lang="en-GB" dirty="0"/>
              <a:t>Deflators = marginal skills prices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658030-223F-4AEE-80C9-68AD69786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84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CFACA-BD5D-4A58-95B5-AE70300903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Contact: economic.wellbeing@ons.gov.uk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58FA2-28BC-4D91-9C75-63E8D9D73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Questions</a:t>
            </a:r>
            <a:endParaRPr lang="en-US" dirty="0">
              <a:cs typeface="Arial" panose="020B060402020202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B5359-7119-44CE-920B-C0A22D910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263959"/>
      </p:ext>
    </p:extLst>
  </p:cSld>
  <p:clrMapOvr>
    <a:masterClrMapping/>
  </p:clrMapOvr>
</p:sld>
</file>

<file path=ppt/theme/theme1.xml><?xml version="1.0" encoding="utf-8"?>
<a:theme xmlns:a="http://schemas.openxmlformats.org/drawingml/2006/main" name="ONS">
  <a:themeElements>
    <a:clrScheme name="Custom 7">
      <a:dk1>
        <a:srgbClr val="003B57"/>
      </a:dk1>
      <a:lt1>
        <a:srgbClr val="FFFFFF"/>
      </a:lt1>
      <a:dk2>
        <a:srgbClr val="414041"/>
      </a:dk2>
      <a:lt2>
        <a:srgbClr val="CFD2D3"/>
      </a:lt2>
      <a:accent1>
        <a:srgbClr val="205F95"/>
      </a:accent1>
      <a:accent2>
        <a:srgbClr val="B8860A"/>
      </a:accent2>
      <a:accent3>
        <a:srgbClr val="003B57"/>
      </a:accent3>
      <a:accent4>
        <a:srgbClr val="007F7F"/>
      </a:accent4>
      <a:accent5>
        <a:srgbClr val="27A0CC"/>
      </a:accent5>
      <a:accent6>
        <a:srgbClr val="0E8242"/>
      </a:accent6>
      <a:hlink>
        <a:srgbClr val="3A799D"/>
      </a:hlink>
      <a:folHlink>
        <a:srgbClr val="D236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S" id="{1C231B32-0884-3042-9BFB-024487A7874D}" vid="{960FFF6B-BC53-4D45-8823-25DBFE97B2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c39ac8e3-0f08-4b7d-bd41-28055cb5e628" xsi:nil="true"/>
    <TaxCatchAll xmlns="985ec44e-1bab-4c0b-9df0-6ba128686fc9"/>
    <TaxKeywordTaxHTField xmlns="dd774590-caf2-40ff-b04f-1e20d86f2c70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00F2F1E960B64FAC22A58E2A2AE8B9" ma:contentTypeVersion="31" ma:contentTypeDescription="Create a new document." ma:contentTypeScope="" ma:versionID="f232e23f9ececfbad3f5c577427cbb7b">
  <xsd:schema xmlns:xsd="http://www.w3.org/2001/XMLSchema" xmlns:xs="http://www.w3.org/2001/XMLSchema" xmlns:p="http://schemas.microsoft.com/office/2006/metadata/properties" xmlns:ns2="dd774590-caf2-40ff-b04f-1e20d86f2c70" xmlns:ns3="c39ac8e3-0f08-4b7d-bd41-28055cb5e628" xmlns:ns4="985ec44e-1bab-4c0b-9df0-6ba128686fc9" targetNamespace="http://schemas.microsoft.com/office/2006/metadata/properties" ma:root="true" ma:fieldsID="6f7c8b45b6e0cef75aa77849e44eb0ff" ns2:_="" ns3:_="" ns4:_="">
    <xsd:import namespace="dd774590-caf2-40ff-b04f-1e20d86f2c70"/>
    <xsd:import namespace="c39ac8e3-0f08-4b7d-bd41-28055cb5e628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ServiceLocation" minOccurs="0"/>
                <xsd:element ref="ns2:TaxKeywordTaxHTField" minOccurs="0"/>
                <xsd:element ref="ns4:TaxCatchAll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74590-caf2-40ff-b04f-1e20d86f2c7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hidden="true" ma:internalName="SharedWithDetails" ma:readOnly="true">
      <xsd:simpleType>
        <xsd:restriction base="dms:Note"/>
      </xsd:simple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78175662-8596-484a-92c7-351d01561e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9ac8e3-0f08-4b7d-bd41-28055cb5e6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9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0" nillable="true" ma:displayName="Tags" ma:description="" ma:hidden="true" ma:indexed="true" ma:internalName="MediaServiceAutoTags" ma:readOnly="true">
      <xsd:simpleType>
        <xsd:restriction base="dms:Text"/>
      </xsd:simpleType>
    </xsd:element>
    <xsd:element name="MediaServiceOCR" ma:index="11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Category" ma:index="24" nillable="true" ma:displayName="Category" ma:format="Dropdown" ma:internalName="Category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e719dce3-84fe-4056-94cd-88c297797000}" ma:internalName="TaxCatchAll" ma:readOnly="false" ma:showField="CatchAllData" ma:web="dd774590-caf2-40ff-b04f-1e20d86f2c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 ma:index="23" ma:displayName="Subject"/>
        <xsd:element ref="dc:description" minOccurs="0" maxOccurs="1" ma:index="25" ma:displayName="Comments"/>
        <xsd:element name="keywords" minOccurs="0" maxOccurs="1" type="xsd:string"/>
        <xsd:element ref="dc:language" minOccurs="0" maxOccurs="1"/>
        <xsd:element name="category" minOccurs="0" maxOccurs="1" type="xsd:string" ma:index="26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E9BAA9-CBDD-48DB-ACF1-B96209763493}">
  <ds:schemaRefs>
    <ds:schemaRef ds:uri="http://schemas.microsoft.com/office/2006/metadata/properties"/>
    <ds:schemaRef ds:uri="http://schemas.microsoft.com/office/infopath/2007/PartnerControls"/>
    <ds:schemaRef ds:uri="c39ac8e3-0f08-4b7d-bd41-28055cb5e628"/>
    <ds:schemaRef ds:uri="985ec44e-1bab-4c0b-9df0-6ba128686fc9"/>
    <ds:schemaRef ds:uri="dd774590-caf2-40ff-b04f-1e20d86f2c70"/>
  </ds:schemaRefs>
</ds:datastoreItem>
</file>

<file path=customXml/itemProps2.xml><?xml version="1.0" encoding="utf-8"?>
<ds:datastoreItem xmlns:ds="http://schemas.openxmlformats.org/officeDocument/2006/customXml" ds:itemID="{BF3B7F92-EF34-45AA-8137-1D0E2E6BAF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24F9B7-637D-474D-9268-C60BF7E63B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774590-caf2-40ff-b04f-1e20d86f2c70"/>
    <ds:schemaRef ds:uri="c39ac8e3-0f08-4b7d-bd41-28055cb5e628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823</Words>
  <Application>Microsoft Office PowerPoint</Application>
  <PresentationFormat>Widescreen</PresentationFormat>
  <Paragraphs>83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ONS</vt:lpstr>
      <vt:lpstr>Measuring human capital in UK official statistics: now and into the future</vt:lpstr>
      <vt:lpstr>Agenda</vt:lpstr>
      <vt:lpstr>Motivating factors</vt:lpstr>
      <vt:lpstr>Recent experience</vt:lpstr>
      <vt:lpstr>Producing human capital stocks</vt:lpstr>
      <vt:lpstr>Future statistical needs</vt:lpstr>
      <vt:lpstr>Bringing back to a coherent framework - questions</vt:lpstr>
      <vt:lpstr>Bringing back to a coherent framework – answers?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Capital NEA presentation</dc:title>
  <dc:creator>Vassilev, Gueorguie</dc:creator>
  <cp:lastModifiedBy>Oleksandr SVIRCHEVSKYY</cp:lastModifiedBy>
  <cp:revision>26</cp:revision>
  <dcterms:created xsi:type="dcterms:W3CDTF">2021-02-24T14:38:56Z</dcterms:created>
  <dcterms:modified xsi:type="dcterms:W3CDTF">2021-04-27T15:44:22Z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0x010100AC00F2F1E960B64FAC22A58E2A2AE8B9</vt:lpwstr>
  </property>
  <property fmtid="{D5CDD505-2E9C-101B-9397-08002B2CF9AE}" pid="3" name="TaxKeyword">
    <vt:lpwstr/>
  </property>
</Properties>
</file>